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msterdam Two Italics" panose="020B0604020202020204" charset="0"/>
      <p:regular r:id="rId20"/>
    </p:embeddedFont>
    <p:embeddedFont>
      <p:font typeface="Arial Italics" panose="020B0604020202020204" charset="0"/>
      <p:regular r:id="rId21"/>
    </p:embeddedFont>
    <p:embeddedFont>
      <p:font typeface="Arvo" panose="020B0604020202020204" charset="0"/>
      <p:regular r:id="rId22"/>
    </p:embeddedFont>
    <p:embeddedFont>
      <p:font typeface="Arvo Bold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4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288000" cy="1715396"/>
            <a:chOff x="0" y="0"/>
            <a:chExt cx="4816593" cy="4517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51792"/>
            </a:xfrm>
            <a:custGeom>
              <a:avLst/>
              <a:gdLst/>
              <a:ahLst/>
              <a:cxnLst/>
              <a:rect l="l" t="t" r="r" b="b"/>
              <a:pathLst>
                <a:path w="4816592" h="451792">
                  <a:moveTo>
                    <a:pt x="0" y="0"/>
                  </a:moveTo>
                  <a:lnTo>
                    <a:pt x="4816592" y="0"/>
                  </a:lnTo>
                  <a:lnTo>
                    <a:pt x="4816592" y="451792"/>
                  </a:lnTo>
                  <a:lnTo>
                    <a:pt x="0" y="451792"/>
                  </a:lnTo>
                  <a:close/>
                </a:path>
              </a:pathLst>
            </a:custGeom>
            <a:solidFill>
              <a:srgbClr val="FDF6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99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6312" y="4053729"/>
            <a:ext cx="16088104" cy="4324848"/>
          </a:xfrm>
          <a:custGeom>
            <a:avLst/>
            <a:gdLst/>
            <a:ahLst/>
            <a:cxnLst/>
            <a:rect l="l" t="t" r="r" b="b"/>
            <a:pathLst>
              <a:path w="16088104" h="4324848">
                <a:moveTo>
                  <a:pt x="0" y="0"/>
                </a:moveTo>
                <a:lnTo>
                  <a:pt x="16088104" y="0"/>
                </a:lnTo>
                <a:lnTo>
                  <a:pt x="16088104" y="4324848"/>
                </a:lnTo>
                <a:lnTo>
                  <a:pt x="0" y="432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7199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9579155"/>
            <a:ext cx="7305087" cy="206332"/>
            <a:chOff x="0" y="0"/>
            <a:chExt cx="1923974" cy="543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9303590"/>
            <a:ext cx="7305087" cy="206332"/>
            <a:chOff x="0" y="0"/>
            <a:chExt cx="1923974" cy="543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030583"/>
            <a:ext cx="7305087" cy="206332"/>
            <a:chOff x="0" y="0"/>
            <a:chExt cx="1923974" cy="543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8759577"/>
            <a:ext cx="7305087" cy="206332"/>
            <a:chOff x="0" y="0"/>
            <a:chExt cx="1923974" cy="543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82913" y="9579155"/>
            <a:ext cx="7305087" cy="206332"/>
            <a:chOff x="0" y="0"/>
            <a:chExt cx="1923974" cy="543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982913" y="9303590"/>
            <a:ext cx="7305087" cy="206332"/>
            <a:chOff x="0" y="0"/>
            <a:chExt cx="1923974" cy="5434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982913" y="9030583"/>
            <a:ext cx="7305087" cy="206332"/>
            <a:chOff x="0" y="0"/>
            <a:chExt cx="1923974" cy="5434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82913" y="8759577"/>
            <a:ext cx="7305087" cy="206332"/>
            <a:chOff x="0" y="0"/>
            <a:chExt cx="1923974" cy="543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7562216" y="8789591"/>
            <a:ext cx="3303839" cy="1027997"/>
          </a:xfrm>
          <a:custGeom>
            <a:avLst/>
            <a:gdLst/>
            <a:ahLst/>
            <a:cxnLst/>
            <a:rect l="l" t="t" r="r" b="b"/>
            <a:pathLst>
              <a:path w="3303839" h="1027997">
                <a:moveTo>
                  <a:pt x="0" y="0"/>
                </a:moveTo>
                <a:lnTo>
                  <a:pt x="3303839" y="0"/>
                </a:lnTo>
                <a:lnTo>
                  <a:pt x="3303839" y="1027997"/>
                </a:lnTo>
                <a:lnTo>
                  <a:pt x="0" y="1027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0" y="1090431"/>
            <a:ext cx="18380728" cy="1370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sz="7900" spc="2891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BEYOND THE LECTURE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214836" y="3041813"/>
            <a:ext cx="11858327" cy="63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>
                <a:solidFill>
                  <a:srgbClr val="7B9ACB"/>
                </a:solidFill>
                <a:latin typeface="Arvo"/>
                <a:ea typeface="Arvo"/>
                <a:cs typeface="Arvo"/>
                <a:sym typeface="Arvo"/>
              </a:rPr>
              <a:t>ACTIVATING LEARNERS IN ACADEMIC TEACHING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21736" y="5233902"/>
            <a:ext cx="3384798" cy="1800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SOPHIE </a:t>
            </a:r>
          </a:p>
          <a:p>
            <a:pPr algn="ctr">
              <a:lnSpc>
                <a:spcPts val="3300"/>
              </a:lnSpc>
            </a:pPr>
            <a:r>
              <a:rPr lang="en-US" sz="6000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RENARD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541"/>
            <a:ext cx="18288000" cy="1465021"/>
            <a:chOff x="0" y="0"/>
            <a:chExt cx="4816593" cy="3858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85849"/>
            </a:xfrm>
            <a:custGeom>
              <a:avLst/>
              <a:gdLst/>
              <a:ahLst/>
              <a:cxnLst/>
              <a:rect l="l" t="t" r="r" b="b"/>
              <a:pathLst>
                <a:path w="4816592" h="385849">
                  <a:moveTo>
                    <a:pt x="0" y="0"/>
                  </a:moveTo>
                  <a:lnTo>
                    <a:pt x="4816592" y="0"/>
                  </a:lnTo>
                  <a:lnTo>
                    <a:pt x="4816592" y="385849"/>
                  </a:lnTo>
                  <a:lnTo>
                    <a:pt x="0" y="385849"/>
                  </a:lnTo>
                  <a:close/>
                </a:path>
              </a:pathLst>
            </a:custGeom>
            <a:solidFill>
              <a:srgbClr val="FDF6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33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38565" y="1469562"/>
            <a:ext cx="18444012" cy="7516786"/>
          </a:xfrm>
          <a:custGeom>
            <a:avLst/>
            <a:gdLst/>
            <a:ahLst/>
            <a:cxnLst/>
            <a:rect l="l" t="t" r="r" b="b"/>
            <a:pathLst>
              <a:path w="18444012" h="7516786">
                <a:moveTo>
                  <a:pt x="0" y="0"/>
                </a:moveTo>
                <a:lnTo>
                  <a:pt x="18444012" y="0"/>
                </a:lnTo>
                <a:lnTo>
                  <a:pt x="18444012" y="7516786"/>
                </a:lnTo>
                <a:lnTo>
                  <a:pt x="0" y="7516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208" r="-38775" b="-260655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73924" y="3888583"/>
            <a:ext cx="12176748" cy="5993228"/>
            <a:chOff x="0" y="0"/>
            <a:chExt cx="16235664" cy="79909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35664" cy="7990970"/>
            </a:xfrm>
            <a:custGeom>
              <a:avLst/>
              <a:gdLst/>
              <a:ahLst/>
              <a:cxnLst/>
              <a:rect l="l" t="t" r="r" b="b"/>
              <a:pathLst>
                <a:path w="16235664" h="7990970">
                  <a:moveTo>
                    <a:pt x="0" y="0"/>
                  </a:moveTo>
                  <a:lnTo>
                    <a:pt x="16235664" y="0"/>
                  </a:lnTo>
                  <a:lnTo>
                    <a:pt x="16235664" y="7990970"/>
                  </a:lnTo>
                  <a:lnTo>
                    <a:pt x="0" y="7990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341" t="-62795" r="-14690" b="-620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 rot="-1046163">
              <a:off x="2691286" y="3050691"/>
              <a:ext cx="3675112" cy="1261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82"/>
                </a:lnSpc>
              </a:pPr>
              <a:r>
                <a:rPr lang="en-US" sz="3347" b="1">
                  <a:solidFill>
                    <a:srgbClr val="6B5657"/>
                  </a:solidFill>
                  <a:latin typeface="Arvo Bold"/>
                  <a:ea typeface="Arvo Bold"/>
                  <a:cs typeface="Arvo Bold"/>
                  <a:sym typeface="Arvo Bold"/>
                </a:rPr>
                <a:t>Information</a:t>
              </a:r>
            </a:p>
            <a:p>
              <a:pPr algn="ctr">
                <a:lnSpc>
                  <a:spcPts val="3682"/>
                </a:lnSpc>
              </a:pPr>
              <a:r>
                <a:rPr lang="en-US" sz="3347" b="1">
                  <a:solidFill>
                    <a:srgbClr val="6B5657"/>
                  </a:solidFill>
                  <a:latin typeface="Arvo Bold"/>
                  <a:ea typeface="Arvo Bold"/>
                  <a:cs typeface="Arvo Bold"/>
                  <a:sym typeface="Arvo Bold"/>
                </a:rPr>
                <a:t>Delivery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 rot="-865048">
              <a:off x="13354474" y="986527"/>
              <a:ext cx="1444676" cy="689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3"/>
                </a:lnSpc>
              </a:pPr>
              <a:r>
                <a:rPr lang="en-US" sz="1267">
                  <a:solidFill>
                    <a:srgbClr val="6B5657"/>
                  </a:solidFill>
                  <a:latin typeface="Arvo"/>
                  <a:ea typeface="Arvo"/>
                  <a:cs typeface="Arvo"/>
                  <a:sym typeface="Arvo"/>
                </a:rPr>
                <a:t>Cognitive</a:t>
              </a:r>
            </a:p>
            <a:p>
              <a:pPr algn="ctr">
                <a:lnSpc>
                  <a:spcPts val="1393"/>
                </a:lnSpc>
              </a:pPr>
              <a:r>
                <a:rPr lang="en-US" sz="1267">
                  <a:solidFill>
                    <a:srgbClr val="6B5657"/>
                  </a:solidFill>
                  <a:latin typeface="Arvo"/>
                  <a:ea typeface="Arvo"/>
                  <a:cs typeface="Arvo"/>
                  <a:sym typeface="Arvo"/>
                </a:rPr>
                <a:t>Processing</a:t>
              </a:r>
            </a:p>
            <a:p>
              <a:pPr algn="ctr">
                <a:lnSpc>
                  <a:spcPts val="1393"/>
                </a:lnSpc>
              </a:pPr>
              <a:r>
                <a:rPr lang="en-US" sz="1267">
                  <a:solidFill>
                    <a:srgbClr val="6B5657"/>
                  </a:solidFill>
                  <a:latin typeface="Arvo"/>
                  <a:ea typeface="Arvo"/>
                  <a:cs typeface="Arvo"/>
                  <a:sym typeface="Arvo"/>
                </a:rPr>
                <a:t>&amp; Reflection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29069" y="1910437"/>
            <a:ext cx="4476478" cy="1506408"/>
            <a:chOff x="0" y="0"/>
            <a:chExt cx="5968638" cy="2008544"/>
          </a:xfrm>
        </p:grpSpPr>
        <p:grpSp>
          <p:nvGrpSpPr>
            <p:cNvPr id="11" name="Group 11"/>
            <p:cNvGrpSpPr/>
            <p:nvPr/>
          </p:nvGrpSpPr>
          <p:grpSpPr>
            <a:xfrm>
              <a:off x="38100" y="0"/>
              <a:ext cx="5930538" cy="2008544"/>
              <a:chOff x="0" y="0"/>
              <a:chExt cx="1171464" cy="39674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71464" cy="396749"/>
              </a:xfrm>
              <a:custGeom>
                <a:avLst/>
                <a:gdLst/>
                <a:ahLst/>
                <a:cxnLst/>
                <a:rect l="l" t="t" r="r" b="b"/>
                <a:pathLst>
                  <a:path w="1171464" h="396749">
                    <a:moveTo>
                      <a:pt x="0" y="0"/>
                    </a:moveTo>
                    <a:lnTo>
                      <a:pt x="1171464" y="0"/>
                    </a:lnTo>
                    <a:lnTo>
                      <a:pt x="1171464" y="396749"/>
                    </a:lnTo>
                    <a:lnTo>
                      <a:pt x="0" y="39674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57150"/>
                <a:ext cx="1171464" cy="339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45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286123" y="285664"/>
              <a:ext cx="5434491" cy="1389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Supporting the learning, reflection, retrieval, attention &amp; engagement</a:t>
              </a:r>
            </a:p>
          </p:txBody>
        </p:sp>
        <p:sp>
          <p:nvSpPr>
            <p:cNvPr id="15" name="AutoShape 15"/>
            <p:cNvSpPr/>
            <p:nvPr/>
          </p:nvSpPr>
          <p:spPr>
            <a:xfrm flipV="1">
              <a:off x="38100" y="0"/>
              <a:ext cx="0" cy="2008544"/>
            </a:xfrm>
            <a:prstGeom prst="line">
              <a:avLst/>
            </a:prstGeom>
            <a:ln w="76200" cap="flat">
              <a:solidFill>
                <a:srgbClr val="E49597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4873924" y="1910437"/>
            <a:ext cx="4476478" cy="1506408"/>
            <a:chOff x="0" y="0"/>
            <a:chExt cx="5968638" cy="2008544"/>
          </a:xfrm>
        </p:grpSpPr>
        <p:grpSp>
          <p:nvGrpSpPr>
            <p:cNvPr id="17" name="Group 17"/>
            <p:cNvGrpSpPr/>
            <p:nvPr/>
          </p:nvGrpSpPr>
          <p:grpSpPr>
            <a:xfrm>
              <a:off x="38100" y="0"/>
              <a:ext cx="5930538" cy="2008544"/>
              <a:chOff x="0" y="0"/>
              <a:chExt cx="1171464" cy="3967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171464" cy="396749"/>
              </a:xfrm>
              <a:custGeom>
                <a:avLst/>
                <a:gdLst/>
                <a:ahLst/>
                <a:cxnLst/>
                <a:rect l="l" t="t" r="r" b="b"/>
                <a:pathLst>
                  <a:path w="1171464" h="396749">
                    <a:moveTo>
                      <a:pt x="0" y="0"/>
                    </a:moveTo>
                    <a:lnTo>
                      <a:pt x="1171464" y="0"/>
                    </a:lnTo>
                    <a:lnTo>
                      <a:pt x="1171464" y="396749"/>
                    </a:lnTo>
                    <a:lnTo>
                      <a:pt x="0" y="39674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57150"/>
                <a:ext cx="1171464" cy="339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45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286123" y="464226"/>
              <a:ext cx="5434491" cy="919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Pushing massive amounts of content against tight deadlines</a:t>
              </a:r>
            </a:p>
          </p:txBody>
        </p:sp>
        <p:sp>
          <p:nvSpPr>
            <p:cNvPr id="21" name="AutoShape 21"/>
            <p:cNvSpPr/>
            <p:nvPr/>
          </p:nvSpPr>
          <p:spPr>
            <a:xfrm flipV="1">
              <a:off x="38100" y="0"/>
              <a:ext cx="0" cy="2008544"/>
            </a:xfrm>
            <a:prstGeom prst="line">
              <a:avLst/>
            </a:prstGeom>
            <a:ln w="76200" cap="flat">
              <a:solidFill>
                <a:srgbClr val="7B9ACB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22" name="TextBox 22"/>
          <p:cNvSpPr txBox="1"/>
          <p:nvPr/>
        </p:nvSpPr>
        <p:spPr>
          <a:xfrm>
            <a:off x="0" y="349701"/>
            <a:ext cx="18288000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395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DESIGNING TEACHING SESSIONS THAT SUPPORT LEARNING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07538" y="6299459"/>
            <a:ext cx="4380065" cy="1323617"/>
            <a:chOff x="0" y="0"/>
            <a:chExt cx="5840087" cy="176482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840087" cy="1764822"/>
            </a:xfrm>
            <a:custGeom>
              <a:avLst/>
              <a:gdLst/>
              <a:ahLst/>
              <a:cxnLst/>
              <a:rect l="l" t="t" r="r" b="b"/>
              <a:pathLst>
                <a:path w="5840087" h="1764822">
                  <a:moveTo>
                    <a:pt x="0" y="0"/>
                  </a:moveTo>
                  <a:lnTo>
                    <a:pt x="5840087" y="0"/>
                  </a:lnTo>
                  <a:lnTo>
                    <a:pt x="5840087" y="1764822"/>
                  </a:lnTo>
                  <a:lnTo>
                    <a:pt x="0" y="1764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414" t="-477205" r="-323664" b="-231592"/>
              </a:stretch>
            </a:blipFill>
          </p:spPr>
        </p:sp>
        <p:grpSp>
          <p:nvGrpSpPr>
            <p:cNvPr id="25" name="Group 25"/>
            <p:cNvGrpSpPr/>
            <p:nvPr/>
          </p:nvGrpSpPr>
          <p:grpSpPr>
            <a:xfrm>
              <a:off x="534172" y="404989"/>
              <a:ext cx="3640807" cy="954844"/>
              <a:chOff x="0" y="0"/>
              <a:chExt cx="719172" cy="18861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9172" cy="188611"/>
              </a:xfrm>
              <a:custGeom>
                <a:avLst/>
                <a:gdLst/>
                <a:ahLst/>
                <a:cxnLst/>
                <a:rect l="l" t="t" r="r" b="b"/>
                <a:pathLst>
                  <a:path w="719172" h="188611">
                    <a:moveTo>
                      <a:pt x="0" y="0"/>
                    </a:moveTo>
                    <a:lnTo>
                      <a:pt x="719172" y="0"/>
                    </a:lnTo>
                    <a:lnTo>
                      <a:pt x="719172" y="188611"/>
                    </a:lnTo>
                    <a:lnTo>
                      <a:pt x="0" y="18861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57150"/>
                <a:ext cx="719172" cy="1314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45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462196" y="544803"/>
              <a:ext cx="2768278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Passive learners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8700" y="4176187"/>
            <a:ext cx="4380065" cy="1934625"/>
            <a:chOff x="0" y="0"/>
            <a:chExt cx="5840087" cy="257950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840087" cy="2579501"/>
            </a:xfrm>
            <a:custGeom>
              <a:avLst/>
              <a:gdLst/>
              <a:ahLst/>
              <a:cxnLst/>
              <a:rect l="l" t="t" r="r" b="b"/>
              <a:pathLst>
                <a:path w="5840087" h="2579501">
                  <a:moveTo>
                    <a:pt x="0" y="0"/>
                  </a:moveTo>
                  <a:lnTo>
                    <a:pt x="5840087" y="0"/>
                  </a:lnTo>
                  <a:lnTo>
                    <a:pt x="5840087" y="2579501"/>
                  </a:lnTo>
                  <a:lnTo>
                    <a:pt x="0" y="257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14" t="-212792" r="-323664" b="-240564"/>
              </a:stretch>
            </a:blipFill>
          </p:spPr>
        </p:sp>
        <p:grpSp>
          <p:nvGrpSpPr>
            <p:cNvPr id="31" name="Group 31"/>
            <p:cNvGrpSpPr/>
            <p:nvPr/>
          </p:nvGrpSpPr>
          <p:grpSpPr>
            <a:xfrm>
              <a:off x="376322" y="530775"/>
              <a:ext cx="3542058" cy="954844"/>
              <a:chOff x="0" y="0"/>
              <a:chExt cx="699666" cy="18861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99666" cy="188611"/>
              </a:xfrm>
              <a:custGeom>
                <a:avLst/>
                <a:gdLst/>
                <a:ahLst/>
                <a:cxnLst/>
                <a:rect l="l" t="t" r="r" b="b"/>
                <a:pathLst>
                  <a:path w="699666" h="188611">
                    <a:moveTo>
                      <a:pt x="0" y="0"/>
                    </a:moveTo>
                    <a:lnTo>
                      <a:pt x="699666" y="0"/>
                    </a:lnTo>
                    <a:lnTo>
                      <a:pt x="699666" y="188611"/>
                    </a:lnTo>
                    <a:lnTo>
                      <a:pt x="0" y="18861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57150"/>
                <a:ext cx="699666" cy="1314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45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462196" y="565927"/>
              <a:ext cx="3784757" cy="919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Limited time for preparation / delivery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28700" y="7947186"/>
            <a:ext cx="4380065" cy="1934625"/>
            <a:chOff x="0" y="0"/>
            <a:chExt cx="5840087" cy="257950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840087" cy="2579501"/>
            </a:xfrm>
            <a:custGeom>
              <a:avLst/>
              <a:gdLst/>
              <a:ahLst/>
              <a:cxnLst/>
              <a:rect l="l" t="t" r="r" b="b"/>
              <a:pathLst>
                <a:path w="5840087" h="2579501">
                  <a:moveTo>
                    <a:pt x="0" y="0"/>
                  </a:moveTo>
                  <a:lnTo>
                    <a:pt x="5840087" y="0"/>
                  </a:lnTo>
                  <a:lnTo>
                    <a:pt x="5840087" y="2579501"/>
                  </a:lnTo>
                  <a:lnTo>
                    <a:pt x="0" y="257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414" t="-400183" r="-323664" b="-53173"/>
              </a:stretch>
            </a:blipFill>
          </p:spPr>
        </p:sp>
        <p:grpSp>
          <p:nvGrpSpPr>
            <p:cNvPr id="37" name="Group 37"/>
            <p:cNvGrpSpPr/>
            <p:nvPr/>
          </p:nvGrpSpPr>
          <p:grpSpPr>
            <a:xfrm>
              <a:off x="402627" y="684488"/>
              <a:ext cx="3640807" cy="1409088"/>
              <a:chOff x="0" y="0"/>
              <a:chExt cx="719172" cy="27833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719172" cy="278338"/>
              </a:xfrm>
              <a:custGeom>
                <a:avLst/>
                <a:gdLst/>
                <a:ahLst/>
                <a:cxnLst/>
                <a:rect l="l" t="t" r="r" b="b"/>
                <a:pathLst>
                  <a:path w="719172" h="278338">
                    <a:moveTo>
                      <a:pt x="0" y="0"/>
                    </a:moveTo>
                    <a:lnTo>
                      <a:pt x="719172" y="0"/>
                    </a:lnTo>
                    <a:lnTo>
                      <a:pt x="719172" y="278338"/>
                    </a:lnTo>
                    <a:lnTo>
                      <a:pt x="0" y="27833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57150"/>
                <a:ext cx="719172" cy="2211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45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402627" y="703984"/>
              <a:ext cx="3291014" cy="13895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Fear of “silly” or unprofessional teaching methods</a:t>
              </a:r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6E6F2954-9BD5-E04C-9FB9-98F197F3B7B8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1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98078"/>
            <a:ext cx="6681451" cy="6193117"/>
            <a:chOff x="0" y="0"/>
            <a:chExt cx="8908601" cy="8257490"/>
          </a:xfrm>
        </p:grpSpPr>
        <p:grpSp>
          <p:nvGrpSpPr>
            <p:cNvPr id="3" name="Group 3"/>
            <p:cNvGrpSpPr/>
            <p:nvPr/>
          </p:nvGrpSpPr>
          <p:grpSpPr>
            <a:xfrm>
              <a:off x="378864" y="0"/>
              <a:ext cx="3980079" cy="1697605"/>
              <a:chOff x="0" y="0"/>
              <a:chExt cx="650603" cy="27749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50603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650603" h="277499">
                    <a:moveTo>
                      <a:pt x="0" y="0"/>
                    </a:moveTo>
                    <a:lnTo>
                      <a:pt x="650603" y="0"/>
                    </a:lnTo>
                    <a:lnTo>
                      <a:pt x="650603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50603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50192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A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1944907" y="2543921"/>
              <a:ext cx="6963694" cy="1697605"/>
              <a:chOff x="0" y="0"/>
              <a:chExt cx="1138320" cy="2774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138320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1138320" h="277499">
                    <a:moveTo>
                      <a:pt x="0" y="0"/>
                    </a:moveTo>
                    <a:lnTo>
                      <a:pt x="1138320" y="0"/>
                    </a:lnTo>
                    <a:lnTo>
                      <a:pt x="1138320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1138320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944907" y="2267696"/>
              <a:ext cx="6665927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GEN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380829" y="5419213"/>
              <a:ext cx="7382355" cy="1697605"/>
              <a:chOff x="0" y="0"/>
              <a:chExt cx="1206756" cy="27749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6756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1206756" h="277499">
                    <a:moveTo>
                      <a:pt x="0" y="0"/>
                    </a:moveTo>
                    <a:lnTo>
                      <a:pt x="1206756" y="0"/>
                    </a:lnTo>
                    <a:lnTo>
                      <a:pt x="1206756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1206756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5142988"/>
              <a:ext cx="7276654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DA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61340" y="5451730"/>
              <a:ext cx="2921861" cy="28057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{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621691" y="1374253"/>
            <a:ext cx="9122051" cy="77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6133" lvl="1" indent="-463067" algn="l">
              <a:lnSpc>
                <a:spcPts val="6348"/>
              </a:lnSpc>
              <a:buAutoNum type="arabicPeriod"/>
            </a:pPr>
            <a:r>
              <a:rPr lang="en-US" sz="428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Theoretical Basis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21691" y="3235064"/>
            <a:ext cx="9122051" cy="740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3066" lvl="1" algn="l">
              <a:lnSpc>
                <a:spcPts val="6348"/>
              </a:lnSpc>
            </a:pPr>
            <a:r>
              <a:rPr lang="en-US" sz="428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2. ICAP-Framework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21691" y="5092300"/>
            <a:ext cx="9122051" cy="740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3066" lvl="1" algn="l">
              <a:lnSpc>
                <a:spcPts val="6348"/>
              </a:lnSpc>
            </a:pPr>
            <a:r>
              <a:rPr lang="en-US" sz="428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3. Methods, Methods, Methods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21691" y="6919810"/>
            <a:ext cx="9122051" cy="740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3066" lvl="1" algn="l">
              <a:lnSpc>
                <a:spcPts val="6348"/>
              </a:lnSpc>
            </a:pPr>
            <a:r>
              <a:rPr lang="en-US" sz="428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4. Summary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45" name="TextBox 45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7B9ACB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sp>
        <p:nvSpPr>
          <p:cNvPr id="48" name="Textfeld 47">
            <a:extLst>
              <a:ext uri="{FF2B5EF4-FFF2-40B4-BE49-F238E27FC236}">
                <a16:creationId xmlns:a16="http://schemas.microsoft.com/office/drawing/2014/main" id="{8170A74C-9F33-01FD-E4C9-8E1652F7BA86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2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5C5DC822-954D-580D-4D8D-C14D75C6872E}"/>
              </a:ext>
            </a:extLst>
          </p:cNvPr>
          <p:cNvGrpSpPr/>
          <p:nvPr/>
        </p:nvGrpSpPr>
        <p:grpSpPr>
          <a:xfrm>
            <a:off x="14161442" y="3854978"/>
            <a:ext cx="3661527" cy="3756711"/>
            <a:chOff x="14161442" y="3854978"/>
            <a:chExt cx="3661527" cy="3756711"/>
          </a:xfrm>
        </p:grpSpPr>
        <p:grpSp>
          <p:nvGrpSpPr>
            <p:cNvPr id="73" name="Gruppieren 72">
              <a:extLst>
                <a:ext uri="{FF2B5EF4-FFF2-40B4-BE49-F238E27FC236}">
                  <a16:creationId xmlns:a16="http://schemas.microsoft.com/office/drawing/2014/main" id="{0309F125-F1CD-089D-D2E9-C528AD4E2054}"/>
                </a:ext>
              </a:extLst>
            </p:cNvPr>
            <p:cNvGrpSpPr/>
            <p:nvPr/>
          </p:nvGrpSpPr>
          <p:grpSpPr>
            <a:xfrm>
              <a:off x="14161442" y="3854978"/>
              <a:ext cx="3661527" cy="3756711"/>
              <a:chOff x="14161442" y="3854978"/>
              <a:chExt cx="3661527" cy="3756711"/>
            </a:xfrm>
          </p:grpSpPr>
          <p:grpSp>
            <p:nvGrpSpPr>
              <p:cNvPr id="32" name="Group 32"/>
              <p:cNvGrpSpPr/>
              <p:nvPr/>
            </p:nvGrpSpPr>
            <p:grpSpPr>
              <a:xfrm>
                <a:off x="14166674" y="3854978"/>
                <a:ext cx="3656295" cy="1848199"/>
                <a:chOff x="0" y="0"/>
                <a:chExt cx="962975" cy="486768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0" y="0"/>
                  <a:ext cx="962975" cy="4867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975" h="486768">
                      <a:moveTo>
                        <a:pt x="107989" y="0"/>
                      </a:moveTo>
                      <a:lnTo>
                        <a:pt x="854986" y="0"/>
                      </a:lnTo>
                      <a:cubicBezTo>
                        <a:pt x="883627" y="0"/>
                        <a:pt x="911094" y="11377"/>
                        <a:pt x="931346" y="31629"/>
                      </a:cubicBezTo>
                      <a:cubicBezTo>
                        <a:pt x="951597" y="51881"/>
                        <a:pt x="962975" y="79348"/>
                        <a:pt x="962975" y="107989"/>
                      </a:cubicBezTo>
                      <a:lnTo>
                        <a:pt x="962975" y="378780"/>
                      </a:lnTo>
                      <a:cubicBezTo>
                        <a:pt x="962975" y="407420"/>
                        <a:pt x="951597" y="434888"/>
                        <a:pt x="931346" y="455139"/>
                      </a:cubicBezTo>
                      <a:cubicBezTo>
                        <a:pt x="911094" y="475391"/>
                        <a:pt x="883627" y="486768"/>
                        <a:pt x="854986" y="486768"/>
                      </a:cubicBezTo>
                      <a:lnTo>
                        <a:pt x="107989" y="486768"/>
                      </a:lnTo>
                      <a:cubicBezTo>
                        <a:pt x="79348" y="486768"/>
                        <a:pt x="51881" y="475391"/>
                        <a:pt x="31629" y="455139"/>
                      </a:cubicBezTo>
                      <a:cubicBezTo>
                        <a:pt x="11377" y="434888"/>
                        <a:pt x="0" y="407420"/>
                        <a:pt x="0" y="378780"/>
                      </a:cubicBezTo>
                      <a:lnTo>
                        <a:pt x="0" y="107989"/>
                      </a:lnTo>
                      <a:cubicBezTo>
                        <a:pt x="0" y="79348"/>
                        <a:pt x="11377" y="51881"/>
                        <a:pt x="31629" y="31629"/>
                      </a:cubicBezTo>
                      <a:cubicBezTo>
                        <a:pt x="51881" y="11377"/>
                        <a:pt x="79348" y="0"/>
                        <a:pt x="107989" y="0"/>
                      </a:cubicBezTo>
                      <a:close/>
                    </a:path>
                  </a:pathLst>
                </a:custGeom>
                <a:solidFill>
                  <a:srgbClr val="617495"/>
                </a:solidFill>
              </p:spPr>
            </p:sp>
            <p:sp>
              <p:nvSpPr>
                <p:cNvPr id="34" name="TextBox 34"/>
                <p:cNvSpPr txBox="1"/>
                <p:nvPr/>
              </p:nvSpPr>
              <p:spPr>
                <a:xfrm>
                  <a:off x="0" y="-47625"/>
                  <a:ext cx="962975" cy="53439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47" name="Group 47"/>
              <p:cNvGrpSpPr/>
              <p:nvPr/>
            </p:nvGrpSpPr>
            <p:grpSpPr>
              <a:xfrm>
                <a:off x="14166674" y="5200650"/>
                <a:ext cx="3651063" cy="2411039"/>
                <a:chOff x="0" y="0"/>
                <a:chExt cx="961597" cy="635006"/>
              </a:xfrm>
            </p:grpSpPr>
            <p:sp>
              <p:nvSpPr>
                <p:cNvPr id="48" name="Freeform 48"/>
                <p:cNvSpPr/>
                <p:nvPr/>
              </p:nvSpPr>
              <p:spPr>
                <a:xfrm>
                  <a:off x="0" y="0"/>
                  <a:ext cx="961597" cy="6350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597" h="635006">
                      <a:moveTo>
                        <a:pt x="0" y="0"/>
                      </a:moveTo>
                      <a:lnTo>
                        <a:pt x="961597" y="0"/>
                      </a:lnTo>
                      <a:lnTo>
                        <a:pt x="961597" y="635006"/>
                      </a:lnTo>
                      <a:lnTo>
                        <a:pt x="0" y="635006"/>
                      </a:lnTo>
                      <a:close/>
                    </a:path>
                  </a:pathLst>
                </a:custGeom>
                <a:solidFill>
                  <a:srgbClr val="FDF6F6"/>
                </a:solidFill>
                <a:ln w="28575" cap="sq">
                  <a:solidFill>
                    <a:srgbClr val="617495"/>
                  </a:solidFill>
                  <a:prstDash val="solid"/>
                  <a:miter/>
                </a:ln>
              </p:spPr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0" y="-47625"/>
                  <a:ext cx="961597" cy="68263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65" name="TextBox 65"/>
              <p:cNvSpPr txBox="1"/>
              <p:nvPr/>
            </p:nvSpPr>
            <p:spPr>
              <a:xfrm>
                <a:off x="14161442" y="5370147"/>
                <a:ext cx="3643225" cy="48784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086"/>
                  </a:lnSpc>
                  <a:spcBef>
                    <a:spcPct val="0"/>
                  </a:spcBef>
                </a:pPr>
                <a:r>
                  <a:rPr lang="en-US" sz="2918">
                    <a:solidFill>
                      <a:srgbClr val="000000"/>
                    </a:solidFill>
                    <a:latin typeface="Arvo"/>
                    <a:ea typeface="Arvo"/>
                    <a:cs typeface="Arvo"/>
                    <a:sym typeface="Arvo"/>
                  </a:rPr>
                  <a:t>FOCUS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14293380" y="6048490"/>
                <a:ext cx="3379348" cy="70167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00"/>
                  </a:lnSpc>
                  <a:spcBef>
                    <a:spcPct val="0"/>
                  </a:spcBef>
                </a:pPr>
                <a:r>
                  <a:rPr lang="en-US" sz="2000">
                    <a:solidFill>
                      <a:srgbClr val="000000"/>
                    </a:solidFill>
                    <a:latin typeface="Arvo"/>
                    <a:ea typeface="Arvo"/>
                    <a:cs typeface="Arvo"/>
                    <a:sym typeface="Arvo"/>
                  </a:rPr>
                  <a:t>supports attention and energy</a:t>
                </a:r>
              </a:p>
            </p:txBody>
          </p:sp>
        </p:grpSp>
        <p:sp>
          <p:nvSpPr>
            <p:cNvPr id="53" name="Freeform 53"/>
            <p:cNvSpPr/>
            <p:nvPr/>
          </p:nvSpPr>
          <p:spPr>
            <a:xfrm>
              <a:off x="15506059" y="4018179"/>
              <a:ext cx="1096746" cy="1096746"/>
            </a:xfrm>
            <a:custGeom>
              <a:avLst/>
              <a:gdLst/>
              <a:ahLst/>
              <a:cxnLst/>
              <a:rect l="l" t="t" r="r" b="b"/>
              <a:pathLst>
                <a:path w="1096746" h="1096746">
                  <a:moveTo>
                    <a:pt x="0" y="0"/>
                  </a:moveTo>
                  <a:lnTo>
                    <a:pt x="1096746" y="0"/>
                  </a:lnTo>
                  <a:lnTo>
                    <a:pt x="1096746" y="1096746"/>
                  </a:lnTo>
                  <a:lnTo>
                    <a:pt x="0" y="1096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4" name="TextBox 54"/>
          <p:cNvSpPr txBox="1"/>
          <p:nvPr/>
        </p:nvSpPr>
        <p:spPr>
          <a:xfrm>
            <a:off x="422555" y="552520"/>
            <a:ext cx="3341229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What do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88215" y="1200080"/>
            <a:ext cx="3367878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we mean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469690" y="1847641"/>
            <a:ext cx="4924566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by activation?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002348" y="1131059"/>
            <a:ext cx="9920065" cy="1516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6"/>
              </a:lnSpc>
              <a:spcBef>
                <a:spcPct val="0"/>
              </a:spcBef>
            </a:pPr>
            <a:r>
              <a:rPr lang="en-US" sz="2918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 [...] pedagogical activities that can serve different purposes: they can help learners relax, counteract fatigue, stimulate discussion or support concentration.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6054432" y="2845553"/>
            <a:ext cx="186798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4D4D4D"/>
                </a:solidFill>
                <a:latin typeface="Arvo"/>
                <a:ea typeface="Arvo"/>
                <a:cs typeface="Arvo"/>
                <a:sym typeface="Arvo"/>
              </a:rPr>
              <a:t>- Apacki, 1991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60" name="TextBox 60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7B9ACB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5DBE5506-2D99-77CC-D037-A7017A61A5BB}"/>
              </a:ext>
            </a:extLst>
          </p:cNvPr>
          <p:cNvGrpSpPr/>
          <p:nvPr/>
        </p:nvGrpSpPr>
        <p:grpSpPr>
          <a:xfrm>
            <a:off x="422555" y="3854978"/>
            <a:ext cx="3656295" cy="3756711"/>
            <a:chOff x="422555" y="3854978"/>
            <a:chExt cx="3656295" cy="3756711"/>
          </a:xfrm>
        </p:grpSpPr>
        <p:grpSp>
          <p:nvGrpSpPr>
            <p:cNvPr id="35" name="Group 35"/>
            <p:cNvGrpSpPr/>
            <p:nvPr/>
          </p:nvGrpSpPr>
          <p:grpSpPr>
            <a:xfrm>
              <a:off x="422555" y="3854978"/>
              <a:ext cx="3656295" cy="1848199"/>
              <a:chOff x="0" y="0"/>
              <a:chExt cx="962975" cy="48676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962975" cy="486768"/>
              </a:xfrm>
              <a:custGeom>
                <a:avLst/>
                <a:gdLst/>
                <a:ahLst/>
                <a:cxnLst/>
                <a:rect l="l" t="t" r="r" b="b"/>
                <a:pathLst>
                  <a:path w="962975" h="486768">
                    <a:moveTo>
                      <a:pt x="107989" y="0"/>
                    </a:moveTo>
                    <a:lnTo>
                      <a:pt x="854986" y="0"/>
                    </a:lnTo>
                    <a:cubicBezTo>
                      <a:pt x="883627" y="0"/>
                      <a:pt x="911094" y="11377"/>
                      <a:pt x="931346" y="31629"/>
                    </a:cubicBezTo>
                    <a:cubicBezTo>
                      <a:pt x="951597" y="51881"/>
                      <a:pt x="962975" y="79348"/>
                      <a:pt x="962975" y="107989"/>
                    </a:cubicBezTo>
                    <a:lnTo>
                      <a:pt x="962975" y="378780"/>
                    </a:lnTo>
                    <a:cubicBezTo>
                      <a:pt x="962975" y="407420"/>
                      <a:pt x="951597" y="434888"/>
                      <a:pt x="931346" y="455139"/>
                    </a:cubicBezTo>
                    <a:cubicBezTo>
                      <a:pt x="911094" y="475391"/>
                      <a:pt x="883627" y="486768"/>
                      <a:pt x="854986" y="486768"/>
                    </a:cubicBezTo>
                    <a:lnTo>
                      <a:pt x="107989" y="486768"/>
                    </a:lnTo>
                    <a:cubicBezTo>
                      <a:pt x="79348" y="486768"/>
                      <a:pt x="51881" y="475391"/>
                      <a:pt x="31629" y="455139"/>
                    </a:cubicBezTo>
                    <a:cubicBezTo>
                      <a:pt x="11377" y="434888"/>
                      <a:pt x="0" y="407420"/>
                      <a:pt x="0" y="378780"/>
                    </a:cubicBezTo>
                    <a:lnTo>
                      <a:pt x="0" y="107989"/>
                    </a:lnTo>
                    <a:cubicBezTo>
                      <a:pt x="0" y="79348"/>
                      <a:pt x="11377" y="51881"/>
                      <a:pt x="31629" y="31629"/>
                    </a:cubicBezTo>
                    <a:cubicBezTo>
                      <a:pt x="51881" y="11377"/>
                      <a:pt x="79348" y="0"/>
                      <a:pt x="107989" y="0"/>
                    </a:cubicBezTo>
                    <a:close/>
                  </a:path>
                </a:pathLst>
              </a:custGeom>
              <a:solidFill>
                <a:srgbClr val="617495"/>
              </a:solidFill>
              <a:ln w="28575" cap="rnd">
                <a:solidFill>
                  <a:srgbClr val="152A57"/>
                </a:solidFill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962975" cy="5343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22555" y="5200650"/>
              <a:ext cx="3656295" cy="2411039"/>
              <a:chOff x="0" y="0"/>
              <a:chExt cx="962975" cy="6350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62975" cy="635006"/>
              </a:xfrm>
              <a:custGeom>
                <a:avLst/>
                <a:gdLst/>
                <a:ahLst/>
                <a:cxnLst/>
                <a:rect l="l" t="t" r="r" b="b"/>
                <a:pathLst>
                  <a:path w="962975" h="635006">
                    <a:moveTo>
                      <a:pt x="0" y="0"/>
                    </a:moveTo>
                    <a:lnTo>
                      <a:pt x="962975" y="0"/>
                    </a:lnTo>
                    <a:lnTo>
                      <a:pt x="962975" y="635006"/>
                    </a:lnTo>
                    <a:lnTo>
                      <a:pt x="0" y="635006"/>
                    </a:lnTo>
                    <a:close/>
                  </a:path>
                </a:pathLst>
              </a:custGeom>
              <a:solidFill>
                <a:srgbClr val="FDF6F6"/>
              </a:solidFill>
              <a:ln w="28575" cap="sq">
                <a:solidFill>
                  <a:srgbClr val="617495"/>
                </a:solidFill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962975" cy="682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1723274" y="4018179"/>
              <a:ext cx="1009006" cy="1096746"/>
            </a:xfrm>
            <a:custGeom>
              <a:avLst/>
              <a:gdLst/>
              <a:ahLst/>
              <a:cxnLst/>
              <a:rect l="l" t="t" r="r" b="b"/>
              <a:pathLst>
                <a:path w="1009006" h="1096746">
                  <a:moveTo>
                    <a:pt x="0" y="0"/>
                  </a:moveTo>
                  <a:lnTo>
                    <a:pt x="1009006" y="0"/>
                  </a:lnTo>
                  <a:lnTo>
                    <a:pt x="1009006" y="1096746"/>
                  </a:lnTo>
                  <a:lnTo>
                    <a:pt x="0" y="1096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422555" y="5370147"/>
              <a:ext cx="3643225" cy="487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6"/>
                </a:lnSpc>
                <a:spcBef>
                  <a:spcPct val="0"/>
                </a:spcBef>
              </a:pPr>
              <a:r>
                <a:rPr lang="en-US" sz="2918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METHOD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561028" y="6056919"/>
              <a:ext cx="3379348" cy="701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Micro-Interventions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are easily implentable </a:t>
              </a:r>
            </a:p>
          </p:txBody>
        </p:sp>
      </p:grp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84D4602A-2119-9D6A-8DB0-0B862C692C76}"/>
              </a:ext>
            </a:extLst>
          </p:cNvPr>
          <p:cNvGrpSpPr/>
          <p:nvPr/>
        </p:nvGrpSpPr>
        <p:grpSpPr>
          <a:xfrm>
            <a:off x="4999230" y="3854978"/>
            <a:ext cx="3658067" cy="3756711"/>
            <a:chOff x="4999230" y="3854978"/>
            <a:chExt cx="3658067" cy="3756711"/>
          </a:xfrm>
        </p:grpSpPr>
        <p:grpSp>
          <p:nvGrpSpPr>
            <p:cNvPr id="26" name="Group 26"/>
            <p:cNvGrpSpPr/>
            <p:nvPr/>
          </p:nvGrpSpPr>
          <p:grpSpPr>
            <a:xfrm>
              <a:off x="4999230" y="3854978"/>
              <a:ext cx="3656295" cy="1848199"/>
              <a:chOff x="0" y="0"/>
              <a:chExt cx="962975" cy="4867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62975" cy="486768"/>
              </a:xfrm>
              <a:custGeom>
                <a:avLst/>
                <a:gdLst/>
                <a:ahLst/>
                <a:cxnLst/>
                <a:rect l="l" t="t" r="r" b="b"/>
                <a:pathLst>
                  <a:path w="962975" h="486768">
                    <a:moveTo>
                      <a:pt x="107989" y="0"/>
                    </a:moveTo>
                    <a:lnTo>
                      <a:pt x="854986" y="0"/>
                    </a:lnTo>
                    <a:cubicBezTo>
                      <a:pt x="883627" y="0"/>
                      <a:pt x="911094" y="11377"/>
                      <a:pt x="931346" y="31629"/>
                    </a:cubicBezTo>
                    <a:cubicBezTo>
                      <a:pt x="951597" y="51881"/>
                      <a:pt x="962975" y="79348"/>
                      <a:pt x="962975" y="107989"/>
                    </a:cubicBezTo>
                    <a:lnTo>
                      <a:pt x="962975" y="378780"/>
                    </a:lnTo>
                    <a:cubicBezTo>
                      <a:pt x="962975" y="407420"/>
                      <a:pt x="951597" y="434888"/>
                      <a:pt x="931346" y="455139"/>
                    </a:cubicBezTo>
                    <a:cubicBezTo>
                      <a:pt x="911094" y="475391"/>
                      <a:pt x="883627" y="486768"/>
                      <a:pt x="854986" y="486768"/>
                    </a:cubicBezTo>
                    <a:lnTo>
                      <a:pt x="107989" y="486768"/>
                    </a:lnTo>
                    <a:cubicBezTo>
                      <a:pt x="79348" y="486768"/>
                      <a:pt x="51881" y="475391"/>
                      <a:pt x="31629" y="455139"/>
                    </a:cubicBezTo>
                    <a:cubicBezTo>
                      <a:pt x="11377" y="434888"/>
                      <a:pt x="0" y="407420"/>
                      <a:pt x="0" y="378780"/>
                    </a:cubicBezTo>
                    <a:lnTo>
                      <a:pt x="0" y="107989"/>
                    </a:lnTo>
                    <a:cubicBezTo>
                      <a:pt x="0" y="79348"/>
                      <a:pt x="11377" y="51881"/>
                      <a:pt x="31629" y="31629"/>
                    </a:cubicBezTo>
                    <a:cubicBezTo>
                      <a:pt x="51881" y="11377"/>
                      <a:pt x="79348" y="0"/>
                      <a:pt x="107989" y="0"/>
                    </a:cubicBezTo>
                    <a:close/>
                  </a:path>
                </a:pathLst>
              </a:custGeom>
              <a:solidFill>
                <a:srgbClr val="617495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962975" cy="5343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4999230" y="5200650"/>
              <a:ext cx="3658067" cy="2411039"/>
              <a:chOff x="0" y="0"/>
              <a:chExt cx="963442" cy="635006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963441" cy="635006"/>
              </a:xfrm>
              <a:custGeom>
                <a:avLst/>
                <a:gdLst/>
                <a:ahLst/>
                <a:cxnLst/>
                <a:rect l="l" t="t" r="r" b="b"/>
                <a:pathLst>
                  <a:path w="963441" h="635006">
                    <a:moveTo>
                      <a:pt x="0" y="0"/>
                    </a:moveTo>
                    <a:lnTo>
                      <a:pt x="963441" y="0"/>
                    </a:lnTo>
                    <a:lnTo>
                      <a:pt x="963441" y="635006"/>
                    </a:lnTo>
                    <a:lnTo>
                      <a:pt x="0" y="635006"/>
                    </a:lnTo>
                    <a:close/>
                  </a:path>
                </a:pathLst>
              </a:custGeom>
              <a:solidFill>
                <a:srgbClr val="FDF6F6"/>
              </a:solidFill>
              <a:ln w="28575" cap="sq">
                <a:solidFill>
                  <a:srgbClr val="617495"/>
                </a:solidFill>
                <a:prstDash val="solid"/>
                <a:miter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47625"/>
                <a:ext cx="963442" cy="682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6270475" y="4018179"/>
              <a:ext cx="1107824" cy="1096746"/>
            </a:xfrm>
            <a:custGeom>
              <a:avLst/>
              <a:gdLst/>
              <a:ahLst/>
              <a:cxnLst/>
              <a:rect l="l" t="t" r="r" b="b"/>
              <a:pathLst>
                <a:path w="1107824" h="1096746">
                  <a:moveTo>
                    <a:pt x="0" y="0"/>
                  </a:moveTo>
                  <a:lnTo>
                    <a:pt x="1107824" y="0"/>
                  </a:lnTo>
                  <a:lnTo>
                    <a:pt x="1107824" y="1096746"/>
                  </a:lnTo>
                  <a:lnTo>
                    <a:pt x="0" y="1096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5002774" y="5435443"/>
              <a:ext cx="3643225" cy="487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6"/>
                </a:lnSpc>
                <a:spcBef>
                  <a:spcPct val="0"/>
                </a:spcBef>
              </a:pPr>
              <a:r>
                <a:rPr lang="en-US" sz="2918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TIME &amp; PREP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5134713" y="6056919"/>
              <a:ext cx="3379348" cy="701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low preparation and implementation time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72BB32C9-242C-4BD8-86D0-02514D2FEB54}"/>
              </a:ext>
            </a:extLst>
          </p:cNvPr>
          <p:cNvGrpSpPr/>
          <p:nvPr/>
        </p:nvGrpSpPr>
        <p:grpSpPr>
          <a:xfrm>
            <a:off x="9579450" y="3854978"/>
            <a:ext cx="3658067" cy="3756711"/>
            <a:chOff x="9579450" y="3854978"/>
            <a:chExt cx="3658067" cy="3756711"/>
          </a:xfrm>
        </p:grpSpPr>
        <p:grpSp>
          <p:nvGrpSpPr>
            <p:cNvPr id="29" name="Group 29"/>
            <p:cNvGrpSpPr/>
            <p:nvPr/>
          </p:nvGrpSpPr>
          <p:grpSpPr>
            <a:xfrm>
              <a:off x="9579450" y="3854978"/>
              <a:ext cx="3656295" cy="1848199"/>
              <a:chOff x="0" y="0"/>
              <a:chExt cx="962975" cy="48676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2975" cy="486768"/>
              </a:xfrm>
              <a:custGeom>
                <a:avLst/>
                <a:gdLst/>
                <a:ahLst/>
                <a:cxnLst/>
                <a:rect l="l" t="t" r="r" b="b"/>
                <a:pathLst>
                  <a:path w="962975" h="486768">
                    <a:moveTo>
                      <a:pt x="107989" y="0"/>
                    </a:moveTo>
                    <a:lnTo>
                      <a:pt x="854986" y="0"/>
                    </a:lnTo>
                    <a:cubicBezTo>
                      <a:pt x="883627" y="0"/>
                      <a:pt x="911094" y="11377"/>
                      <a:pt x="931346" y="31629"/>
                    </a:cubicBezTo>
                    <a:cubicBezTo>
                      <a:pt x="951597" y="51881"/>
                      <a:pt x="962975" y="79348"/>
                      <a:pt x="962975" y="107989"/>
                    </a:cubicBezTo>
                    <a:lnTo>
                      <a:pt x="962975" y="378780"/>
                    </a:lnTo>
                    <a:cubicBezTo>
                      <a:pt x="962975" y="407420"/>
                      <a:pt x="951597" y="434888"/>
                      <a:pt x="931346" y="455139"/>
                    </a:cubicBezTo>
                    <a:cubicBezTo>
                      <a:pt x="911094" y="475391"/>
                      <a:pt x="883627" y="486768"/>
                      <a:pt x="854986" y="486768"/>
                    </a:cubicBezTo>
                    <a:lnTo>
                      <a:pt x="107989" y="486768"/>
                    </a:lnTo>
                    <a:cubicBezTo>
                      <a:pt x="79348" y="486768"/>
                      <a:pt x="51881" y="475391"/>
                      <a:pt x="31629" y="455139"/>
                    </a:cubicBezTo>
                    <a:cubicBezTo>
                      <a:pt x="11377" y="434888"/>
                      <a:pt x="0" y="407420"/>
                      <a:pt x="0" y="378780"/>
                    </a:cubicBezTo>
                    <a:lnTo>
                      <a:pt x="0" y="107989"/>
                    </a:lnTo>
                    <a:cubicBezTo>
                      <a:pt x="0" y="79348"/>
                      <a:pt x="11377" y="51881"/>
                      <a:pt x="31629" y="31629"/>
                    </a:cubicBezTo>
                    <a:cubicBezTo>
                      <a:pt x="51881" y="11377"/>
                      <a:pt x="79348" y="0"/>
                      <a:pt x="107989" y="0"/>
                    </a:cubicBezTo>
                    <a:close/>
                  </a:path>
                </a:pathLst>
              </a:custGeom>
              <a:solidFill>
                <a:srgbClr val="617495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962975" cy="5343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581222" y="5200650"/>
              <a:ext cx="3656295" cy="2411039"/>
              <a:chOff x="0" y="0"/>
              <a:chExt cx="962975" cy="635006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962975" cy="635006"/>
              </a:xfrm>
              <a:custGeom>
                <a:avLst/>
                <a:gdLst/>
                <a:ahLst/>
                <a:cxnLst/>
                <a:rect l="l" t="t" r="r" b="b"/>
                <a:pathLst>
                  <a:path w="962975" h="635006">
                    <a:moveTo>
                      <a:pt x="0" y="0"/>
                    </a:moveTo>
                    <a:lnTo>
                      <a:pt x="962975" y="0"/>
                    </a:lnTo>
                    <a:lnTo>
                      <a:pt x="962975" y="635006"/>
                    </a:lnTo>
                    <a:lnTo>
                      <a:pt x="0" y="635006"/>
                    </a:lnTo>
                    <a:close/>
                  </a:path>
                </a:pathLst>
              </a:custGeom>
              <a:solidFill>
                <a:srgbClr val="FDF6F6"/>
              </a:solidFill>
              <a:ln w="28575" cap="sq">
                <a:solidFill>
                  <a:srgbClr val="617495"/>
                </a:solidFill>
                <a:prstDash val="solid"/>
                <a:miter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47625"/>
                <a:ext cx="962975" cy="682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2" name="Freeform 52"/>
            <p:cNvSpPr/>
            <p:nvPr/>
          </p:nvSpPr>
          <p:spPr>
            <a:xfrm>
              <a:off x="10790329" y="4088559"/>
              <a:ext cx="1241540" cy="955986"/>
            </a:xfrm>
            <a:custGeom>
              <a:avLst/>
              <a:gdLst/>
              <a:ahLst/>
              <a:cxnLst/>
              <a:rect l="l" t="t" r="r" b="b"/>
              <a:pathLst>
                <a:path w="1241540" h="955986">
                  <a:moveTo>
                    <a:pt x="0" y="0"/>
                  </a:moveTo>
                  <a:lnTo>
                    <a:pt x="1241541" y="0"/>
                  </a:lnTo>
                  <a:lnTo>
                    <a:pt x="1241541" y="955986"/>
                  </a:lnTo>
                  <a:lnTo>
                    <a:pt x="0" y="95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9594291" y="5435443"/>
              <a:ext cx="3643225" cy="487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86"/>
                </a:lnSpc>
                <a:spcBef>
                  <a:spcPct val="0"/>
                </a:spcBef>
              </a:pPr>
              <a:r>
                <a:rPr lang="en-US" sz="2918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SCALE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9726230" y="6031519"/>
              <a:ext cx="3379348" cy="1054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makes learning a socioable experience rather than an isolated moment</a:t>
              </a:r>
            </a:p>
          </p:txBody>
        </p:sp>
      </p:grpSp>
      <p:sp>
        <p:nvSpPr>
          <p:cNvPr id="76" name="Textfeld 75">
            <a:extLst>
              <a:ext uri="{FF2B5EF4-FFF2-40B4-BE49-F238E27FC236}">
                <a16:creationId xmlns:a16="http://schemas.microsoft.com/office/drawing/2014/main" id="{5C3B44A2-EADD-49B1-0563-FE48D97A0CCD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3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2778545" y="1253540"/>
            <a:ext cx="12730910" cy="7041246"/>
          </a:xfrm>
          <a:custGeom>
            <a:avLst/>
            <a:gdLst/>
            <a:ahLst/>
            <a:cxnLst/>
            <a:rect l="l" t="t" r="r" b="b"/>
            <a:pathLst>
              <a:path w="12730910" h="7041246">
                <a:moveTo>
                  <a:pt x="0" y="0"/>
                </a:moveTo>
                <a:lnTo>
                  <a:pt x="12730910" y="0"/>
                </a:lnTo>
                <a:lnTo>
                  <a:pt x="12730910" y="7041246"/>
                </a:lnTo>
                <a:lnTo>
                  <a:pt x="0" y="7041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5" t="-513" b="-82814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11458120" y="278614"/>
            <a:ext cx="3261284" cy="2286811"/>
            <a:chOff x="0" y="0"/>
            <a:chExt cx="4348378" cy="3049081"/>
          </a:xfrm>
        </p:grpSpPr>
        <p:sp>
          <p:nvSpPr>
            <p:cNvPr id="28" name="Freeform 28"/>
            <p:cNvSpPr/>
            <p:nvPr/>
          </p:nvSpPr>
          <p:spPr>
            <a:xfrm>
              <a:off x="2915310" y="0"/>
              <a:ext cx="1433068" cy="3049081"/>
            </a:xfrm>
            <a:custGeom>
              <a:avLst/>
              <a:gdLst/>
              <a:ahLst/>
              <a:cxnLst/>
              <a:rect l="l" t="t" r="r" b="b"/>
              <a:pathLst>
                <a:path w="1433068" h="3049081">
                  <a:moveTo>
                    <a:pt x="0" y="0"/>
                  </a:moveTo>
                  <a:lnTo>
                    <a:pt x="1433068" y="0"/>
                  </a:lnTo>
                  <a:lnTo>
                    <a:pt x="1433068" y="3049081"/>
                  </a:lnTo>
                  <a:lnTo>
                    <a:pt x="0" y="3049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flipH="1">
              <a:off x="0" y="0"/>
              <a:ext cx="2469756" cy="3049081"/>
            </a:xfrm>
            <a:custGeom>
              <a:avLst/>
              <a:gdLst/>
              <a:ahLst/>
              <a:cxnLst/>
              <a:rect l="l" t="t" r="r" b="b"/>
              <a:pathLst>
                <a:path w="2469756" h="3049081">
                  <a:moveTo>
                    <a:pt x="2469756" y="0"/>
                  </a:moveTo>
                  <a:lnTo>
                    <a:pt x="0" y="0"/>
                  </a:lnTo>
                  <a:lnTo>
                    <a:pt x="0" y="3049081"/>
                  </a:lnTo>
                  <a:lnTo>
                    <a:pt x="2469756" y="3049081"/>
                  </a:lnTo>
                  <a:lnTo>
                    <a:pt x="2469756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D7CFC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341462" y="1101140"/>
            <a:ext cx="7588747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10-FINGERS-METHOD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341462" y="3900176"/>
            <a:ext cx="1191303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How familiar are you with (activation) methods in teaching?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341462" y="4899793"/>
            <a:ext cx="11913030" cy="67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How active or involved are your learners currently?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341462" y="5923633"/>
            <a:ext cx="1191303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How active would you like your learners to be - ideally?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7CD59249-0D93-5B0A-D66E-F09F43B3CF5D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4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2"/>
      <p:bldP spid="3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8006" y="2111589"/>
            <a:ext cx="19034770" cy="7375960"/>
          </a:xfrm>
          <a:custGeom>
            <a:avLst/>
            <a:gdLst/>
            <a:ahLst/>
            <a:cxnLst/>
            <a:rect l="l" t="t" r="r" b="b"/>
            <a:pathLst>
              <a:path w="19034770" h="7375960">
                <a:moveTo>
                  <a:pt x="0" y="0"/>
                </a:moveTo>
                <a:lnTo>
                  <a:pt x="19034770" y="0"/>
                </a:lnTo>
                <a:lnTo>
                  <a:pt x="19034770" y="7375960"/>
                </a:lnTo>
                <a:lnTo>
                  <a:pt x="0" y="7375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660" r="-31761" b="-26754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868275" y="2794282"/>
            <a:ext cx="14551450" cy="7097771"/>
            <a:chOff x="0" y="0"/>
            <a:chExt cx="19401933" cy="94636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1933" cy="9463695"/>
            </a:xfrm>
            <a:custGeom>
              <a:avLst/>
              <a:gdLst/>
              <a:ahLst/>
              <a:cxnLst/>
              <a:rect l="l" t="t" r="r" b="b"/>
              <a:pathLst>
                <a:path w="19401933" h="9463695">
                  <a:moveTo>
                    <a:pt x="0" y="0"/>
                  </a:moveTo>
                  <a:lnTo>
                    <a:pt x="19401933" y="0"/>
                  </a:lnTo>
                  <a:lnTo>
                    <a:pt x="19401933" y="9463695"/>
                  </a:lnTo>
                  <a:lnTo>
                    <a:pt x="0" y="9463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320"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1754912" y="6543238"/>
              <a:ext cx="3264915" cy="2003093"/>
              <a:chOff x="0" y="0"/>
              <a:chExt cx="579894" cy="35577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79894" cy="355777"/>
              </a:xfrm>
              <a:custGeom>
                <a:avLst/>
                <a:gdLst/>
                <a:ahLst/>
                <a:cxnLst/>
                <a:rect l="l" t="t" r="r" b="b"/>
                <a:pathLst>
                  <a:path w="579894" h="355777">
                    <a:moveTo>
                      <a:pt x="0" y="0"/>
                    </a:moveTo>
                    <a:lnTo>
                      <a:pt x="579894" y="0"/>
                    </a:lnTo>
                    <a:lnTo>
                      <a:pt x="579894" y="355777"/>
                    </a:lnTo>
                    <a:lnTo>
                      <a:pt x="0" y="355777"/>
                    </a:lnTo>
                    <a:close/>
                  </a:path>
                </a:pathLst>
              </a:custGeom>
              <a:solidFill>
                <a:srgbClr val="C5B3B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579894" cy="403402"/>
              </a:xfrm>
              <a:prstGeom prst="rect">
                <a:avLst/>
              </a:prstGeom>
            </p:spPr>
            <p:txBody>
              <a:bodyPr lIns="56497" tIns="56497" rIns="56497" bIns="56497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068035" y="4877711"/>
              <a:ext cx="3264915" cy="2003093"/>
              <a:chOff x="0" y="0"/>
              <a:chExt cx="579894" cy="35577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79894" cy="355777"/>
              </a:xfrm>
              <a:custGeom>
                <a:avLst/>
                <a:gdLst/>
                <a:ahLst/>
                <a:cxnLst/>
                <a:rect l="l" t="t" r="r" b="b"/>
                <a:pathLst>
                  <a:path w="579894" h="355777">
                    <a:moveTo>
                      <a:pt x="0" y="0"/>
                    </a:moveTo>
                    <a:lnTo>
                      <a:pt x="579894" y="0"/>
                    </a:lnTo>
                    <a:lnTo>
                      <a:pt x="579894" y="355777"/>
                    </a:lnTo>
                    <a:lnTo>
                      <a:pt x="0" y="35577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579894" cy="403402"/>
              </a:xfrm>
              <a:prstGeom prst="rect">
                <a:avLst/>
              </a:prstGeom>
            </p:spPr>
            <p:txBody>
              <a:bodyPr lIns="56497" tIns="56497" rIns="56497" bIns="56497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0381158" y="3316587"/>
              <a:ext cx="3462847" cy="2423700"/>
              <a:chOff x="0" y="0"/>
              <a:chExt cx="615050" cy="43048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15050" cy="430483"/>
              </a:xfrm>
              <a:custGeom>
                <a:avLst/>
                <a:gdLst/>
                <a:ahLst/>
                <a:cxnLst/>
                <a:rect l="l" t="t" r="r" b="b"/>
                <a:pathLst>
                  <a:path w="615050" h="430483">
                    <a:moveTo>
                      <a:pt x="0" y="0"/>
                    </a:moveTo>
                    <a:lnTo>
                      <a:pt x="615050" y="0"/>
                    </a:lnTo>
                    <a:lnTo>
                      <a:pt x="615050" y="430483"/>
                    </a:lnTo>
                    <a:lnTo>
                      <a:pt x="0" y="430483"/>
                    </a:lnTo>
                    <a:close/>
                  </a:path>
                </a:pathLst>
              </a:custGeom>
              <a:solidFill>
                <a:srgbClr val="FEF5F9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615050" cy="478108"/>
              </a:xfrm>
              <a:prstGeom prst="rect">
                <a:avLst/>
              </a:prstGeom>
            </p:spPr>
            <p:txBody>
              <a:bodyPr lIns="56497" tIns="56497" rIns="56497" bIns="56497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4837957" y="1736437"/>
              <a:ext cx="3462847" cy="3141207"/>
              <a:chOff x="0" y="0"/>
              <a:chExt cx="615050" cy="55792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15050" cy="557922"/>
              </a:xfrm>
              <a:custGeom>
                <a:avLst/>
                <a:gdLst/>
                <a:ahLst/>
                <a:cxnLst/>
                <a:rect l="l" t="t" r="r" b="b"/>
                <a:pathLst>
                  <a:path w="615050" h="557922">
                    <a:moveTo>
                      <a:pt x="0" y="0"/>
                    </a:moveTo>
                    <a:lnTo>
                      <a:pt x="615050" y="0"/>
                    </a:lnTo>
                    <a:lnTo>
                      <a:pt x="615050" y="557922"/>
                    </a:lnTo>
                    <a:lnTo>
                      <a:pt x="0" y="557922"/>
                    </a:lnTo>
                    <a:close/>
                  </a:path>
                </a:pathLst>
              </a:custGeom>
              <a:solidFill>
                <a:srgbClr val="617495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615050" cy="605547"/>
              </a:xfrm>
              <a:prstGeom prst="rect">
                <a:avLst/>
              </a:prstGeom>
            </p:spPr>
            <p:txBody>
              <a:bodyPr lIns="56497" tIns="56497" rIns="56497" bIns="56497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3184459" y="7606460"/>
            <a:ext cx="1658025" cy="60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7"/>
              </a:lnSpc>
            </a:pPr>
            <a:r>
              <a:rPr lang="en-US" sz="3336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P</a:t>
            </a:r>
            <a:r>
              <a:rPr lang="en-US" sz="3336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assive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84459" y="8274823"/>
            <a:ext cx="2569991" cy="710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7"/>
              </a:lnSpc>
            </a:pPr>
            <a:r>
              <a:rPr lang="en-US" sz="2224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Listening; </a:t>
            </a:r>
          </a:p>
          <a:p>
            <a:pPr algn="l">
              <a:lnSpc>
                <a:spcPts val="2847"/>
              </a:lnSpc>
            </a:pPr>
            <a:r>
              <a:rPr lang="en-US" sz="222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taking in information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39466" y="6416502"/>
            <a:ext cx="1658025" cy="60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7"/>
              </a:lnSpc>
            </a:pPr>
            <a:r>
              <a:rPr lang="en-US" sz="3336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A</a:t>
            </a:r>
            <a:r>
              <a:rPr lang="en-US" sz="3336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ctive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39466" y="7084865"/>
            <a:ext cx="2509429" cy="176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7"/>
              </a:lnSpc>
            </a:pPr>
            <a:r>
              <a:rPr lang="en-US" sz="2224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Doing; </a:t>
            </a:r>
          </a:p>
          <a:p>
            <a:pPr algn="l">
              <a:lnSpc>
                <a:spcPts val="2847"/>
              </a:lnSpc>
            </a:pPr>
            <a:r>
              <a:rPr lang="en-US" sz="222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taking notes, underlining, repeating,  observable action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30992" y="5226544"/>
            <a:ext cx="2697172" cy="60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7"/>
              </a:lnSpc>
            </a:pPr>
            <a:r>
              <a:rPr lang="en-US" sz="3336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C</a:t>
            </a:r>
            <a:r>
              <a:rPr lang="en-US" sz="3336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onstructive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30992" y="5894907"/>
            <a:ext cx="2697172" cy="176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7"/>
              </a:lnSpc>
            </a:pPr>
            <a:r>
              <a:rPr lang="en-US" sz="2224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Generating;</a:t>
            </a:r>
            <a:r>
              <a:rPr lang="en-US" sz="222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formulating questions, synthesizing ideas,  output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96743" y="4136451"/>
            <a:ext cx="2526046" cy="60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7"/>
              </a:lnSpc>
            </a:pPr>
            <a:r>
              <a:rPr lang="en-US" sz="3336" b="1" dirty="0">
                <a:solidFill>
                  <a:srgbClr val="FFFFFF"/>
                </a:solidFill>
                <a:latin typeface="Arvo Bold"/>
                <a:ea typeface="Arvo Bold"/>
                <a:cs typeface="Arvo Bold"/>
                <a:sym typeface="Arvo Bold"/>
              </a:rPr>
              <a:t>I</a:t>
            </a:r>
            <a:r>
              <a:rPr lang="en-US" sz="3336" dirty="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nteractive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996743" y="4804814"/>
            <a:ext cx="2739139" cy="247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7"/>
              </a:lnSpc>
            </a:pPr>
            <a:r>
              <a:rPr lang="en-US" sz="2224" i="1">
                <a:solidFill>
                  <a:srgbClr val="FFFFFF"/>
                </a:solidFill>
                <a:latin typeface="Arial Italics"/>
                <a:ea typeface="Arial Italics"/>
                <a:cs typeface="Arial Italics"/>
                <a:sym typeface="Arial Italics"/>
              </a:rPr>
              <a:t>Collaborating; </a:t>
            </a:r>
          </a:p>
          <a:p>
            <a:pPr algn="l">
              <a:lnSpc>
                <a:spcPts val="2847"/>
              </a:lnSpc>
            </a:pPr>
            <a:r>
              <a:rPr lang="en-US" sz="222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co-creating and construction of knowledge, peer-reviewing &amp; defending ideas with others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2555" y="436251"/>
            <a:ext cx="3494414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The ICAP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41798" y="1194314"/>
            <a:ext cx="5150342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b="1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Framework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984896" y="2142877"/>
            <a:ext cx="150614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4D4D4D"/>
                </a:solidFill>
                <a:latin typeface="Arvo"/>
                <a:ea typeface="Arvo"/>
                <a:cs typeface="Arvo"/>
                <a:sym typeface="Arvo"/>
              </a:rPr>
              <a:t>- Chi, 2009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22555" y="3001803"/>
            <a:ext cx="6672081" cy="103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7"/>
              </a:lnSpc>
            </a:pPr>
            <a:r>
              <a:rPr lang="en-US" sz="2595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THE DEGREE OF ENGAGEMENT</a:t>
            </a:r>
          </a:p>
          <a:p>
            <a:pPr algn="l">
              <a:lnSpc>
                <a:spcPts val="4257"/>
              </a:lnSpc>
            </a:pPr>
            <a:r>
              <a:rPr lang="en-US" sz="2595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AFFECTS THE QUALITY OF LEARNING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37E0617-5896-8FE0-1868-7B9E2624B5FE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5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58160" y="648212"/>
            <a:ext cx="12730910" cy="7041246"/>
          </a:xfrm>
          <a:custGeom>
            <a:avLst/>
            <a:gdLst/>
            <a:ahLst/>
            <a:cxnLst/>
            <a:rect l="l" t="t" r="r" b="b"/>
            <a:pathLst>
              <a:path w="12730910" h="7041246">
                <a:moveTo>
                  <a:pt x="0" y="0"/>
                </a:moveTo>
                <a:lnTo>
                  <a:pt x="12730910" y="0"/>
                </a:lnTo>
                <a:lnTo>
                  <a:pt x="12730910" y="7041245"/>
                </a:lnTo>
                <a:lnTo>
                  <a:pt x="0" y="7041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5" t="-513" b="-82814"/>
            </a:stretch>
          </a:blipFill>
        </p:spPr>
      </p:sp>
      <p:sp>
        <p:nvSpPr>
          <p:cNvPr id="3" name="Freeform 3"/>
          <p:cNvSpPr/>
          <p:nvPr/>
        </p:nvSpPr>
        <p:spPr>
          <a:xfrm rot="-1245897">
            <a:off x="14441138" y="4476069"/>
            <a:ext cx="4115931" cy="3992453"/>
          </a:xfrm>
          <a:custGeom>
            <a:avLst/>
            <a:gdLst/>
            <a:ahLst/>
            <a:cxnLst/>
            <a:rect l="l" t="t" r="r" b="b"/>
            <a:pathLst>
              <a:path w="4115931" h="3992453">
                <a:moveTo>
                  <a:pt x="0" y="0"/>
                </a:moveTo>
                <a:lnTo>
                  <a:pt x="4115931" y="0"/>
                </a:lnTo>
                <a:lnTo>
                  <a:pt x="4115931" y="3992453"/>
                </a:lnTo>
                <a:lnTo>
                  <a:pt x="0" y="3992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37737" y="800100"/>
            <a:ext cx="3912870" cy="49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Supporting retention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7737" y="2861944"/>
            <a:ext cx="3748921" cy="986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Enhancing 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learning motivation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7737" y="4414698"/>
            <a:ext cx="4178372" cy="963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3919"/>
              </a:lnSpc>
              <a:defRPr sz="2799" b="1">
                <a:solidFill>
                  <a:srgbClr val="000000"/>
                </a:solidFill>
                <a:latin typeface="Arvo Bold"/>
                <a:ea typeface="Arvo Bold"/>
                <a:cs typeface="Arvo Bold"/>
              </a:defRPr>
            </a:lvl1pPr>
          </a:lstStyle>
          <a:p>
            <a:r>
              <a:rPr lang="de-DE" dirty="0" err="1"/>
              <a:t>Creating</a:t>
            </a:r>
            <a:r>
              <a:rPr lang="de-DE" dirty="0"/>
              <a:t> </a:t>
            </a:r>
            <a:r>
              <a:rPr lang="de-DE" dirty="0" err="1"/>
              <a:t>productive</a:t>
            </a:r>
            <a:r>
              <a:rPr lang="de-DE" dirty="0"/>
              <a:t> learning </a:t>
            </a:r>
            <a:r>
              <a:rPr lang="de-DE" dirty="0" err="1"/>
              <a:t>pauses</a:t>
            </a:r>
            <a:endParaRPr lang="en-US" dirty="0">
              <a:sym typeface="Arv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32050" y="6560672"/>
            <a:ext cx="4347567" cy="963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3919"/>
              </a:lnSpc>
              <a:defRPr sz="2799" b="1">
                <a:solidFill>
                  <a:srgbClr val="000000"/>
                </a:solidFill>
                <a:latin typeface="Arvo Bold"/>
                <a:ea typeface="Arvo Bold"/>
                <a:cs typeface="Arvo Bold"/>
              </a:defRPr>
            </a:lvl1pPr>
          </a:lstStyle>
          <a:p>
            <a:r>
              <a:rPr lang="de-DE" dirty="0"/>
              <a:t>Focusing </a:t>
            </a:r>
            <a:r>
              <a:rPr lang="de-DE" dirty="0" err="1"/>
              <a:t>attention</a:t>
            </a:r>
            <a:r>
              <a:rPr lang="de-DE" dirty="0"/>
              <a:t> and </a:t>
            </a:r>
            <a:r>
              <a:rPr lang="de-DE" dirty="0" err="1"/>
              <a:t>concentration</a:t>
            </a:r>
            <a:endParaRPr lang="en-US" dirty="0">
              <a:sym typeface="Arv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658160" y="711847"/>
            <a:ext cx="11638801" cy="157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5" lvl="1" indent="-302257" algn="l">
              <a:lnSpc>
                <a:spcPct val="150000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Activation and retrieval of existing knowledge / repetition</a:t>
            </a:r>
            <a:b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</a:b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(Anderson, 2000)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Situated learning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(Greeno et al., 1996)</a:t>
            </a:r>
            <a:endParaRPr lang="en-US" sz="2799" dirty="0">
              <a:solidFill>
                <a:schemeClr val="bg1">
                  <a:lumMod val="65000"/>
                </a:schemeClr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58160" y="2690711"/>
            <a:ext cx="11677701" cy="121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5" lvl="1" indent="-302257" algn="l">
              <a:lnSpc>
                <a:spcPct val="150000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Motivation and attitudes towards the subject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(Wecker &amp; Fischer, 2014)</a:t>
            </a:r>
            <a:endParaRPr lang="en-US" sz="2799" dirty="0">
              <a:solidFill>
                <a:schemeClr val="bg1">
                  <a:lumMod val="65000"/>
                </a:schemeClr>
              </a:solidFill>
              <a:latin typeface="Arvo"/>
              <a:ea typeface="Arvo"/>
              <a:cs typeface="Arvo"/>
              <a:sym typeface="Arvo"/>
            </a:endParaRPr>
          </a:p>
          <a:p>
            <a:pPr marL="604515" lvl="1" indent="-302257" algn="l">
              <a:lnSpc>
                <a:spcPct val="150000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Social connectedness / sense of belonging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(Deci &amp; Ryan, 2008)</a:t>
            </a:r>
            <a:endParaRPr lang="en-US" sz="2799" dirty="0">
              <a:solidFill>
                <a:schemeClr val="bg1">
                  <a:lumMod val="65000"/>
                </a:schemeClr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23662" y="4317428"/>
            <a:ext cx="11354378" cy="1680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2pPr marL="604515" lvl="1" indent="-302257">
              <a:lnSpc>
                <a:spcPts val="3919"/>
              </a:lnSpc>
              <a:buFont typeface="Arial"/>
              <a:buChar char="•"/>
              <a:defRPr sz="2799">
                <a:solidFill>
                  <a:srgbClr val="000000"/>
                </a:solidFill>
                <a:latin typeface="Arvo"/>
                <a:ea typeface="Arvo"/>
                <a:cs typeface="Arvo"/>
              </a:defRPr>
            </a:lvl2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799" dirty="0">
                <a:solidFill>
                  <a:srgbClr val="000000"/>
                </a:solidFill>
                <a:latin typeface="Arvo"/>
              </a:rPr>
              <a:t>Distributed learning / </a:t>
            </a:r>
            <a:r>
              <a:rPr lang="de-DE" sz="2799" dirty="0" err="1">
                <a:solidFill>
                  <a:srgbClr val="000000"/>
                </a:solidFill>
                <a:latin typeface="Arvo"/>
              </a:rPr>
              <a:t>spaced</a:t>
            </a:r>
            <a:r>
              <a:rPr lang="de-DE" sz="2799" dirty="0">
                <a:solidFill>
                  <a:srgbClr val="000000"/>
                </a:solidFill>
                <a:latin typeface="Arvo"/>
              </a:rPr>
              <a:t> learning </a:t>
            </a:r>
            <a:br>
              <a:rPr lang="de-DE" sz="2799" dirty="0">
                <a:solidFill>
                  <a:srgbClr val="000000"/>
                </a:solidFill>
                <a:latin typeface="Arvo"/>
              </a:rPr>
            </a:br>
            <a:r>
              <a:rPr lang="de-DE" sz="2000" dirty="0">
                <a:solidFill>
                  <a:schemeClr val="bg1">
                    <a:lumMod val="65000"/>
                  </a:schemeClr>
                </a:solidFill>
                <a:latin typeface="Arvo"/>
              </a:rPr>
              <a:t>(Donovan &amp; Radosevich, 1999) </a:t>
            </a:r>
            <a:endParaRPr lang="de-DE" sz="2799" dirty="0">
              <a:solidFill>
                <a:schemeClr val="bg1">
                  <a:lumMod val="65000"/>
                </a:schemeClr>
              </a:solidFill>
              <a:latin typeface="Arvo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799" dirty="0" err="1">
                <a:solidFill>
                  <a:srgbClr val="000000"/>
                </a:solidFill>
                <a:latin typeface="Arvo"/>
              </a:rPr>
              <a:t>Incidental</a:t>
            </a:r>
            <a:r>
              <a:rPr lang="de-DE" sz="2799" dirty="0">
                <a:solidFill>
                  <a:srgbClr val="000000"/>
                </a:solidFill>
                <a:latin typeface="Arvo"/>
              </a:rPr>
              <a:t> / </a:t>
            </a:r>
            <a:r>
              <a:rPr lang="de-DE" sz="2799" dirty="0" err="1">
                <a:solidFill>
                  <a:srgbClr val="000000"/>
                </a:solidFill>
                <a:latin typeface="Arvo"/>
              </a:rPr>
              <a:t>unintentional</a:t>
            </a:r>
            <a:r>
              <a:rPr lang="de-DE" sz="2799" dirty="0">
                <a:solidFill>
                  <a:srgbClr val="000000"/>
                </a:solidFill>
                <a:latin typeface="Arvo"/>
              </a:rPr>
              <a:t> learning </a:t>
            </a:r>
            <a:r>
              <a:rPr lang="de-DE" sz="2000" dirty="0">
                <a:solidFill>
                  <a:schemeClr val="bg1">
                    <a:lumMod val="65000"/>
                  </a:schemeClr>
                </a:solidFill>
                <a:latin typeface="Arvo"/>
              </a:rPr>
              <a:t>(Antosch-Bardohn, 2019)</a:t>
            </a:r>
            <a:endParaRPr lang="de-DE" sz="2799" dirty="0">
              <a:solidFill>
                <a:schemeClr val="bg1">
                  <a:lumMod val="65000"/>
                </a:schemeClr>
              </a:solidFill>
              <a:latin typeface="Arv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58160" y="6439240"/>
            <a:ext cx="10205534" cy="1218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5" lvl="1" indent="-302257" algn="l">
              <a:lnSpc>
                <a:spcPct val="150000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Reduces cognitive load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Sweller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 et al., 2011)</a:t>
            </a:r>
          </a:p>
          <a:p>
            <a:pPr marL="604515" lvl="1" indent="-302257" algn="l">
              <a:lnSpc>
                <a:spcPct val="150000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Helps process learning effectively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vo"/>
                <a:ea typeface="Arvo"/>
                <a:cs typeface="Arvo"/>
                <a:sym typeface="Arvo"/>
              </a:rPr>
              <a:t>(de Jong, 2010)</a:t>
            </a:r>
            <a:endParaRPr lang="en-US" sz="2799" dirty="0">
              <a:solidFill>
                <a:schemeClr val="bg1">
                  <a:lumMod val="65000"/>
                </a:schemeClr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0" y="8070091"/>
            <a:ext cx="18288000" cy="1715396"/>
            <a:chOff x="0" y="0"/>
            <a:chExt cx="24384000" cy="228719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384000" cy="2287195"/>
              <a:chOff x="0" y="0"/>
              <a:chExt cx="4816593" cy="45179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816592" cy="451792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4517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451792"/>
                    </a:lnTo>
                    <a:lnTo>
                      <a:pt x="0" y="451792"/>
                    </a:lnTo>
                    <a:close/>
                  </a:path>
                </a:pathLst>
              </a:custGeom>
              <a:solidFill>
                <a:srgbClr val="FDF6F6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816593" cy="4994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9241835" y="288372"/>
              <a:ext cx="5900330" cy="610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9"/>
                </a:lnSpc>
              </a:pPr>
              <a:r>
                <a:rPr lang="en-US" sz="2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WHY WE ACTIVATE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54812" y="762054"/>
              <a:ext cx="11274376" cy="1170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79"/>
                </a:lnSpc>
              </a:pPr>
              <a:r>
                <a:rPr lang="en-US" sz="5199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The Enginge of Learning</a:t>
              </a: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83F42D0E-01C1-A929-304E-3F76DC23C0E6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6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61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3385" y="35419"/>
            <a:ext cx="19218710" cy="10628817"/>
          </a:xfrm>
          <a:custGeom>
            <a:avLst/>
            <a:gdLst/>
            <a:ahLst/>
            <a:cxnLst/>
            <a:rect l="l" t="t" r="r" b="b"/>
            <a:pathLst>
              <a:path w="19218710" h="10628817">
                <a:moveTo>
                  <a:pt x="0" y="0"/>
                </a:moveTo>
                <a:lnTo>
                  <a:pt x="19218710" y="0"/>
                </a:lnTo>
                <a:lnTo>
                  <a:pt x="19218710" y="10628816"/>
                </a:lnTo>
                <a:lnTo>
                  <a:pt x="0" y="10628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558" r="-30500" b="-155058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5714389" y="975612"/>
            <a:ext cx="1544911" cy="1544911"/>
          </a:xfrm>
          <a:custGeom>
            <a:avLst/>
            <a:gdLst/>
            <a:ahLst/>
            <a:cxnLst/>
            <a:rect l="l" t="t" r="r" b="b"/>
            <a:pathLst>
              <a:path w="1544911" h="1544911">
                <a:moveTo>
                  <a:pt x="1544911" y="1544912"/>
                </a:moveTo>
                <a:lnTo>
                  <a:pt x="0" y="1544912"/>
                </a:lnTo>
                <a:lnTo>
                  <a:pt x="0" y="0"/>
                </a:lnTo>
                <a:lnTo>
                  <a:pt x="1544911" y="0"/>
                </a:lnTo>
                <a:lnTo>
                  <a:pt x="1544911" y="154491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078396" y="3472321"/>
            <a:ext cx="14131207" cy="281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The Learning objective determines the method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03852" y="6970531"/>
            <a:ext cx="4080295" cy="95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NEVER THE OTHER WAY AROUND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7856785"/>
            <a:ext cx="7103852" cy="206332"/>
            <a:chOff x="0" y="0"/>
            <a:chExt cx="1870973" cy="543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7581219"/>
            <a:ext cx="7103852" cy="206332"/>
            <a:chOff x="0" y="0"/>
            <a:chExt cx="1870973" cy="543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7308212"/>
            <a:ext cx="7103852" cy="206332"/>
            <a:chOff x="0" y="0"/>
            <a:chExt cx="1870973" cy="543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7037206"/>
            <a:ext cx="7103852" cy="206332"/>
            <a:chOff x="0" y="0"/>
            <a:chExt cx="1870973" cy="543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184148" y="7856785"/>
            <a:ext cx="7103852" cy="206332"/>
            <a:chOff x="0" y="0"/>
            <a:chExt cx="1870973" cy="543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184148" y="7581219"/>
            <a:ext cx="7103852" cy="206332"/>
            <a:chOff x="0" y="0"/>
            <a:chExt cx="1870973" cy="5434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184148" y="7308212"/>
            <a:ext cx="7103852" cy="206332"/>
            <a:chOff x="0" y="0"/>
            <a:chExt cx="1870973" cy="5434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84148" y="7037206"/>
            <a:ext cx="7103852" cy="206332"/>
            <a:chOff x="0" y="0"/>
            <a:chExt cx="1870973" cy="543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70973" cy="54342"/>
            </a:xfrm>
            <a:custGeom>
              <a:avLst/>
              <a:gdLst/>
              <a:ahLst/>
              <a:cxnLst/>
              <a:rect l="l" t="t" r="r" b="b"/>
              <a:pathLst>
                <a:path w="1870973" h="54342">
                  <a:moveTo>
                    <a:pt x="0" y="0"/>
                  </a:moveTo>
                  <a:lnTo>
                    <a:pt x="1870973" y="0"/>
                  </a:lnTo>
                  <a:lnTo>
                    <a:pt x="1870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870973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feld 30">
            <a:extLst>
              <a:ext uri="{FF2B5EF4-FFF2-40B4-BE49-F238E27FC236}">
                <a16:creationId xmlns:a16="http://schemas.microsoft.com/office/drawing/2014/main" id="{7F3DFAA2-46AC-5E74-F6DC-4F5972D98D0D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vo"/>
                <a:sym typeface="Arvo"/>
              </a:rPr>
              <a:t>7</a:t>
            </a:r>
            <a:endParaRPr lang="de-DE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877" y="471834"/>
            <a:ext cx="3136305" cy="1907941"/>
            <a:chOff x="0" y="0"/>
            <a:chExt cx="4181739" cy="2543921"/>
          </a:xfrm>
        </p:grpSpPr>
        <p:grpSp>
          <p:nvGrpSpPr>
            <p:cNvPr id="27" name="Group 27"/>
            <p:cNvGrpSpPr/>
            <p:nvPr/>
          </p:nvGrpSpPr>
          <p:grpSpPr>
            <a:xfrm>
              <a:off x="47985" y="0"/>
              <a:ext cx="3146255" cy="1697605"/>
              <a:chOff x="0" y="0"/>
              <a:chExt cx="514302" cy="27749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14302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514302" h="277499">
                    <a:moveTo>
                      <a:pt x="0" y="0"/>
                    </a:moveTo>
                    <a:lnTo>
                      <a:pt x="514302" y="0"/>
                    </a:lnTo>
                    <a:lnTo>
                      <a:pt x="514302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19050"/>
                <a:ext cx="514302" cy="296549"/>
              </a:xfrm>
              <a:prstGeom prst="rect">
                <a:avLst/>
              </a:prstGeom>
            </p:spPr>
            <p:txBody>
              <a:bodyPr lIns="33052" tIns="33052" rIns="33052" bIns="33052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A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929352" y="7362224"/>
            <a:ext cx="5110636" cy="1265937"/>
          </a:xfrm>
          <a:custGeom>
            <a:avLst/>
            <a:gdLst/>
            <a:ahLst/>
            <a:cxnLst/>
            <a:rect l="l" t="t" r="r" b="b"/>
            <a:pathLst>
              <a:path w="5110636" h="1265937">
                <a:moveTo>
                  <a:pt x="0" y="0"/>
                </a:moveTo>
                <a:lnTo>
                  <a:pt x="5110636" y="0"/>
                </a:lnTo>
                <a:lnTo>
                  <a:pt x="5110636" y="1265937"/>
                </a:lnTo>
                <a:lnTo>
                  <a:pt x="0" y="12659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33" name="TextBox 33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7B9ACB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299362" y="989545"/>
            <a:ext cx="4107154" cy="1203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7B9ACB"/>
                </a:solidFill>
                <a:latin typeface="Arvo"/>
                <a:ea typeface="Arvo"/>
                <a:cs typeface="Arvo"/>
                <a:sym typeface="Arvo"/>
              </a:rPr>
              <a:t>rrive</a:t>
            </a:r>
            <a:r>
              <a:rPr lang="en-US" sz="6999" dirty="0">
                <a:solidFill>
                  <a:srgbClr val="7B9ACB"/>
                </a:solidFill>
                <a:latin typeface="Arvo"/>
                <a:ea typeface="Arvo"/>
                <a:cs typeface="Arvo"/>
                <a:sym typeface="Arvo"/>
              </a:rPr>
              <a:t> </a:t>
            </a:r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0C88D891-BD87-54F9-6DEF-3E6C15D92F5B}"/>
              </a:ext>
            </a:extLst>
          </p:cNvPr>
          <p:cNvGrpSpPr/>
          <p:nvPr/>
        </p:nvGrpSpPr>
        <p:grpSpPr>
          <a:xfrm>
            <a:off x="10630913" y="4561803"/>
            <a:ext cx="3116880" cy="2578787"/>
            <a:chOff x="10630913" y="4561803"/>
            <a:chExt cx="3116880" cy="2578787"/>
          </a:xfrm>
        </p:grpSpPr>
        <p:sp>
          <p:nvSpPr>
            <p:cNvPr id="37" name="Freeform 37"/>
            <p:cNvSpPr/>
            <p:nvPr/>
          </p:nvSpPr>
          <p:spPr>
            <a:xfrm>
              <a:off x="10630913" y="4561803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0941857" y="5174321"/>
              <a:ext cx="2499014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“Floor”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Arrangement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A1305079-5488-488C-833D-D40823E9B9A1}"/>
              </a:ext>
            </a:extLst>
          </p:cNvPr>
          <p:cNvGrpSpPr/>
          <p:nvPr/>
        </p:nvGrpSpPr>
        <p:grpSpPr>
          <a:xfrm>
            <a:off x="1028700" y="2893526"/>
            <a:ext cx="3330531" cy="3454141"/>
            <a:chOff x="1028700" y="2893526"/>
            <a:chExt cx="3330531" cy="3454141"/>
          </a:xfrm>
        </p:grpSpPr>
        <p:sp>
          <p:nvSpPr>
            <p:cNvPr id="40" name="Freeform 40"/>
            <p:cNvSpPr/>
            <p:nvPr/>
          </p:nvSpPr>
          <p:spPr>
            <a:xfrm>
              <a:off x="1247428" y="289352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570389" y="3679248"/>
              <a:ext cx="2393793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Mood 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check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28700" y="5611088"/>
              <a:ext cx="2499014" cy="736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895"/>
                </a:lnSpc>
              </a:pPr>
              <a:r>
                <a:rPr lang="en-US" sz="2495">
                  <a:solidFill>
                    <a:srgbClr val="7B9ACB"/>
                  </a:solidFill>
                  <a:latin typeface="Arial"/>
                  <a:ea typeface="Arial"/>
                  <a:cs typeface="Arial"/>
                  <a:sym typeface="Arial"/>
                </a:rPr>
                <a:t>Tscheck.in</a:t>
              </a:r>
            </a:p>
            <a:p>
              <a:pPr algn="r">
                <a:lnSpc>
                  <a:spcPts val="2895"/>
                </a:lnSpc>
              </a:pPr>
              <a:r>
                <a:rPr lang="en-US" sz="2495">
                  <a:solidFill>
                    <a:srgbClr val="7B9ACB"/>
                  </a:solidFill>
                  <a:latin typeface="Arial"/>
                  <a:ea typeface="Arial"/>
                  <a:cs typeface="Arial"/>
                  <a:sym typeface="Arial"/>
                </a:rPr>
                <a:t>Flinga.fi</a:t>
              </a:r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31B125BC-3E13-E105-2F99-93E9044E581E}"/>
              </a:ext>
            </a:extLst>
          </p:cNvPr>
          <p:cNvGrpSpPr/>
          <p:nvPr/>
        </p:nvGrpSpPr>
        <p:grpSpPr>
          <a:xfrm>
            <a:off x="4225277" y="4814688"/>
            <a:ext cx="4246599" cy="3070512"/>
            <a:chOff x="4225277" y="4814688"/>
            <a:chExt cx="4246599" cy="3070512"/>
          </a:xfrm>
        </p:grpSpPr>
        <p:sp>
          <p:nvSpPr>
            <p:cNvPr id="36" name="Freeform 36"/>
            <p:cNvSpPr/>
            <p:nvPr/>
          </p:nvSpPr>
          <p:spPr>
            <a:xfrm>
              <a:off x="4225277" y="4814688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4586820" y="5838534"/>
              <a:ext cx="2393793" cy="512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Spotlight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104792" y="7510571"/>
              <a:ext cx="3367084" cy="374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95"/>
                </a:lnSpc>
              </a:pPr>
              <a:r>
                <a:rPr lang="en-US" sz="2495">
                  <a:solidFill>
                    <a:srgbClr val="7B9ACB"/>
                  </a:solidFill>
                  <a:latin typeface="Arial"/>
                  <a:ea typeface="Arial"/>
                  <a:cs typeface="Arial"/>
                  <a:sym typeface="Arial"/>
                </a:rPr>
                <a:t>wheelofnames.de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99514942-2B49-478D-E9B4-C45C894084D9}"/>
              </a:ext>
            </a:extLst>
          </p:cNvPr>
          <p:cNvGrpSpPr/>
          <p:nvPr/>
        </p:nvGrpSpPr>
        <p:grpSpPr>
          <a:xfrm>
            <a:off x="7342157" y="2192870"/>
            <a:ext cx="3303997" cy="3485123"/>
            <a:chOff x="7342157" y="2192870"/>
            <a:chExt cx="3303997" cy="3485123"/>
          </a:xfrm>
        </p:grpSpPr>
        <p:sp>
          <p:nvSpPr>
            <p:cNvPr id="38" name="Freeform 38"/>
            <p:cNvSpPr/>
            <p:nvPr/>
          </p:nvSpPr>
          <p:spPr>
            <a:xfrm>
              <a:off x="7342157" y="309920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7701162" y="3826395"/>
              <a:ext cx="2393793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Survey /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Poll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147140" y="2192870"/>
              <a:ext cx="2499014" cy="736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95"/>
                </a:lnSpc>
              </a:pPr>
              <a:r>
                <a:rPr lang="en-US" sz="2495" dirty="0">
                  <a:solidFill>
                    <a:srgbClr val="7B9ACB"/>
                  </a:solidFill>
                  <a:latin typeface="Arial"/>
                  <a:ea typeface="Arial"/>
                  <a:cs typeface="Arial"/>
                  <a:sym typeface="Arial"/>
                </a:rPr>
                <a:t>Zoom</a:t>
              </a:r>
            </a:p>
            <a:p>
              <a:pPr algn="just">
                <a:lnSpc>
                  <a:spcPts val="2895"/>
                </a:lnSpc>
              </a:pPr>
              <a:r>
                <a:rPr lang="en-US" sz="2495" dirty="0" err="1">
                  <a:solidFill>
                    <a:srgbClr val="7B9ACB"/>
                  </a:solidFill>
                  <a:latin typeface="Arial"/>
                  <a:ea typeface="Arial"/>
                  <a:cs typeface="Arial"/>
                  <a:sym typeface="Arial"/>
                </a:rPr>
                <a:t>Mentimeter</a:t>
              </a:r>
              <a:endParaRPr lang="en-US" sz="2495" dirty="0">
                <a:solidFill>
                  <a:srgbClr val="7B9AC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1159A407-7339-2757-DA3D-2574F50CE475}"/>
              </a:ext>
            </a:extLst>
          </p:cNvPr>
          <p:cNvGrpSpPr/>
          <p:nvPr/>
        </p:nvGrpSpPr>
        <p:grpSpPr>
          <a:xfrm>
            <a:off x="13928768" y="2893526"/>
            <a:ext cx="3111803" cy="2578787"/>
            <a:chOff x="13928768" y="2893526"/>
            <a:chExt cx="3111803" cy="2578787"/>
          </a:xfrm>
        </p:grpSpPr>
        <p:sp>
          <p:nvSpPr>
            <p:cNvPr id="39" name="Freeform 39"/>
            <p:cNvSpPr/>
            <p:nvPr/>
          </p:nvSpPr>
          <p:spPr>
            <a:xfrm>
              <a:off x="13928768" y="289352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14235163" y="3679248"/>
              <a:ext cx="2499014" cy="968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07"/>
                </a:lnSpc>
              </a:pPr>
              <a:r>
                <a:rPr lang="en-US" sz="31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Buzz Groups</a:t>
              </a:r>
            </a:p>
            <a:p>
              <a:pPr algn="ctr">
                <a:lnSpc>
                  <a:spcPts val="3707"/>
                </a:lnSpc>
              </a:pPr>
              <a:r>
                <a:rPr lang="en-US" sz="31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Break-Outs</a:t>
              </a:r>
            </a:p>
          </p:txBody>
        </p: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7B5A2FD7-629B-B498-24CF-8C7A3E54AD27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8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B9A2A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B9A2A3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7877" y="471834"/>
            <a:ext cx="3136305" cy="1907941"/>
            <a:chOff x="0" y="0"/>
            <a:chExt cx="4181739" cy="2543921"/>
          </a:xfrm>
        </p:grpSpPr>
        <p:grpSp>
          <p:nvGrpSpPr>
            <p:cNvPr id="30" name="Group 30"/>
            <p:cNvGrpSpPr/>
            <p:nvPr/>
          </p:nvGrpSpPr>
          <p:grpSpPr>
            <a:xfrm>
              <a:off x="47985" y="0"/>
              <a:ext cx="3146255" cy="1697605"/>
              <a:chOff x="0" y="0"/>
              <a:chExt cx="514302" cy="27749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14302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514302" h="277499">
                    <a:moveTo>
                      <a:pt x="0" y="0"/>
                    </a:moveTo>
                    <a:lnTo>
                      <a:pt x="514302" y="0"/>
                    </a:lnTo>
                    <a:lnTo>
                      <a:pt x="514302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514302" cy="296549"/>
              </a:xfrm>
              <a:prstGeom prst="rect">
                <a:avLst/>
              </a:prstGeom>
            </p:spPr>
            <p:txBody>
              <a:bodyPr lIns="33052" tIns="33052" rIns="33052" bIns="33052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R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299362" y="989545"/>
            <a:ext cx="398655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B9A2A3"/>
                </a:solidFill>
                <a:latin typeface="Arvo"/>
                <a:ea typeface="Arvo"/>
                <a:cs typeface="Arvo"/>
                <a:sym typeface="Arvo"/>
              </a:rPr>
              <a:t>eactivate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4FE5655-BED0-96DB-15C6-016B722902E7}"/>
              </a:ext>
            </a:extLst>
          </p:cNvPr>
          <p:cNvGrpSpPr/>
          <p:nvPr/>
        </p:nvGrpSpPr>
        <p:grpSpPr>
          <a:xfrm>
            <a:off x="13731787" y="4561803"/>
            <a:ext cx="3116880" cy="2578787"/>
            <a:chOff x="13731787" y="4561803"/>
            <a:chExt cx="3116880" cy="2578787"/>
          </a:xfrm>
        </p:grpSpPr>
        <p:sp>
          <p:nvSpPr>
            <p:cNvPr id="38" name="Freeform 38"/>
            <p:cNvSpPr/>
            <p:nvPr/>
          </p:nvSpPr>
          <p:spPr>
            <a:xfrm>
              <a:off x="13731787" y="4561803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79" y="0"/>
                  </a:lnTo>
                  <a:lnTo>
                    <a:pt x="3116879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13869736" y="5347525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Lucky 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Dip</a:t>
              </a: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2C78B3EB-ECD6-A866-DAE8-A3A510729E60}"/>
              </a:ext>
            </a:extLst>
          </p:cNvPr>
          <p:cNvGrpSpPr/>
          <p:nvPr/>
        </p:nvGrpSpPr>
        <p:grpSpPr>
          <a:xfrm>
            <a:off x="4348302" y="2893526"/>
            <a:ext cx="3111803" cy="2578787"/>
            <a:chOff x="4348302" y="2893526"/>
            <a:chExt cx="3111803" cy="2578787"/>
          </a:xfrm>
        </p:grpSpPr>
        <p:sp>
          <p:nvSpPr>
            <p:cNvPr id="35" name="Freeform 35"/>
            <p:cNvSpPr/>
            <p:nvPr/>
          </p:nvSpPr>
          <p:spPr>
            <a:xfrm>
              <a:off x="4348302" y="289352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4444935" y="3679248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Call-In List/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Chat Queue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FDB5FEE7-604E-A572-8D67-138AC5507B5E}"/>
              </a:ext>
            </a:extLst>
          </p:cNvPr>
          <p:cNvGrpSpPr/>
          <p:nvPr/>
        </p:nvGrpSpPr>
        <p:grpSpPr>
          <a:xfrm>
            <a:off x="1439334" y="4673959"/>
            <a:ext cx="3116880" cy="2578787"/>
            <a:chOff x="1439334" y="4673959"/>
            <a:chExt cx="3116880" cy="2578787"/>
          </a:xfrm>
        </p:grpSpPr>
        <p:sp>
          <p:nvSpPr>
            <p:cNvPr id="39" name="Freeform 39"/>
            <p:cNvSpPr/>
            <p:nvPr/>
          </p:nvSpPr>
          <p:spPr>
            <a:xfrm>
              <a:off x="1439334" y="4673959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79" y="0"/>
                  </a:lnTo>
                  <a:lnTo>
                    <a:pt x="3116879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577283" y="5201507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Chain of Associations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CEC1EE74-DEDA-F2D7-8316-5C787E21AF46}"/>
              </a:ext>
            </a:extLst>
          </p:cNvPr>
          <p:cNvGrpSpPr/>
          <p:nvPr/>
        </p:nvGrpSpPr>
        <p:grpSpPr>
          <a:xfrm>
            <a:off x="10437954" y="3099206"/>
            <a:ext cx="3431782" cy="3785877"/>
            <a:chOff x="10437954" y="3099206"/>
            <a:chExt cx="3431782" cy="3785877"/>
          </a:xfrm>
        </p:grpSpPr>
        <p:sp>
          <p:nvSpPr>
            <p:cNvPr id="37" name="Freeform 37"/>
            <p:cNvSpPr/>
            <p:nvPr/>
          </p:nvSpPr>
          <p:spPr>
            <a:xfrm>
              <a:off x="10437954" y="309920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10573365" y="3884928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Pre-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Questions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370722" y="5786554"/>
              <a:ext cx="2499014" cy="1098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5"/>
                </a:lnSpc>
              </a:pPr>
              <a:r>
                <a:rPr lang="en-US" sz="2495" dirty="0" err="1">
                  <a:solidFill>
                    <a:srgbClr val="B9A2A3"/>
                  </a:solidFill>
                  <a:latin typeface="Arial"/>
                  <a:ea typeface="Arial"/>
                  <a:cs typeface="Arial"/>
                  <a:sym typeface="Arial"/>
                </a:rPr>
                <a:t>Etherpad</a:t>
              </a:r>
              <a:endParaRPr lang="en-US" sz="2495" dirty="0">
                <a:solidFill>
                  <a:srgbClr val="B9A2A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2895"/>
                </a:lnSpc>
              </a:pPr>
              <a:r>
                <a:rPr lang="en-US" sz="2495" dirty="0">
                  <a:solidFill>
                    <a:srgbClr val="B9A2A3"/>
                  </a:solidFill>
                  <a:latin typeface="Arial"/>
                  <a:ea typeface="Arial"/>
                  <a:cs typeface="Arial"/>
                  <a:sym typeface="Arial"/>
                </a:rPr>
                <a:t>Flinga.fi</a:t>
              </a:r>
            </a:p>
            <a:p>
              <a:pPr algn="l">
                <a:lnSpc>
                  <a:spcPts val="2895"/>
                </a:lnSpc>
              </a:pPr>
              <a:r>
                <a:rPr lang="en-US" sz="2495" dirty="0" err="1">
                  <a:solidFill>
                    <a:srgbClr val="B9A2A3"/>
                  </a:solidFill>
                  <a:latin typeface="Arial"/>
                  <a:ea typeface="Arial"/>
                  <a:cs typeface="Arial"/>
                  <a:sym typeface="Arial"/>
                </a:rPr>
                <a:t>Particify</a:t>
              </a:r>
              <a:endParaRPr lang="en-US" sz="2495" dirty="0">
                <a:solidFill>
                  <a:srgbClr val="B9A2A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0DADA53-EBAB-0C06-11D1-440140077DA6}"/>
              </a:ext>
            </a:extLst>
          </p:cNvPr>
          <p:cNvGrpSpPr/>
          <p:nvPr/>
        </p:nvGrpSpPr>
        <p:grpSpPr>
          <a:xfrm>
            <a:off x="7326150" y="4814688"/>
            <a:ext cx="3116880" cy="2578787"/>
            <a:chOff x="7326150" y="4814688"/>
            <a:chExt cx="3116880" cy="2578787"/>
          </a:xfrm>
        </p:grpSpPr>
        <p:sp>
          <p:nvSpPr>
            <p:cNvPr id="36" name="Freeform 36"/>
            <p:cNvSpPr/>
            <p:nvPr/>
          </p:nvSpPr>
          <p:spPr>
            <a:xfrm>
              <a:off x="7326150" y="4814688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7464100" y="5767504"/>
              <a:ext cx="2840981" cy="512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MindMap</a:t>
              </a:r>
            </a:p>
          </p:txBody>
        </p:sp>
      </p:grpSp>
      <p:sp>
        <p:nvSpPr>
          <p:cNvPr id="52" name="Textfeld 51">
            <a:extLst>
              <a:ext uri="{FF2B5EF4-FFF2-40B4-BE49-F238E27FC236}">
                <a16:creationId xmlns:a16="http://schemas.microsoft.com/office/drawing/2014/main" id="{5F232BD3-E162-CBA0-DE3F-31B58FBADD5A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9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D7CFC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7877" y="471834"/>
            <a:ext cx="3136305" cy="1907941"/>
            <a:chOff x="0" y="0"/>
            <a:chExt cx="4181739" cy="2543921"/>
          </a:xfrm>
        </p:grpSpPr>
        <p:grpSp>
          <p:nvGrpSpPr>
            <p:cNvPr id="30" name="Group 30"/>
            <p:cNvGrpSpPr/>
            <p:nvPr/>
          </p:nvGrpSpPr>
          <p:grpSpPr>
            <a:xfrm>
              <a:off x="47985" y="0"/>
              <a:ext cx="3146255" cy="1697605"/>
              <a:chOff x="0" y="0"/>
              <a:chExt cx="514302" cy="27749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14302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514302" h="277499">
                    <a:moveTo>
                      <a:pt x="0" y="0"/>
                    </a:moveTo>
                    <a:lnTo>
                      <a:pt x="514302" y="0"/>
                    </a:lnTo>
                    <a:lnTo>
                      <a:pt x="514302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D7CFCF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514302" cy="296549"/>
              </a:xfrm>
              <a:prstGeom prst="rect">
                <a:avLst/>
              </a:prstGeom>
            </p:spPr>
            <p:txBody>
              <a:bodyPr lIns="33052" tIns="33052" rIns="33052" bIns="33052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I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299362" y="989545"/>
            <a:ext cx="4231897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D7CFCF"/>
                </a:solidFill>
                <a:latin typeface="Arvo"/>
                <a:ea typeface="Arvo"/>
                <a:cs typeface="Arvo"/>
                <a:sym typeface="Arvo"/>
              </a:rPr>
              <a:t>nform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B8EFCB6D-5C65-00D6-875B-A88BCD4B3EA3}"/>
              </a:ext>
            </a:extLst>
          </p:cNvPr>
          <p:cNvGrpSpPr/>
          <p:nvPr/>
        </p:nvGrpSpPr>
        <p:grpSpPr>
          <a:xfrm>
            <a:off x="13927241" y="3160542"/>
            <a:ext cx="3111803" cy="2578787"/>
            <a:chOff x="13927241" y="3160542"/>
            <a:chExt cx="3111803" cy="2578787"/>
          </a:xfrm>
        </p:grpSpPr>
        <p:sp>
          <p:nvSpPr>
            <p:cNvPr id="38" name="Freeform 38"/>
            <p:cNvSpPr/>
            <p:nvPr/>
          </p:nvSpPr>
          <p:spPr>
            <a:xfrm>
              <a:off x="13927241" y="3160542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14367386" y="3708138"/>
              <a:ext cx="2231514" cy="1464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Develop a model together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AAD6A5C0-A3A3-5173-7CC3-C269815F2369}"/>
              </a:ext>
            </a:extLst>
          </p:cNvPr>
          <p:cNvGrpSpPr/>
          <p:nvPr/>
        </p:nvGrpSpPr>
        <p:grpSpPr>
          <a:xfrm>
            <a:off x="1245901" y="3160542"/>
            <a:ext cx="3111803" cy="2578787"/>
            <a:chOff x="1245901" y="3160542"/>
            <a:chExt cx="3111803" cy="2578787"/>
          </a:xfrm>
        </p:grpSpPr>
        <p:sp>
          <p:nvSpPr>
            <p:cNvPr id="39" name="Freeform 39"/>
            <p:cNvSpPr/>
            <p:nvPr/>
          </p:nvSpPr>
          <p:spPr>
            <a:xfrm>
              <a:off x="1245901" y="3160542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570389" y="3708138"/>
              <a:ext cx="2393793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Visual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B9283502-4FA8-9C51-0597-720ABD22AF80}"/>
              </a:ext>
            </a:extLst>
          </p:cNvPr>
          <p:cNvGrpSpPr/>
          <p:nvPr/>
        </p:nvGrpSpPr>
        <p:grpSpPr>
          <a:xfrm>
            <a:off x="10629386" y="4828819"/>
            <a:ext cx="3116880" cy="2578787"/>
            <a:chOff x="10629386" y="4828819"/>
            <a:chExt cx="3116880" cy="2578787"/>
          </a:xfrm>
        </p:grpSpPr>
        <p:sp>
          <p:nvSpPr>
            <p:cNvPr id="36" name="Freeform 36"/>
            <p:cNvSpPr/>
            <p:nvPr/>
          </p:nvSpPr>
          <p:spPr>
            <a:xfrm>
              <a:off x="10629386" y="4828819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0990929" y="5614541"/>
              <a:ext cx="2393793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Cercuit /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Vernissage</a:t>
              </a: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401D9057-14D9-BA20-CE2E-9EC850AEBEA4}"/>
              </a:ext>
            </a:extLst>
          </p:cNvPr>
          <p:cNvGrpSpPr/>
          <p:nvPr/>
        </p:nvGrpSpPr>
        <p:grpSpPr>
          <a:xfrm>
            <a:off x="4223750" y="5081703"/>
            <a:ext cx="3116880" cy="2578787"/>
            <a:chOff x="4223750" y="5081703"/>
            <a:chExt cx="3116880" cy="2578787"/>
          </a:xfrm>
        </p:grpSpPr>
        <p:sp>
          <p:nvSpPr>
            <p:cNvPr id="35" name="Freeform 35"/>
            <p:cNvSpPr/>
            <p:nvPr/>
          </p:nvSpPr>
          <p:spPr>
            <a:xfrm>
              <a:off x="4223750" y="5081703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79" y="0"/>
                  </a:lnTo>
                  <a:lnTo>
                    <a:pt x="3116879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4585293" y="5861037"/>
              <a:ext cx="2393793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Reading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Research</a:t>
              </a: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50BBDD40-3391-3E23-2636-10358ACEA955}"/>
              </a:ext>
            </a:extLst>
          </p:cNvPr>
          <p:cNvGrpSpPr/>
          <p:nvPr/>
        </p:nvGrpSpPr>
        <p:grpSpPr>
          <a:xfrm>
            <a:off x="7340629" y="3366222"/>
            <a:ext cx="3111803" cy="2578787"/>
            <a:chOff x="7340629" y="3366222"/>
            <a:chExt cx="3111803" cy="2578787"/>
          </a:xfrm>
        </p:grpSpPr>
        <p:sp>
          <p:nvSpPr>
            <p:cNvPr id="37" name="Freeform 37"/>
            <p:cNvSpPr/>
            <p:nvPr/>
          </p:nvSpPr>
          <p:spPr>
            <a:xfrm>
              <a:off x="7340629" y="3366222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7699635" y="4184388"/>
              <a:ext cx="2393793" cy="512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Sandwich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99635" y="4717107"/>
              <a:ext cx="2393793" cy="364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79"/>
                </a:lnSpc>
              </a:pPr>
              <a:r>
                <a:rPr lang="en-US" sz="2395" i="1">
                  <a:solidFill>
                    <a:srgbClr val="000000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mini-ARIPE</a:t>
              </a:r>
            </a:p>
          </p:txBody>
        </p:sp>
      </p:grpSp>
      <p:sp>
        <p:nvSpPr>
          <p:cNvPr id="52" name="Textfeld 51">
            <a:extLst>
              <a:ext uri="{FF2B5EF4-FFF2-40B4-BE49-F238E27FC236}">
                <a16:creationId xmlns:a16="http://schemas.microsoft.com/office/drawing/2014/main" id="{26558AFE-1868-025B-3879-749854D5B7EC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10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C5B3B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C5B3B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7877" y="471834"/>
            <a:ext cx="3136305" cy="1907941"/>
            <a:chOff x="0" y="0"/>
            <a:chExt cx="4181739" cy="2543921"/>
          </a:xfrm>
        </p:grpSpPr>
        <p:grpSp>
          <p:nvGrpSpPr>
            <p:cNvPr id="30" name="Group 30"/>
            <p:cNvGrpSpPr/>
            <p:nvPr/>
          </p:nvGrpSpPr>
          <p:grpSpPr>
            <a:xfrm>
              <a:off x="47985" y="0"/>
              <a:ext cx="3146255" cy="1697605"/>
              <a:chOff x="0" y="0"/>
              <a:chExt cx="514302" cy="27749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14302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514302" h="277499">
                    <a:moveTo>
                      <a:pt x="0" y="0"/>
                    </a:moveTo>
                    <a:lnTo>
                      <a:pt x="514302" y="0"/>
                    </a:lnTo>
                    <a:lnTo>
                      <a:pt x="514302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C5B3BF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514302" cy="296549"/>
              </a:xfrm>
              <a:prstGeom prst="rect">
                <a:avLst/>
              </a:prstGeom>
            </p:spPr>
            <p:txBody>
              <a:bodyPr lIns="33052" tIns="33052" rIns="33052" bIns="33052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P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299362" y="989545"/>
            <a:ext cx="4231897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C5B3BF"/>
                </a:solidFill>
                <a:latin typeface="Arvo"/>
                <a:ea typeface="Arvo"/>
                <a:cs typeface="Arvo"/>
                <a:sym typeface="Arvo"/>
              </a:rPr>
              <a:t>rocess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54656E11-4EED-8071-45B8-D87903701A79}"/>
              </a:ext>
            </a:extLst>
          </p:cNvPr>
          <p:cNvGrpSpPr/>
          <p:nvPr/>
        </p:nvGrpSpPr>
        <p:grpSpPr>
          <a:xfrm>
            <a:off x="1439334" y="4673959"/>
            <a:ext cx="3111803" cy="2578787"/>
            <a:chOff x="1439334" y="4673959"/>
            <a:chExt cx="3111803" cy="2578787"/>
          </a:xfrm>
        </p:grpSpPr>
        <p:sp>
          <p:nvSpPr>
            <p:cNvPr id="36" name="Freeform 36"/>
            <p:cNvSpPr/>
            <p:nvPr/>
          </p:nvSpPr>
          <p:spPr>
            <a:xfrm>
              <a:off x="1439334" y="4673959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1574745" y="5459681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+ / - 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Questions</a:t>
              </a: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F7557DCB-E0F0-28F0-9936-A23A5772C8B8}"/>
              </a:ext>
            </a:extLst>
          </p:cNvPr>
          <p:cNvGrpSpPr/>
          <p:nvPr/>
        </p:nvGrpSpPr>
        <p:grpSpPr>
          <a:xfrm>
            <a:off x="7331227" y="4814688"/>
            <a:ext cx="3111803" cy="2578787"/>
            <a:chOff x="7331227" y="4814688"/>
            <a:chExt cx="3111803" cy="2578787"/>
          </a:xfrm>
        </p:grpSpPr>
        <p:sp>
          <p:nvSpPr>
            <p:cNvPr id="37" name="Freeform 37"/>
            <p:cNvSpPr/>
            <p:nvPr/>
          </p:nvSpPr>
          <p:spPr>
            <a:xfrm>
              <a:off x="7331227" y="4814688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7410921" y="5362284"/>
              <a:ext cx="2840981" cy="1464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Think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Pair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Share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F5B18963-B6D1-9BBF-FB4A-421B2C86B3F7}"/>
              </a:ext>
            </a:extLst>
          </p:cNvPr>
          <p:cNvGrpSpPr/>
          <p:nvPr/>
        </p:nvGrpSpPr>
        <p:grpSpPr>
          <a:xfrm>
            <a:off x="13731787" y="4561803"/>
            <a:ext cx="3111803" cy="2578787"/>
            <a:chOff x="13731787" y="4561803"/>
            <a:chExt cx="3111803" cy="2578787"/>
          </a:xfrm>
        </p:grpSpPr>
        <p:sp>
          <p:nvSpPr>
            <p:cNvPr id="38" name="Freeform 38"/>
            <p:cNvSpPr/>
            <p:nvPr/>
          </p:nvSpPr>
          <p:spPr>
            <a:xfrm>
              <a:off x="13731787" y="4561803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3867198" y="5362284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Fish-Bowl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Discussion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2714BB13-819D-B85A-F3CB-BEC0419452BC}"/>
              </a:ext>
            </a:extLst>
          </p:cNvPr>
          <p:cNvGrpSpPr/>
          <p:nvPr/>
        </p:nvGrpSpPr>
        <p:grpSpPr>
          <a:xfrm>
            <a:off x="4343225" y="2893526"/>
            <a:ext cx="3116880" cy="2578787"/>
            <a:chOff x="4343225" y="2893526"/>
            <a:chExt cx="3116880" cy="2578787"/>
          </a:xfrm>
        </p:grpSpPr>
        <p:sp>
          <p:nvSpPr>
            <p:cNvPr id="35" name="Freeform 35"/>
            <p:cNvSpPr/>
            <p:nvPr/>
          </p:nvSpPr>
          <p:spPr>
            <a:xfrm>
              <a:off x="4343225" y="2893526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4481175" y="3685666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Crossword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Puzzle</a:t>
              </a: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7AADA47A-00F4-4E58-9011-4E294B02ABF5}"/>
              </a:ext>
            </a:extLst>
          </p:cNvPr>
          <p:cNvGrpSpPr/>
          <p:nvPr/>
        </p:nvGrpSpPr>
        <p:grpSpPr>
          <a:xfrm>
            <a:off x="10432877" y="3099206"/>
            <a:ext cx="3116880" cy="2578787"/>
            <a:chOff x="10432877" y="3099206"/>
            <a:chExt cx="3116880" cy="2578787"/>
          </a:xfrm>
        </p:grpSpPr>
        <p:sp>
          <p:nvSpPr>
            <p:cNvPr id="39" name="Freeform 39"/>
            <p:cNvSpPr/>
            <p:nvPr/>
          </p:nvSpPr>
          <p:spPr>
            <a:xfrm>
              <a:off x="10432877" y="3099206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10570827" y="4123053"/>
              <a:ext cx="2840981" cy="512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Coffeehouse</a:t>
              </a:r>
            </a:p>
          </p:txBody>
        </p:sp>
      </p:grpSp>
      <p:sp>
        <p:nvSpPr>
          <p:cNvPr id="51" name="Textfeld 50">
            <a:extLst>
              <a:ext uri="{FF2B5EF4-FFF2-40B4-BE49-F238E27FC236}">
                <a16:creationId xmlns:a16="http://schemas.microsoft.com/office/drawing/2014/main" id="{B5EB00FD-5A7B-38F0-223A-ADA53DAAD40E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11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51617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51617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7877" y="471834"/>
            <a:ext cx="3136305" cy="1907941"/>
            <a:chOff x="0" y="0"/>
            <a:chExt cx="4181739" cy="2543921"/>
          </a:xfrm>
        </p:grpSpPr>
        <p:grpSp>
          <p:nvGrpSpPr>
            <p:cNvPr id="30" name="Group 30"/>
            <p:cNvGrpSpPr/>
            <p:nvPr/>
          </p:nvGrpSpPr>
          <p:grpSpPr>
            <a:xfrm>
              <a:off x="47985" y="0"/>
              <a:ext cx="3146255" cy="1697605"/>
              <a:chOff x="0" y="0"/>
              <a:chExt cx="514302" cy="27749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14302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514302" h="277499">
                    <a:moveTo>
                      <a:pt x="0" y="0"/>
                    </a:moveTo>
                    <a:lnTo>
                      <a:pt x="514302" y="0"/>
                    </a:lnTo>
                    <a:lnTo>
                      <a:pt x="514302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51617F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514302" cy="296549"/>
              </a:xfrm>
              <a:prstGeom prst="rect">
                <a:avLst/>
              </a:prstGeom>
            </p:spPr>
            <p:txBody>
              <a:bodyPr lIns="33052" tIns="33052" rIns="33052" bIns="33052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-276225"/>
              <a:ext cx="4181739" cy="2820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529"/>
                </a:lnSpc>
              </a:pPr>
              <a:r>
                <a:rPr lang="en-US" sz="1252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E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299362" y="989545"/>
            <a:ext cx="4231897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51617F"/>
                </a:solidFill>
                <a:latin typeface="Arvo"/>
                <a:ea typeface="Arvo"/>
                <a:cs typeface="Arvo"/>
                <a:sym typeface="Arvo"/>
              </a:rPr>
              <a:t>valuate</a:t>
            </a: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12AFB871-85BB-6498-F3B9-C480D3B7DCC8}"/>
              </a:ext>
            </a:extLst>
          </p:cNvPr>
          <p:cNvGrpSpPr/>
          <p:nvPr/>
        </p:nvGrpSpPr>
        <p:grpSpPr>
          <a:xfrm>
            <a:off x="652488" y="2893526"/>
            <a:ext cx="3706743" cy="3082086"/>
            <a:chOff x="652488" y="2893526"/>
            <a:chExt cx="3706743" cy="3082086"/>
          </a:xfrm>
        </p:grpSpPr>
        <p:sp>
          <p:nvSpPr>
            <p:cNvPr id="39" name="Freeform 39"/>
            <p:cNvSpPr/>
            <p:nvPr/>
          </p:nvSpPr>
          <p:spPr>
            <a:xfrm>
              <a:off x="1247428" y="289352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1358296" y="3634714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Letter to my future self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52488" y="5600983"/>
              <a:ext cx="2840981" cy="374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895"/>
                </a:lnSpc>
              </a:pPr>
              <a:r>
                <a:rPr lang="en-US" sz="2495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mailnudge.de</a:t>
              </a:r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AD81D06-9569-40AD-5112-88D2A6FFDF92}"/>
              </a:ext>
            </a:extLst>
          </p:cNvPr>
          <p:cNvGrpSpPr/>
          <p:nvPr/>
        </p:nvGrpSpPr>
        <p:grpSpPr>
          <a:xfrm>
            <a:off x="4225277" y="4814688"/>
            <a:ext cx="3116880" cy="2578787"/>
            <a:chOff x="4225277" y="4814688"/>
            <a:chExt cx="3116880" cy="2578787"/>
          </a:xfrm>
        </p:grpSpPr>
        <p:sp>
          <p:nvSpPr>
            <p:cNvPr id="35" name="Freeform 35"/>
            <p:cNvSpPr/>
            <p:nvPr/>
          </p:nvSpPr>
          <p:spPr>
            <a:xfrm>
              <a:off x="4225277" y="4814688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4363226" y="5658942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One Minute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Paper</a:t>
              </a:r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E0E9FB19-2AB5-BD14-D7DF-C0945BCC5F4B}"/>
              </a:ext>
            </a:extLst>
          </p:cNvPr>
          <p:cNvGrpSpPr/>
          <p:nvPr/>
        </p:nvGrpSpPr>
        <p:grpSpPr>
          <a:xfrm>
            <a:off x="13928768" y="2893526"/>
            <a:ext cx="3111803" cy="2578787"/>
            <a:chOff x="13928768" y="2893526"/>
            <a:chExt cx="3111803" cy="2578787"/>
          </a:xfrm>
        </p:grpSpPr>
        <p:sp>
          <p:nvSpPr>
            <p:cNvPr id="38" name="Freeform 38"/>
            <p:cNvSpPr/>
            <p:nvPr/>
          </p:nvSpPr>
          <p:spPr>
            <a:xfrm>
              <a:off x="13928768" y="289352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4" y="0"/>
                  </a:lnTo>
                  <a:lnTo>
                    <a:pt x="3111804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14064179" y="3441123"/>
              <a:ext cx="2840981" cy="1464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Daring 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Thesis/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6-Hats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31F97011-BF4C-21A1-9CF8-1C04CFF402BB}"/>
              </a:ext>
            </a:extLst>
          </p:cNvPr>
          <p:cNvGrpSpPr/>
          <p:nvPr/>
        </p:nvGrpSpPr>
        <p:grpSpPr>
          <a:xfrm>
            <a:off x="10630913" y="4561803"/>
            <a:ext cx="3297855" cy="3854874"/>
            <a:chOff x="10630913" y="4561803"/>
            <a:chExt cx="3297855" cy="3854874"/>
          </a:xfrm>
        </p:grpSpPr>
        <p:sp>
          <p:nvSpPr>
            <p:cNvPr id="36" name="Freeform 36"/>
            <p:cNvSpPr/>
            <p:nvPr/>
          </p:nvSpPr>
          <p:spPr>
            <a:xfrm>
              <a:off x="10630913" y="4561803"/>
              <a:ext cx="3116880" cy="2578787"/>
            </a:xfrm>
            <a:custGeom>
              <a:avLst/>
              <a:gdLst/>
              <a:ahLst/>
              <a:cxnLst/>
              <a:rect l="l" t="t" r="r" b="b"/>
              <a:pathLst>
                <a:path w="3116880" h="2578787">
                  <a:moveTo>
                    <a:pt x="0" y="0"/>
                  </a:moveTo>
                  <a:lnTo>
                    <a:pt x="3116880" y="0"/>
                  </a:lnTo>
                  <a:lnTo>
                    <a:pt x="3116880" y="2578787"/>
                  </a:lnTo>
                  <a:lnTo>
                    <a:pt x="0" y="2578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10646154" y="5347525"/>
              <a:ext cx="2840981" cy="988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Pre-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Questions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29754" y="7318148"/>
              <a:ext cx="2499014" cy="1098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5"/>
                </a:lnSpc>
              </a:pPr>
              <a:r>
                <a:rPr lang="en-US" sz="2495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Etherpad</a:t>
              </a:r>
            </a:p>
            <a:p>
              <a:pPr algn="l">
                <a:lnSpc>
                  <a:spcPts val="2895"/>
                </a:lnSpc>
              </a:pPr>
              <a:r>
                <a:rPr lang="en-US" sz="2495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Flinga.fi</a:t>
              </a:r>
            </a:p>
            <a:p>
              <a:pPr algn="l">
                <a:lnSpc>
                  <a:spcPts val="2895"/>
                </a:lnSpc>
              </a:pPr>
              <a:r>
                <a:rPr lang="en-US" sz="2495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Mentimeter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AC71B310-B50F-DDAC-D1A2-93CC33AEF366}"/>
              </a:ext>
            </a:extLst>
          </p:cNvPr>
          <p:cNvGrpSpPr/>
          <p:nvPr/>
        </p:nvGrpSpPr>
        <p:grpSpPr>
          <a:xfrm>
            <a:off x="6861784" y="2591227"/>
            <a:ext cx="3592176" cy="4709693"/>
            <a:chOff x="6861784" y="2591227"/>
            <a:chExt cx="3592176" cy="4709693"/>
          </a:xfrm>
        </p:grpSpPr>
        <p:sp>
          <p:nvSpPr>
            <p:cNvPr id="37" name="Freeform 37"/>
            <p:cNvSpPr/>
            <p:nvPr/>
          </p:nvSpPr>
          <p:spPr>
            <a:xfrm>
              <a:off x="7342157" y="3099206"/>
              <a:ext cx="3111803" cy="2578787"/>
            </a:xfrm>
            <a:custGeom>
              <a:avLst/>
              <a:gdLst/>
              <a:ahLst/>
              <a:cxnLst/>
              <a:rect l="l" t="t" r="r" b="b"/>
              <a:pathLst>
                <a:path w="3111803" h="2578787">
                  <a:moveTo>
                    <a:pt x="0" y="0"/>
                  </a:moveTo>
                  <a:lnTo>
                    <a:pt x="3111803" y="0"/>
                  </a:lnTo>
                  <a:lnTo>
                    <a:pt x="3111803" y="2578786"/>
                  </a:lnTo>
                  <a:lnTo>
                    <a:pt x="0" y="2578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7475607" y="3507798"/>
              <a:ext cx="2840981" cy="1464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Who </a:t>
              </a:r>
            </a:p>
            <a:p>
              <a:pPr algn="ctr">
                <a:lnSpc>
                  <a:spcPts val="3823"/>
                </a:lnSpc>
              </a:pPr>
              <a:r>
                <a:rPr lang="en-US" sz="329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wants to be a Millinaire?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861784" y="5813333"/>
              <a:ext cx="2840981" cy="1487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895"/>
                </a:lnSpc>
              </a:pPr>
              <a:r>
                <a:rPr lang="en-US" sz="2495" dirty="0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PINGO</a:t>
              </a:r>
            </a:p>
            <a:p>
              <a:pPr algn="r">
                <a:lnSpc>
                  <a:spcPts val="2895"/>
                </a:lnSpc>
              </a:pPr>
              <a:r>
                <a:rPr lang="en-US" sz="2495" dirty="0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Socrative</a:t>
              </a:r>
            </a:p>
            <a:p>
              <a:pPr algn="r">
                <a:lnSpc>
                  <a:spcPts val="2895"/>
                </a:lnSpc>
              </a:pPr>
              <a:r>
                <a:rPr lang="en-US" sz="2495" dirty="0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Kahoot</a:t>
              </a:r>
            </a:p>
            <a:p>
              <a:pPr algn="r">
                <a:lnSpc>
                  <a:spcPts val="2895"/>
                </a:lnSpc>
              </a:pPr>
              <a:r>
                <a:rPr lang="en-US" sz="2495" dirty="0" err="1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Particify</a:t>
              </a:r>
              <a:endParaRPr lang="en-US" sz="2495" dirty="0">
                <a:solidFill>
                  <a:srgbClr val="5161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475607" y="2591227"/>
              <a:ext cx="2840981" cy="374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5"/>
                </a:lnSpc>
              </a:pPr>
              <a:r>
                <a:rPr lang="en-US" sz="2495" dirty="0">
                  <a:solidFill>
                    <a:srgbClr val="51617F"/>
                  </a:solidFill>
                  <a:latin typeface="Arial"/>
                  <a:ea typeface="Arial"/>
                  <a:cs typeface="Arial"/>
                  <a:sym typeface="Arial"/>
                </a:rPr>
                <a:t>Quiz</a:t>
              </a:r>
            </a:p>
          </p:txBody>
        </p: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D7BBE3B5-4D0F-15AF-EB64-40289B2E45D4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12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2778545" y="1253540"/>
            <a:ext cx="12730910" cy="7041246"/>
          </a:xfrm>
          <a:custGeom>
            <a:avLst/>
            <a:gdLst/>
            <a:ahLst/>
            <a:cxnLst/>
            <a:rect l="l" t="t" r="r" b="b"/>
            <a:pathLst>
              <a:path w="12730910" h="7041246">
                <a:moveTo>
                  <a:pt x="0" y="0"/>
                </a:moveTo>
                <a:lnTo>
                  <a:pt x="12730910" y="0"/>
                </a:lnTo>
                <a:lnTo>
                  <a:pt x="12730910" y="7041246"/>
                </a:lnTo>
                <a:lnTo>
                  <a:pt x="0" y="7041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5" t="-513" b="-82814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2333210" y="395162"/>
            <a:ext cx="2633850" cy="2633850"/>
          </a:xfrm>
          <a:custGeom>
            <a:avLst/>
            <a:gdLst/>
            <a:ahLst/>
            <a:cxnLst/>
            <a:rect l="l" t="t" r="r" b="b"/>
            <a:pathLst>
              <a:path w="2633850" h="2633850">
                <a:moveTo>
                  <a:pt x="0" y="0"/>
                </a:moveTo>
                <a:lnTo>
                  <a:pt x="2633851" y="0"/>
                </a:lnTo>
                <a:lnTo>
                  <a:pt x="2633851" y="2633850"/>
                </a:lnTo>
                <a:lnTo>
                  <a:pt x="0" y="26338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68199" y="1437241"/>
            <a:ext cx="2533746" cy="2381721"/>
          </a:xfrm>
          <a:custGeom>
            <a:avLst/>
            <a:gdLst/>
            <a:ahLst/>
            <a:cxnLst/>
            <a:rect l="l" t="t" r="r" b="b"/>
            <a:pathLst>
              <a:path w="2533746" h="2381721">
                <a:moveTo>
                  <a:pt x="0" y="0"/>
                </a:moveTo>
                <a:lnTo>
                  <a:pt x="2533747" y="0"/>
                </a:lnTo>
                <a:lnTo>
                  <a:pt x="2533747" y="2381721"/>
                </a:lnTo>
                <a:lnTo>
                  <a:pt x="0" y="23817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D7CFC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320939" y="1166368"/>
            <a:ext cx="8648053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YOUR TURN: GET ACTIVE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778545" y="3101386"/>
            <a:ext cx="12730910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a small piece of an Open Science topic that you could imagine teaching: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130307" y="4380569"/>
            <a:ext cx="11913030" cy="67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What is your Learning Objective?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130307" y="5392437"/>
            <a:ext cx="11913030" cy="67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Where are you in the ARIPE process?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130307" y="6408416"/>
            <a:ext cx="12369623" cy="67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What kind of cognitive engagement does the objective require?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130307" y="7424396"/>
            <a:ext cx="12369623" cy="67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3295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Design a 5-minute learning activity!</a:t>
            </a: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EB4A867E-7F45-AFBA-333F-618F1929FCA8}"/>
              </a:ext>
            </a:extLst>
          </p:cNvPr>
          <p:cNvGrpSpPr/>
          <p:nvPr/>
        </p:nvGrpSpPr>
        <p:grpSpPr>
          <a:xfrm>
            <a:off x="575528" y="1801522"/>
            <a:ext cx="2249504" cy="1434456"/>
            <a:chOff x="575528" y="1801522"/>
            <a:chExt cx="2249504" cy="1434456"/>
          </a:xfrm>
        </p:grpSpPr>
        <p:sp>
          <p:nvSpPr>
            <p:cNvPr id="37" name="TextBox 37"/>
            <p:cNvSpPr txBox="1"/>
            <p:nvPr/>
          </p:nvSpPr>
          <p:spPr>
            <a:xfrm>
              <a:off x="575528" y="1801522"/>
              <a:ext cx="1002607" cy="1111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75"/>
                </a:lnSpc>
              </a:pPr>
              <a:r>
                <a:rPr lang="en-US" sz="6132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15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51966" y="2466527"/>
              <a:ext cx="1973066" cy="769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53"/>
                </a:lnSpc>
              </a:pPr>
              <a:r>
                <a:rPr lang="en-US" sz="4292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mins.</a:t>
              </a:r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5C47FB44-F4B2-F57F-4900-D5F746AB4775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13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6021" y="390062"/>
            <a:ext cx="2268266" cy="2102484"/>
            <a:chOff x="0" y="0"/>
            <a:chExt cx="3024355" cy="2803311"/>
          </a:xfrm>
        </p:grpSpPr>
        <p:grpSp>
          <p:nvGrpSpPr>
            <p:cNvPr id="3" name="Group 3"/>
            <p:cNvGrpSpPr/>
            <p:nvPr/>
          </p:nvGrpSpPr>
          <p:grpSpPr>
            <a:xfrm>
              <a:off x="128619" y="0"/>
              <a:ext cx="1351185" cy="576315"/>
              <a:chOff x="0" y="0"/>
              <a:chExt cx="650603" cy="27749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50603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650603" h="277499">
                    <a:moveTo>
                      <a:pt x="0" y="0"/>
                    </a:moveTo>
                    <a:lnTo>
                      <a:pt x="650603" y="0"/>
                    </a:lnTo>
                    <a:lnTo>
                      <a:pt x="650603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650603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70395" y="-95250"/>
              <a:ext cx="1419647" cy="95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50"/>
                </a:lnSpc>
              </a:pPr>
              <a:r>
                <a:rPr lang="en-US" sz="425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SU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660271" y="863628"/>
              <a:ext cx="2364084" cy="576315"/>
              <a:chOff x="0" y="0"/>
              <a:chExt cx="1138320" cy="2774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138320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1138320" h="277499">
                    <a:moveTo>
                      <a:pt x="0" y="0"/>
                    </a:moveTo>
                    <a:lnTo>
                      <a:pt x="1138320" y="0"/>
                    </a:lnTo>
                    <a:lnTo>
                      <a:pt x="1138320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1138320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660271" y="768378"/>
              <a:ext cx="2262996" cy="95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50"/>
                </a:lnSpc>
              </a:pPr>
              <a:r>
                <a:rPr lang="en-US" sz="425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MMA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29287" y="1839753"/>
              <a:ext cx="2506214" cy="576315"/>
              <a:chOff x="0" y="0"/>
              <a:chExt cx="1206756" cy="27749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6756" cy="277499"/>
              </a:xfrm>
              <a:custGeom>
                <a:avLst/>
                <a:gdLst/>
                <a:ahLst/>
                <a:cxnLst/>
                <a:rect l="l" t="t" r="r" b="b"/>
                <a:pathLst>
                  <a:path w="1206756" h="277499">
                    <a:moveTo>
                      <a:pt x="0" y="0"/>
                    </a:moveTo>
                    <a:lnTo>
                      <a:pt x="1206756" y="0"/>
                    </a:lnTo>
                    <a:lnTo>
                      <a:pt x="1206756" y="277499"/>
                    </a:lnTo>
                    <a:lnTo>
                      <a:pt x="0" y="277499"/>
                    </a:lnTo>
                    <a:close/>
                  </a:path>
                </a:pathLst>
              </a:custGeom>
              <a:solidFill>
                <a:srgbClr val="7B9ACB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1206756" cy="296549"/>
              </a:xfrm>
              <a:prstGeom prst="rect">
                <a:avLst/>
              </a:prstGeom>
            </p:spPr>
            <p:txBody>
              <a:bodyPr lIns="16913" tIns="16913" rIns="16913" bIns="16913" rtlCol="0" anchor="ctr"/>
              <a:lstStyle/>
              <a:p>
                <a:pPr algn="ctr">
                  <a:lnSpc>
                    <a:spcPts val="1183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1744503"/>
              <a:ext cx="2470330" cy="95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50"/>
                </a:lnSpc>
              </a:pPr>
              <a:r>
                <a:rPr lang="en-US" sz="4250" b="1">
                  <a:solidFill>
                    <a:srgbClr val="000000"/>
                  </a:solidFill>
                  <a:latin typeface="Arvo Bold"/>
                  <a:ea typeface="Arvo Bold"/>
                  <a:cs typeface="Arvo Bold"/>
                  <a:sym typeface="Arvo Bold"/>
                </a:rPr>
                <a:t>RY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23798" y="1849317"/>
              <a:ext cx="991934" cy="953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50"/>
                </a:lnSpc>
              </a:pPr>
              <a:r>
                <a:rPr lang="en-US" sz="425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{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45" name="TextBox 45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7B9ACB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B460EC54-728F-B271-A599-4CA4A27D3BCF}"/>
              </a:ext>
            </a:extLst>
          </p:cNvPr>
          <p:cNvGrpSpPr/>
          <p:nvPr/>
        </p:nvGrpSpPr>
        <p:grpSpPr>
          <a:xfrm>
            <a:off x="4199277" y="285287"/>
            <a:ext cx="13519841" cy="1537020"/>
            <a:chOff x="4199277" y="285287"/>
            <a:chExt cx="13519841" cy="1537020"/>
          </a:xfrm>
        </p:grpSpPr>
        <p:grpSp>
          <p:nvGrpSpPr>
            <p:cNvPr id="40" name="Group 40"/>
            <p:cNvGrpSpPr/>
            <p:nvPr/>
          </p:nvGrpSpPr>
          <p:grpSpPr>
            <a:xfrm>
              <a:off x="4199277" y="440923"/>
              <a:ext cx="411549" cy="431043"/>
              <a:chOff x="0" y="0"/>
              <a:chExt cx="108391" cy="113526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08391" cy="113526"/>
              </a:xfrm>
              <a:custGeom>
                <a:avLst/>
                <a:gdLst/>
                <a:ahLst/>
                <a:cxnLst/>
                <a:rect l="l" t="t" r="r" b="b"/>
                <a:pathLst>
                  <a:path w="108391" h="113526">
                    <a:moveTo>
                      <a:pt x="0" y="0"/>
                    </a:moveTo>
                    <a:lnTo>
                      <a:pt x="108391" y="0"/>
                    </a:lnTo>
                    <a:lnTo>
                      <a:pt x="108391" y="113526"/>
                    </a:lnTo>
                    <a:lnTo>
                      <a:pt x="0" y="113526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108391" cy="1611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4830603" y="285287"/>
              <a:ext cx="12888515" cy="63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5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Break up longer input phases with activation.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830603" y="952357"/>
              <a:ext cx="12567740" cy="869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Short activation methods can redirect attention and create opportunities for learners to process, retrieve and connect content.</a:t>
              </a:r>
            </a:p>
          </p:txBody>
        </p: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A51A4A10-F452-BA91-DBD5-4517D7B2BA69}"/>
              </a:ext>
            </a:extLst>
          </p:cNvPr>
          <p:cNvGrpSpPr/>
          <p:nvPr/>
        </p:nvGrpSpPr>
        <p:grpSpPr>
          <a:xfrm>
            <a:off x="4199277" y="2155723"/>
            <a:ext cx="13519841" cy="1098871"/>
            <a:chOff x="4199277" y="2155723"/>
            <a:chExt cx="13519841" cy="1098871"/>
          </a:xfrm>
        </p:grpSpPr>
        <p:grpSp>
          <p:nvGrpSpPr>
            <p:cNvPr id="48" name="Group 48"/>
            <p:cNvGrpSpPr/>
            <p:nvPr/>
          </p:nvGrpSpPr>
          <p:grpSpPr>
            <a:xfrm>
              <a:off x="4199277" y="2311359"/>
              <a:ext cx="411549" cy="431043"/>
              <a:chOff x="0" y="0"/>
              <a:chExt cx="108391" cy="113526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08391" cy="113526"/>
              </a:xfrm>
              <a:custGeom>
                <a:avLst/>
                <a:gdLst/>
                <a:ahLst/>
                <a:cxnLst/>
                <a:rect l="l" t="t" r="r" b="b"/>
                <a:pathLst>
                  <a:path w="108391" h="113526">
                    <a:moveTo>
                      <a:pt x="0" y="0"/>
                    </a:moveTo>
                    <a:lnTo>
                      <a:pt x="108391" y="0"/>
                    </a:lnTo>
                    <a:lnTo>
                      <a:pt x="108391" y="113526"/>
                    </a:lnTo>
                    <a:lnTo>
                      <a:pt x="0" y="113526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0" y="-47625"/>
                <a:ext cx="108391" cy="1611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4830603" y="2155723"/>
              <a:ext cx="12888515" cy="63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5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The quality of engagement matters.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830603" y="2822794"/>
              <a:ext cx="12567740" cy="431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ICAP: Different levels of cognitive activation support different kinds of learning processes.</a:t>
              </a:r>
            </a:p>
          </p:txBody>
        </p:sp>
      </p:grp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C4DDB047-2133-48A0-1E73-9CC17C2A3C7F}"/>
              </a:ext>
            </a:extLst>
          </p:cNvPr>
          <p:cNvGrpSpPr/>
          <p:nvPr/>
        </p:nvGrpSpPr>
        <p:grpSpPr>
          <a:xfrm>
            <a:off x="4199277" y="3587969"/>
            <a:ext cx="13519841" cy="1537020"/>
            <a:chOff x="4199277" y="3587969"/>
            <a:chExt cx="13519841" cy="1537020"/>
          </a:xfrm>
        </p:grpSpPr>
        <p:grpSp>
          <p:nvGrpSpPr>
            <p:cNvPr id="53" name="Group 53"/>
            <p:cNvGrpSpPr/>
            <p:nvPr/>
          </p:nvGrpSpPr>
          <p:grpSpPr>
            <a:xfrm>
              <a:off x="4199277" y="3743604"/>
              <a:ext cx="411549" cy="431043"/>
              <a:chOff x="0" y="0"/>
              <a:chExt cx="108391" cy="113526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08391" cy="113526"/>
              </a:xfrm>
              <a:custGeom>
                <a:avLst/>
                <a:gdLst/>
                <a:ahLst/>
                <a:cxnLst/>
                <a:rect l="l" t="t" r="r" b="b"/>
                <a:pathLst>
                  <a:path w="108391" h="113526">
                    <a:moveTo>
                      <a:pt x="0" y="0"/>
                    </a:moveTo>
                    <a:lnTo>
                      <a:pt x="108391" y="0"/>
                    </a:lnTo>
                    <a:lnTo>
                      <a:pt x="108391" y="113526"/>
                    </a:lnTo>
                    <a:lnTo>
                      <a:pt x="0" y="113526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47625"/>
                <a:ext cx="108391" cy="1611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4830603" y="3587969"/>
              <a:ext cx="12888515" cy="63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5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Activation serves different purposes.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4830603" y="4255039"/>
              <a:ext cx="12567740" cy="869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 can support retention, learning motivation, productive learning pauses, attention and concentration.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5FCB16F1-2C41-EB22-68E1-B42F737C3BEB}"/>
              </a:ext>
            </a:extLst>
          </p:cNvPr>
          <p:cNvGrpSpPr/>
          <p:nvPr/>
        </p:nvGrpSpPr>
        <p:grpSpPr>
          <a:xfrm>
            <a:off x="4199277" y="7376384"/>
            <a:ext cx="13519841" cy="637540"/>
            <a:chOff x="4199277" y="7376384"/>
            <a:chExt cx="13519841" cy="637540"/>
          </a:xfrm>
        </p:grpSpPr>
        <p:grpSp>
          <p:nvGrpSpPr>
            <p:cNvPr id="63" name="Group 63"/>
            <p:cNvGrpSpPr/>
            <p:nvPr/>
          </p:nvGrpSpPr>
          <p:grpSpPr>
            <a:xfrm>
              <a:off x="4199277" y="7532020"/>
              <a:ext cx="411549" cy="431043"/>
              <a:chOff x="0" y="0"/>
              <a:chExt cx="108391" cy="11352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08391" cy="113526"/>
              </a:xfrm>
              <a:custGeom>
                <a:avLst/>
                <a:gdLst/>
                <a:ahLst/>
                <a:cxnLst/>
                <a:rect l="l" t="t" r="r" b="b"/>
                <a:pathLst>
                  <a:path w="108391" h="113526">
                    <a:moveTo>
                      <a:pt x="0" y="0"/>
                    </a:moveTo>
                    <a:lnTo>
                      <a:pt x="108391" y="0"/>
                    </a:lnTo>
                    <a:lnTo>
                      <a:pt x="108391" y="113526"/>
                    </a:lnTo>
                    <a:lnTo>
                      <a:pt x="0" y="113526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0" y="-47625"/>
                <a:ext cx="108391" cy="1611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4830603" y="7376384"/>
              <a:ext cx="12888515" cy="63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5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Start with the learning objective - not the method!</a:t>
              </a:r>
            </a:p>
          </p:txBody>
        </p:sp>
      </p:grp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38A2792B-18C5-3F56-E016-978E68180687}"/>
              </a:ext>
            </a:extLst>
          </p:cNvPr>
          <p:cNvGrpSpPr/>
          <p:nvPr/>
        </p:nvGrpSpPr>
        <p:grpSpPr>
          <a:xfrm>
            <a:off x="-19859" y="15234"/>
            <a:ext cx="18463871" cy="8766462"/>
            <a:chOff x="-19859" y="15234"/>
            <a:chExt cx="18463871" cy="8766462"/>
          </a:xfrm>
        </p:grpSpPr>
        <p:sp>
          <p:nvSpPr>
            <p:cNvPr id="62" name="TextBox 62"/>
            <p:cNvSpPr txBox="1"/>
            <p:nvPr/>
          </p:nvSpPr>
          <p:spPr>
            <a:xfrm>
              <a:off x="4830603" y="6125434"/>
              <a:ext cx="12567740" cy="869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 Münchner Methodenkasten provides a useful orientation for selecting methods according to the learning phase, social form and intended learning activity.</a:t>
              </a:r>
            </a:p>
          </p:txBody>
        </p:sp>
        <p:grpSp>
          <p:nvGrpSpPr>
            <p:cNvPr id="58" name="Group 58"/>
            <p:cNvGrpSpPr/>
            <p:nvPr/>
          </p:nvGrpSpPr>
          <p:grpSpPr>
            <a:xfrm>
              <a:off x="4199277" y="5614000"/>
              <a:ext cx="411549" cy="431043"/>
              <a:chOff x="0" y="0"/>
              <a:chExt cx="108391" cy="113526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08391" cy="113526"/>
              </a:xfrm>
              <a:custGeom>
                <a:avLst/>
                <a:gdLst/>
                <a:ahLst/>
                <a:cxnLst/>
                <a:rect l="l" t="t" r="r" b="b"/>
                <a:pathLst>
                  <a:path w="108391" h="113526">
                    <a:moveTo>
                      <a:pt x="0" y="0"/>
                    </a:moveTo>
                    <a:lnTo>
                      <a:pt x="108391" y="0"/>
                    </a:lnTo>
                    <a:lnTo>
                      <a:pt x="108391" y="113526"/>
                    </a:lnTo>
                    <a:lnTo>
                      <a:pt x="0" y="113526"/>
                    </a:lnTo>
                    <a:close/>
                  </a:path>
                </a:pathLst>
              </a:custGeom>
              <a:solidFill>
                <a:srgbClr val="B9A2A3"/>
              </a:solid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0" y="-47625"/>
                <a:ext cx="108391" cy="1611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1" name="TextBox 61"/>
            <p:cNvSpPr txBox="1"/>
            <p:nvPr/>
          </p:nvSpPr>
          <p:spPr>
            <a:xfrm>
              <a:off x="4830603" y="5458364"/>
              <a:ext cx="12888515" cy="63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500" dirty="0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Choose your methods purposefully.</a:t>
              </a:r>
            </a:p>
          </p:txBody>
        </p:sp>
        <p:sp>
          <p:nvSpPr>
            <p:cNvPr id="67" name="Freeform 67"/>
            <p:cNvSpPr/>
            <p:nvPr/>
          </p:nvSpPr>
          <p:spPr>
            <a:xfrm>
              <a:off x="-19859" y="15234"/>
              <a:ext cx="18463871" cy="8766462"/>
            </a:xfrm>
            <a:custGeom>
              <a:avLst/>
              <a:gdLst/>
              <a:ahLst/>
              <a:cxnLst/>
              <a:rect l="l" t="t" r="r" b="b"/>
              <a:pathLst>
                <a:path w="18463871" h="8766462">
                  <a:moveTo>
                    <a:pt x="0" y="0"/>
                  </a:moveTo>
                  <a:lnTo>
                    <a:pt x="18463871" y="0"/>
                  </a:lnTo>
                  <a:lnTo>
                    <a:pt x="18463871" y="8766461"/>
                  </a:lnTo>
                  <a:lnTo>
                    <a:pt x="0" y="8766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8091" r="-38733" b="-209243"/>
              </a:stretch>
            </a:blipFill>
          </p:spPr>
        </p:sp>
      </p:grpSp>
      <p:sp>
        <p:nvSpPr>
          <p:cNvPr id="74" name="Textfeld 73">
            <a:extLst>
              <a:ext uri="{FF2B5EF4-FFF2-40B4-BE49-F238E27FC236}">
                <a16:creationId xmlns:a16="http://schemas.microsoft.com/office/drawing/2014/main" id="{D03A526F-7FC2-E471-7E6C-A0CF5CD6A130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14</a:t>
            </a:r>
            <a:endParaRPr lang="de-DE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579155"/>
            <a:ext cx="7603806" cy="206332"/>
            <a:chOff x="0" y="0"/>
            <a:chExt cx="2002648" cy="54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03590"/>
            <a:ext cx="7603806" cy="206332"/>
            <a:chOff x="0" y="0"/>
            <a:chExt cx="2002648" cy="543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030583"/>
            <a:ext cx="7603806" cy="206332"/>
            <a:chOff x="0" y="0"/>
            <a:chExt cx="2002648" cy="543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8759577"/>
            <a:ext cx="7603806" cy="206332"/>
            <a:chOff x="0" y="0"/>
            <a:chExt cx="2002648" cy="543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2648" cy="54342"/>
            </a:xfrm>
            <a:custGeom>
              <a:avLst/>
              <a:gdLst/>
              <a:ahLst/>
              <a:cxnLst/>
              <a:rect l="l" t="t" r="r" b="b"/>
              <a:pathLst>
                <a:path w="2002648" h="54342">
                  <a:moveTo>
                    <a:pt x="0" y="0"/>
                  </a:moveTo>
                  <a:lnTo>
                    <a:pt x="2002648" y="0"/>
                  </a:lnTo>
                  <a:lnTo>
                    <a:pt x="2002648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002648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46154" y="9579155"/>
            <a:ext cx="7641846" cy="206332"/>
            <a:chOff x="0" y="0"/>
            <a:chExt cx="2012667" cy="54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646154" y="9303590"/>
            <a:ext cx="7641846" cy="206332"/>
            <a:chOff x="0" y="0"/>
            <a:chExt cx="2012667" cy="543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6154" y="9030583"/>
            <a:ext cx="7641846" cy="206332"/>
            <a:chOff x="0" y="0"/>
            <a:chExt cx="2012667" cy="543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46154" y="8759577"/>
            <a:ext cx="7641846" cy="206332"/>
            <a:chOff x="0" y="0"/>
            <a:chExt cx="2012667" cy="543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2667" cy="54342"/>
            </a:xfrm>
            <a:custGeom>
              <a:avLst/>
              <a:gdLst/>
              <a:ahLst/>
              <a:cxnLst/>
              <a:rect l="l" t="t" r="r" b="b"/>
              <a:pathLst>
                <a:path w="2012667" h="54342">
                  <a:moveTo>
                    <a:pt x="0" y="0"/>
                  </a:moveTo>
                  <a:lnTo>
                    <a:pt x="2012667" y="0"/>
                  </a:lnTo>
                  <a:lnTo>
                    <a:pt x="2012667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D7CFC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2667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2778545" y="1253540"/>
            <a:ext cx="12730910" cy="7041246"/>
          </a:xfrm>
          <a:custGeom>
            <a:avLst/>
            <a:gdLst/>
            <a:ahLst/>
            <a:cxnLst/>
            <a:rect l="l" t="t" r="r" b="b"/>
            <a:pathLst>
              <a:path w="12730910" h="7041246">
                <a:moveTo>
                  <a:pt x="0" y="0"/>
                </a:moveTo>
                <a:lnTo>
                  <a:pt x="12730910" y="0"/>
                </a:lnTo>
                <a:lnTo>
                  <a:pt x="12730910" y="7041246"/>
                </a:lnTo>
                <a:lnTo>
                  <a:pt x="0" y="7041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5" t="-513" b="-82814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1833227" y="329934"/>
            <a:ext cx="2633850" cy="2633850"/>
          </a:xfrm>
          <a:custGeom>
            <a:avLst/>
            <a:gdLst/>
            <a:ahLst/>
            <a:cxnLst/>
            <a:rect l="l" t="t" r="r" b="b"/>
            <a:pathLst>
              <a:path w="2633850" h="2633850">
                <a:moveTo>
                  <a:pt x="0" y="0"/>
                </a:moveTo>
                <a:lnTo>
                  <a:pt x="2633850" y="0"/>
                </a:lnTo>
                <a:lnTo>
                  <a:pt x="2633850" y="2633851"/>
                </a:lnTo>
                <a:lnTo>
                  <a:pt x="0" y="26338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7784832" y="8628161"/>
            <a:ext cx="2718337" cy="1217508"/>
            <a:chOff x="0" y="0"/>
            <a:chExt cx="3624449" cy="1623343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47625"/>
              <a:ext cx="3624449" cy="1670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Beyond</a:t>
              </a:r>
            </a:p>
            <a:p>
              <a:pPr algn="ctr">
                <a:lnSpc>
                  <a:spcPts val="5013"/>
                </a:lnSpc>
              </a:pPr>
              <a:r>
                <a:rPr lang="en-US" sz="3916">
                  <a:solidFill>
                    <a:srgbClr val="000000"/>
                  </a:solidFill>
                  <a:latin typeface="Arvo"/>
                  <a:ea typeface="Arvo"/>
                  <a:cs typeface="Arvo"/>
                  <a:sym typeface="Arvo"/>
                </a:rPr>
                <a:t>Lecture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401715"/>
              <a:ext cx="3624449" cy="837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1"/>
                </a:lnSpc>
              </a:pPr>
              <a:r>
                <a:rPr lang="en-US" sz="4016" i="1">
                  <a:solidFill>
                    <a:srgbClr val="D7CFCF"/>
                  </a:solidFill>
                  <a:latin typeface="Amsterdam Two Italics"/>
                  <a:ea typeface="Amsterdam Two Italics"/>
                  <a:cs typeface="Amsterdam Two Italics"/>
                  <a:sym typeface="Amsterdam Two Italics"/>
                </a:rPr>
                <a:t>the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341462" y="1101140"/>
            <a:ext cx="8082397" cy="939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5"/>
              </a:lnSpc>
            </a:pPr>
            <a:r>
              <a:rPr lang="en-US" sz="5199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TAKE-HOME-MESSAGE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802D94E4-839F-9CE8-1F90-C8DA6315D608}"/>
              </a:ext>
            </a:extLst>
          </p:cNvPr>
          <p:cNvSpPr txBox="1"/>
          <p:nvPr/>
        </p:nvSpPr>
        <p:spPr>
          <a:xfrm>
            <a:off x="3362057" y="3491926"/>
            <a:ext cx="12730910" cy="1128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your key take-home-message of this input; </a:t>
            </a:r>
            <a:br>
              <a: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or: What is something you definitely will try out? </a:t>
            </a:r>
          </a:p>
        </p:txBody>
      </p:sp>
      <p:sp>
        <p:nvSpPr>
          <p:cNvPr id="40" name="TextBox 33">
            <a:extLst>
              <a:ext uri="{FF2B5EF4-FFF2-40B4-BE49-F238E27FC236}">
                <a16:creationId xmlns:a16="http://schemas.microsoft.com/office/drawing/2014/main" id="{70C62D21-639F-3A58-D346-6032105B1D9E}"/>
              </a:ext>
            </a:extLst>
          </p:cNvPr>
          <p:cNvSpPr txBox="1"/>
          <p:nvPr/>
        </p:nvSpPr>
        <p:spPr>
          <a:xfrm>
            <a:off x="3362057" y="4979885"/>
            <a:ext cx="12730910" cy="538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 the instructions in class!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4BE29FFF-B5AC-F9E7-16C6-D169DC89230F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15</a:t>
            </a:r>
            <a:endParaRPr lang="de-DE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60430"/>
            <a:ext cx="1553617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Anderson, J. R. (2000). Learning and memory: An integrated approach. John Wiley &amp; Sons Inc.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135020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Antosch-Bardohn, J. (2018). Nicht-intentionale Lernprozesse im Alltag von Studierenden: Einflussfaktoren auf nicht-intentionale Lernprozesse in Zusammenhang mit studentischem Wissenserwerb. Logos Verlag Berlin GmbH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147845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Beege, B.; Antosch-Bardohn, J. (2018). Kurze Aktivierungsmethoden für Lehrveranstaltungen. Interdisziplinäres Symposium. München: Ludwig-Maximilians-Universität (LMU) &amp; Münchner Dozierenden Netzwerk (MDN), 12.10.2018. Vortrag.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160670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Chi, M.-T. H. (2009). Active-constructive-interactive: A conceptual framework for differentiating learning activities. Topics in Cognitive Science, 1, 73-105.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173495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Chi, M.-T. H. &amp; Wylie, R. (2014). The ICAP Framework: Linking Cognitive Engagement to Active Learning Outcomes. Educational Psychologist, 2014,49:4, 219–243.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186320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Deci, E. L., &amp; Ryan, R. M. (2008). Facilitating optimal motivation and psychological well-being across life's domains. Canadian Psychology/Psychologie canadienne, 49(1), 14–23. https://doi.org/10.1037/0708-5591.49.1.14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199145"/>
            <a:ext cx="1623060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Donovan, J. J., &amp; Radosevich, D. J. (1999). A Meta-Analytic Review of the Distribution of Practice Effect: Now You See It, Now You Don't. Journal of Applied Psychology, 84(5), 795–805.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211970"/>
            <a:ext cx="16565168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Greeno, J. G., Collins, A. M., &amp; Resnick, L. B. (1996). Cognition and learning. Handbook of educational psychology, 77, 15-46.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786645"/>
            <a:ext cx="1553617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Jong, T. de. (2010). Cognitive load theory, educational research, and instructional design: Some food for thought. Instructional Science, 38(2), 105–134. https://doi.org/10.1007/s11251-009-9110-0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8799470"/>
            <a:ext cx="1553617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Sweller, J., Ayres, P. L., &amp; Kalyuga, S. (2011). Cognitive load theory. Explorations in the learning sciences, instructional systems and performance technologies. New York: Springer.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3DA1D1-C989-DD72-B570-B3D69EC12DA1}"/>
              </a:ext>
            </a:extLst>
          </p:cNvPr>
          <p:cNvSpPr txBox="1"/>
          <p:nvPr/>
        </p:nvSpPr>
        <p:spPr>
          <a:xfrm>
            <a:off x="17743742" y="9831801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vo"/>
                <a:sym typeface="Arvo"/>
              </a:rPr>
              <a:t>16</a:t>
            </a:r>
            <a:endParaRPr lang="de-DE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288000" cy="1715396"/>
            <a:chOff x="0" y="0"/>
            <a:chExt cx="4816593" cy="4517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51792"/>
            </a:xfrm>
            <a:custGeom>
              <a:avLst/>
              <a:gdLst/>
              <a:ahLst/>
              <a:cxnLst/>
              <a:rect l="l" t="t" r="r" b="b"/>
              <a:pathLst>
                <a:path w="4816592" h="451792">
                  <a:moveTo>
                    <a:pt x="0" y="0"/>
                  </a:moveTo>
                  <a:lnTo>
                    <a:pt x="4816592" y="0"/>
                  </a:lnTo>
                  <a:lnTo>
                    <a:pt x="4816592" y="451792"/>
                  </a:lnTo>
                  <a:lnTo>
                    <a:pt x="0" y="451792"/>
                  </a:lnTo>
                  <a:close/>
                </a:path>
              </a:pathLst>
            </a:custGeom>
            <a:solidFill>
              <a:srgbClr val="FDF6F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99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6312" y="4053729"/>
            <a:ext cx="16088104" cy="4324848"/>
          </a:xfrm>
          <a:custGeom>
            <a:avLst/>
            <a:gdLst/>
            <a:ahLst/>
            <a:cxnLst/>
            <a:rect l="l" t="t" r="r" b="b"/>
            <a:pathLst>
              <a:path w="16088104" h="4324848">
                <a:moveTo>
                  <a:pt x="0" y="0"/>
                </a:moveTo>
                <a:lnTo>
                  <a:pt x="16088104" y="0"/>
                </a:lnTo>
                <a:lnTo>
                  <a:pt x="16088104" y="4324848"/>
                </a:lnTo>
                <a:lnTo>
                  <a:pt x="0" y="432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7199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9579155"/>
            <a:ext cx="7305087" cy="206332"/>
            <a:chOff x="0" y="0"/>
            <a:chExt cx="1923974" cy="543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9303590"/>
            <a:ext cx="7305087" cy="206332"/>
            <a:chOff x="0" y="0"/>
            <a:chExt cx="1923974" cy="543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030583"/>
            <a:ext cx="7305087" cy="206332"/>
            <a:chOff x="0" y="0"/>
            <a:chExt cx="1923974" cy="543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8759577"/>
            <a:ext cx="7305087" cy="206332"/>
            <a:chOff x="0" y="0"/>
            <a:chExt cx="1923974" cy="543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82913" y="9579155"/>
            <a:ext cx="7305087" cy="206332"/>
            <a:chOff x="0" y="0"/>
            <a:chExt cx="1923974" cy="543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982913" y="9303590"/>
            <a:ext cx="7305087" cy="206332"/>
            <a:chOff x="0" y="0"/>
            <a:chExt cx="1923974" cy="5434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982913" y="9030583"/>
            <a:ext cx="7305087" cy="206332"/>
            <a:chOff x="0" y="0"/>
            <a:chExt cx="1923974" cy="5434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82913" y="8759577"/>
            <a:ext cx="7305087" cy="206332"/>
            <a:chOff x="0" y="0"/>
            <a:chExt cx="1923974" cy="543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23973" cy="54342"/>
            </a:xfrm>
            <a:custGeom>
              <a:avLst/>
              <a:gdLst/>
              <a:ahLst/>
              <a:cxnLst/>
              <a:rect l="l" t="t" r="r" b="b"/>
              <a:pathLst>
                <a:path w="1923973" h="54342">
                  <a:moveTo>
                    <a:pt x="0" y="0"/>
                  </a:moveTo>
                  <a:lnTo>
                    <a:pt x="1923973" y="0"/>
                  </a:lnTo>
                  <a:lnTo>
                    <a:pt x="1923973" y="54342"/>
                  </a:lnTo>
                  <a:lnTo>
                    <a:pt x="0" y="54342"/>
                  </a:lnTo>
                  <a:close/>
                </a:path>
              </a:pathLst>
            </a:custGeom>
            <a:solidFill>
              <a:srgbClr val="7B9AC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923974" cy="101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7562216" y="8789591"/>
            <a:ext cx="3303839" cy="1027997"/>
          </a:xfrm>
          <a:custGeom>
            <a:avLst/>
            <a:gdLst/>
            <a:ahLst/>
            <a:cxnLst/>
            <a:rect l="l" t="t" r="r" b="b"/>
            <a:pathLst>
              <a:path w="3303839" h="1027997">
                <a:moveTo>
                  <a:pt x="0" y="0"/>
                </a:moveTo>
                <a:lnTo>
                  <a:pt x="3303839" y="0"/>
                </a:lnTo>
                <a:lnTo>
                  <a:pt x="3303839" y="1027997"/>
                </a:lnTo>
                <a:lnTo>
                  <a:pt x="0" y="1027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0" y="1090431"/>
            <a:ext cx="18380728" cy="1370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sz="7900" spc="2891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BEYOND THE LECTURE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214836" y="3041813"/>
            <a:ext cx="11858327" cy="63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>
                <a:solidFill>
                  <a:srgbClr val="7B9ACB"/>
                </a:solidFill>
                <a:latin typeface="Arvo"/>
                <a:ea typeface="Arvo"/>
                <a:cs typeface="Arvo"/>
                <a:sym typeface="Arvo"/>
              </a:rPr>
              <a:t>ACTIVATING LEARNERS IN ACADEMIC TEACHING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47830" y="5605394"/>
            <a:ext cx="3534013" cy="1057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You turn!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97831" y="4716749"/>
            <a:ext cx="3385066" cy="235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000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SOPHIE </a:t>
            </a:r>
          </a:p>
          <a:p>
            <a:pPr algn="ctr">
              <a:lnSpc>
                <a:spcPts val="3300"/>
              </a:lnSpc>
            </a:pPr>
            <a:r>
              <a:rPr lang="en-US" sz="6000" b="1" dirty="0">
                <a:solidFill>
                  <a:srgbClr val="000000"/>
                </a:solidFill>
                <a:latin typeface="Arvo Bold"/>
                <a:ea typeface="Arvo Bold"/>
                <a:cs typeface="Arvo Bold"/>
                <a:sym typeface="Arvo Bold"/>
              </a:rPr>
              <a:t>RENARD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573000" y="5605394"/>
            <a:ext cx="5453525" cy="996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rPr>
              <a:t>Stay activated!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1092</Words>
  <Application>Microsoft Office PowerPoint</Application>
  <PresentationFormat>Benutzerdefiniert</PresentationFormat>
  <Paragraphs>236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Calibri</vt:lpstr>
      <vt:lpstr>Times New Roman</vt:lpstr>
      <vt:lpstr>Arvo</vt:lpstr>
      <vt:lpstr>Amsterdam Two Italics</vt:lpstr>
      <vt:lpstr>Arvo Bold</vt:lpstr>
      <vt:lpstr>Arial</vt:lpstr>
      <vt:lpstr>Arial Italics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lecture: Activating learners in academic teaching</dc:title>
  <dc:creator>Sarah von Grebmer</dc:creator>
  <cp:lastModifiedBy>Sarah von Grebmer</cp:lastModifiedBy>
  <cp:revision>8</cp:revision>
  <dcterms:created xsi:type="dcterms:W3CDTF">2006-08-16T00:00:00Z</dcterms:created>
  <dcterms:modified xsi:type="dcterms:W3CDTF">2026-10-08T13:43:25Z</dcterms:modified>
  <dc:identifier>DAHUCp4HyK8</dc:identifier>
</cp:coreProperties>
</file>