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56" r:id="rId2"/>
    <p:sldId id="257" r:id="rId3"/>
    <p:sldId id="284" r:id="rId4"/>
    <p:sldId id="283" r:id="rId5"/>
    <p:sldId id="259"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OZP0KAl4dhYbZLePWTcxAhPzj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838" autoAdjust="0"/>
  </p:normalViewPr>
  <p:slideViewPr>
    <p:cSldViewPr snapToGrid="0">
      <p:cViewPr varScale="1">
        <p:scale>
          <a:sx n="38" d="100"/>
          <a:sy n="38" d="100"/>
        </p:scale>
        <p:origin x="11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Clr>
                <a:schemeClr val="dk1"/>
              </a:buClr>
              <a:buSzPts val="1400"/>
              <a:buFont typeface="Calibri"/>
              <a:buNone/>
            </a:pPr>
            <a:endParaRPr>
              <a:latin typeface="Calibri"/>
              <a:ea typeface="Calibri"/>
              <a:cs typeface="Calibri"/>
              <a:sym typeface="Calibri"/>
            </a:endParaRPr>
          </a:p>
        </p:txBody>
      </p:sp>
      <p:sp>
        <p:nvSpPr>
          <p:cNvPr id="104" name="Google Shape;10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Welcome to this session! It is meant to integrate the different content and skills and provide you with somewhat of a roadmap on where to go from here. There is an inherent interactive element to this session, but self-learners can also use these slides to reflect on their own journey. </a:t>
            </a:r>
            <a:endParaRPr dirty="0"/>
          </a:p>
        </p:txBody>
      </p:sp>
      <p:sp>
        <p:nvSpPr>
          <p:cNvPr id="112" name="Google Shape;11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c3eaa8921b_0_15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This work is licensed under a Creative Commons Attribution 4.0 International License (CC BY 4.0).</a:t>
            </a:r>
            <a:endParaRPr dirty="0"/>
          </a:p>
          <a:p>
            <a:pPr marL="0" lvl="0" indent="0" algn="l" rtl="0">
              <a:lnSpc>
                <a:spcPct val="100000"/>
              </a:lnSpc>
              <a:spcBef>
                <a:spcPts val="0"/>
              </a:spcBef>
              <a:spcAft>
                <a:spcPts val="0"/>
              </a:spcAft>
              <a:buSzPts val="1400"/>
              <a:buNone/>
            </a:pPr>
            <a:r>
              <a:rPr lang="en-US" dirty="0"/>
              <a:t>You are free to share (copy and redistribute the material in any medium or format) and adapt (remix, transform, and build upon the material) for any purpose, even commercially, as long as you give appropriate credit to the original author(s), provide a link to the license, and indicate if changes were made.</a:t>
            </a:r>
            <a:endParaRPr dirty="0"/>
          </a:p>
        </p:txBody>
      </p:sp>
      <p:sp>
        <p:nvSpPr>
          <p:cNvPr id="148" name="Google Shape;148;g3c3eaa8921b_0_15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8570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In this session, we will specifically focus on what your own next steps could be and which skills, pieces of knowledge and new techniques are </a:t>
            </a:r>
            <a:r>
              <a:rPr lang="en-US" i="1" dirty="0"/>
              <a:t>actually</a:t>
            </a:r>
            <a:r>
              <a:rPr lang="en-US" dirty="0"/>
              <a:t> implementable and applicable in your own contexts.</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For instructors: </a:t>
            </a:r>
            <a:r>
              <a:rPr lang="en-US" dirty="0"/>
              <a:t>Use interactive whiteboards (e.g., </a:t>
            </a:r>
            <a:r>
              <a:rPr lang="en-US" dirty="0" err="1"/>
              <a:t>scrumblr</a:t>
            </a:r>
            <a:r>
              <a:rPr lang="en-US" dirty="0"/>
              <a:t>: http://scrumblr.ca/) to encourage your audience to collect their thoughts. Give enough time for your audience to reflect on their own journey, and discuss individual contributions and common themes in the big group. </a:t>
            </a:r>
            <a:endParaRPr dirty="0"/>
          </a:p>
        </p:txBody>
      </p:sp>
      <p:sp>
        <p:nvSpPr>
          <p:cNvPr id="126" name="Google Shape;12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If you have followed all the previous sessions, you now have a very broad overview and skills set in relation to open research practices.</a:t>
            </a:r>
            <a:endParaRPr dirty="0"/>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t>We were hoping to bring you closer to different research practices, and either introduce you to some of these practices or develop your skills over the course of the past sessions. Visualizing your current state of mind, this is what I currently imagine is happening inside your minds: your mind is full with ideas on how implement these new skills, inspiration and motivation to get going on the next part. There are probably also many more questions. Perhaps you are slightly confused about something, perhaps there was something you did not get to work etc. </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marR="0" lvl="0" indent="0" algn="l" rtl="0">
              <a:lnSpc>
                <a:spcPct val="100000"/>
              </a:lnSpc>
              <a:spcBef>
                <a:spcPts val="0"/>
              </a:spcBef>
              <a:spcAft>
                <a:spcPts val="0"/>
              </a:spcAft>
              <a:buClr>
                <a:schemeClr val="dk1"/>
              </a:buClr>
              <a:buSzPts val="1200"/>
              <a:buFont typeface="Arial"/>
              <a:buNone/>
            </a:pPr>
            <a:r>
              <a:rPr lang="en-US" dirty="0"/>
              <a:t>Taking all of this motivation, inspiration and new skills together, the question that is at the center of today’s discussion is: </a:t>
            </a:r>
            <a:r>
              <a:rPr lang="en-US" b="1" dirty="0"/>
              <a:t>Where to go from here?</a:t>
            </a:r>
            <a:endParaRPr lang="en-US" b="0" dirty="0"/>
          </a:p>
          <a:p>
            <a:pPr marL="0" marR="0" lvl="0" indent="0" algn="l" rtl="0">
              <a:lnSpc>
                <a:spcPct val="100000"/>
              </a:lnSpc>
              <a:spcBef>
                <a:spcPts val="0"/>
              </a:spcBef>
              <a:spcAft>
                <a:spcPts val="0"/>
              </a:spcAft>
              <a:buClr>
                <a:schemeClr val="dk1"/>
              </a:buClr>
              <a:buSzPts val="1200"/>
              <a:buFont typeface="Arial"/>
              <a:buNone/>
            </a:pPr>
            <a:endParaRPr lang="en-US" b="0" dirty="0"/>
          </a:p>
          <a:p>
            <a:pPr marL="0" marR="0" lvl="0" indent="0" algn="l" rtl="0">
              <a:lnSpc>
                <a:spcPct val="100000"/>
              </a:lnSpc>
              <a:spcBef>
                <a:spcPts val="0"/>
              </a:spcBef>
              <a:spcAft>
                <a:spcPts val="0"/>
              </a:spcAft>
              <a:buClr>
                <a:schemeClr val="dk1"/>
              </a:buClr>
              <a:buSzPts val="1200"/>
              <a:buFont typeface="Arial"/>
              <a:buNone/>
            </a:pPr>
            <a:r>
              <a:rPr lang="en-US" b="0" dirty="0"/>
              <a:t>Let me share a little anecdote that I think will be useful to visualize where we are currently at. Perhaps you can think of it as swimming in an indoor pool versus swimming in the open sea. In the pool, aka here in this setting, you have a safe, controlled environment, you have support around you, other swimmers, it is perhaps even indoor, so the weather is always constant and predictable. </a:t>
            </a:r>
            <a:endParaRPr b="0" dirty="0"/>
          </a:p>
        </p:txBody>
      </p:sp>
      <p:sp>
        <p:nvSpPr>
          <p:cNvPr id="163" name="Google Shape;16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2"/>
              </a:buClr>
              <a:buSzPts val="2600"/>
              <a:buFont typeface="Arial"/>
              <a:buNone/>
            </a:pPr>
            <a:r>
              <a:rPr lang="en-US" b="0" dirty="0"/>
              <a:t>Compared to right this second, next week however can look quite different. </a:t>
            </a:r>
            <a:endParaRPr dirty="0"/>
          </a:p>
          <a:p>
            <a:pPr marL="0" lvl="0" indent="0" algn="l" rtl="0">
              <a:spcBef>
                <a:spcPts val="0"/>
              </a:spcBef>
              <a:spcAft>
                <a:spcPts val="0"/>
              </a:spcAft>
              <a:buClr>
                <a:schemeClr val="accent2"/>
              </a:buClr>
              <a:buSzPts val="2600"/>
              <a:buFont typeface="Arial"/>
              <a:buNone/>
            </a:pPr>
            <a:r>
              <a:rPr lang="en-US" b="0" dirty="0"/>
              <a:t>Next week Monday can mean that your motivation, inspiration and new skills will have to wait, because there is Reviewer 2 who is giving you a headache, there is a grant application you wanted to finish as well as an abstract for a conference, plus you have teaching and multiple meetings to prepare for. And, not to forget, you have a meeting with your supervisor, where you need to negotiate an extension of your contract or the funding of a research stay you had applied for months ago. </a:t>
            </a:r>
            <a:endParaRPr dirty="0"/>
          </a:p>
          <a:p>
            <a:pPr marL="0" lvl="0" indent="0" algn="l" rtl="0">
              <a:spcBef>
                <a:spcPts val="0"/>
              </a:spcBef>
              <a:spcAft>
                <a:spcPts val="0"/>
              </a:spcAft>
              <a:buClr>
                <a:schemeClr val="dk1"/>
              </a:buClr>
              <a:buSzPts val="2600"/>
              <a:buFont typeface="Arial"/>
              <a:buNone/>
            </a:pPr>
            <a:endParaRPr b="0" dirty="0"/>
          </a:p>
          <a:p>
            <a:pPr marL="0" lvl="0" indent="0" algn="l" rtl="0">
              <a:spcBef>
                <a:spcPts val="0"/>
              </a:spcBef>
              <a:spcAft>
                <a:spcPts val="0"/>
              </a:spcAft>
              <a:buClr>
                <a:schemeClr val="accent2"/>
              </a:buClr>
              <a:buSzPts val="2600"/>
              <a:buFont typeface="Arial"/>
              <a:buNone/>
            </a:pPr>
            <a:r>
              <a:rPr lang="en-US" b="0" dirty="0"/>
              <a:t>If we continue the analogy from the indoor pool vs the open sea from before, the open sea is different, there might be less support around you, the context is different, there are challenges you did not have to deal with in the indoor pool, like waves, rain and wind, currents etc.</a:t>
            </a:r>
            <a:endParaRPr b="0" dirty="0"/>
          </a:p>
          <a:p>
            <a:pPr marL="0" lvl="0" indent="0" algn="l" rtl="0">
              <a:spcBef>
                <a:spcPts val="0"/>
              </a:spcBef>
              <a:spcAft>
                <a:spcPts val="0"/>
              </a:spcAft>
              <a:buClr>
                <a:schemeClr val="dk1"/>
              </a:buClr>
              <a:buSzPts val="2600"/>
              <a:buFont typeface="Arial"/>
              <a:buNone/>
            </a:pPr>
            <a:endParaRPr b="1" dirty="0"/>
          </a:p>
          <a:p>
            <a:pPr marL="0" lvl="0" indent="0" algn="l" rtl="0">
              <a:spcBef>
                <a:spcPts val="0"/>
              </a:spcBef>
              <a:spcAft>
                <a:spcPts val="0"/>
              </a:spcAft>
              <a:buClr>
                <a:schemeClr val="accent2"/>
              </a:buClr>
              <a:buSzPts val="2600"/>
              <a:buFont typeface="Arial"/>
              <a:buNone/>
            </a:pPr>
            <a:r>
              <a:rPr lang="en-US" b="1" dirty="0"/>
              <a:t>Implementing new practices can be difficult, because it can mean:</a:t>
            </a:r>
            <a:endParaRPr dirty="0"/>
          </a:p>
          <a:p>
            <a:pPr marL="457200" lvl="1" indent="-76200" algn="l" rtl="0">
              <a:spcBef>
                <a:spcPts val="0"/>
              </a:spcBef>
              <a:spcAft>
                <a:spcPts val="0"/>
              </a:spcAft>
              <a:buClr>
                <a:schemeClr val="dk1"/>
              </a:buClr>
              <a:buSzPts val="1200"/>
              <a:buFont typeface="Arial"/>
              <a:buChar char="•"/>
            </a:pPr>
            <a:r>
              <a:rPr lang="en-US" b="1" dirty="0"/>
              <a:t> </a:t>
            </a:r>
            <a:r>
              <a:rPr lang="en-US" dirty="0"/>
              <a:t>Facing challenges with integration into own work,  think about next Monday. </a:t>
            </a:r>
            <a:endParaRPr dirty="0"/>
          </a:p>
          <a:p>
            <a:pPr marL="457200" lvl="1" indent="-76200" algn="l" rtl="0">
              <a:spcBef>
                <a:spcPts val="0"/>
              </a:spcBef>
              <a:spcAft>
                <a:spcPts val="0"/>
              </a:spcAft>
              <a:buClr>
                <a:schemeClr val="dk1"/>
              </a:buClr>
              <a:buSzPts val="1200"/>
              <a:buFont typeface="Arial"/>
              <a:buChar char="•"/>
            </a:pPr>
            <a:r>
              <a:rPr lang="en-US" b="1" dirty="0"/>
              <a:t> </a:t>
            </a:r>
            <a:r>
              <a:rPr lang="en-US" dirty="0"/>
              <a:t>Facing challenges with convincing others of change</a:t>
            </a:r>
            <a:endParaRPr dirty="0"/>
          </a:p>
          <a:p>
            <a:pPr marL="457200" lvl="1" indent="-76200" algn="l" rtl="0">
              <a:spcBef>
                <a:spcPts val="0"/>
              </a:spcBef>
              <a:spcAft>
                <a:spcPts val="0"/>
              </a:spcAft>
              <a:buClr>
                <a:schemeClr val="dk1"/>
              </a:buClr>
              <a:buSzPts val="1200"/>
              <a:buFont typeface="Arial"/>
              <a:buChar char="•"/>
            </a:pPr>
            <a:r>
              <a:rPr lang="en-US" dirty="0"/>
              <a:t> Facing challenges with deciding WHAT to implement</a:t>
            </a:r>
            <a:endParaRPr dirty="0"/>
          </a:p>
          <a:p>
            <a:pPr marL="457200" lvl="1" indent="-76200" algn="l" rtl="0">
              <a:spcBef>
                <a:spcPts val="0"/>
              </a:spcBef>
              <a:spcAft>
                <a:spcPts val="0"/>
              </a:spcAft>
              <a:buClr>
                <a:schemeClr val="dk1"/>
              </a:buClr>
              <a:buSzPts val="1200"/>
              <a:buFont typeface="Arial"/>
              <a:buChar char="•"/>
            </a:pPr>
            <a:r>
              <a:rPr lang="en-US" dirty="0"/>
              <a:t> Facing challenges with obtaining resources for implementation</a:t>
            </a:r>
            <a:endParaRPr dirty="0"/>
          </a:p>
        </p:txBody>
      </p:sp>
      <p:sp>
        <p:nvSpPr>
          <p:cNvPr id="176" name="Google Shape;1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What we will focus on for the rest of this session is based on this paper by Verena Heise and colleagues, who conducted a virtual brainstorming event in September 2021 with participants of multiday research courses similar to this current one. They explored which and how research practices were maintained longer term after the courses had ended. The result was this paper outlining ten rules guiding participants of training courses, like all of you, through implementing research practices in their own projects once they return to their respective research environments.  </a:t>
            </a:r>
            <a:endParaRPr/>
          </a:p>
          <a:p>
            <a:pPr marL="0" lvl="0" indent="0" algn="l" rtl="0">
              <a:spcBef>
                <a:spcPts val="0"/>
              </a:spcBef>
              <a:spcAft>
                <a:spcPts val="0"/>
              </a:spcAft>
              <a:buNone/>
            </a:pPr>
            <a:endParaRPr/>
          </a:p>
        </p:txBody>
      </p:sp>
      <p:sp>
        <p:nvSpPr>
          <p:cNvPr id="192" name="Google Shape;19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paper essentially provides a roadmap for implementing open research practices that you have acquired and/or developed during this summer school. The roadmap consists of three phases: </a:t>
            </a:r>
            <a:endParaRPr/>
          </a:p>
          <a:p>
            <a:pPr marL="0" lvl="0" indent="0" algn="l" rtl="0">
              <a:spcBef>
                <a:spcPts val="0"/>
              </a:spcBef>
              <a:spcAft>
                <a:spcPts val="0"/>
              </a:spcAft>
              <a:buNone/>
            </a:pPr>
            <a:endParaRPr/>
          </a:p>
          <a:p>
            <a:pPr marL="514350" lvl="0" indent="-514350" algn="l" rtl="0">
              <a:spcBef>
                <a:spcPts val="0"/>
              </a:spcBef>
              <a:spcAft>
                <a:spcPts val="0"/>
              </a:spcAft>
              <a:buClr>
                <a:schemeClr val="dk1"/>
              </a:buClr>
              <a:buSzPts val="1200"/>
              <a:buFont typeface="Calibri"/>
              <a:buAutoNum type="arabicPeriod"/>
            </a:pPr>
            <a:r>
              <a:rPr lang="en-US" sz="1200"/>
              <a:t>Phase 1: </a:t>
            </a:r>
            <a:r>
              <a:rPr lang="en-US" sz="1200" b="1">
                <a:solidFill>
                  <a:schemeClr val="accent2"/>
                </a:solidFill>
              </a:rPr>
              <a:t>Plan </a:t>
            </a:r>
            <a:r>
              <a:rPr lang="en-US" sz="1200"/>
              <a:t>= prioritizing and planning of implementation</a:t>
            </a:r>
            <a:endParaRPr/>
          </a:p>
          <a:p>
            <a:pPr marL="514350" lvl="0" indent="-514350" algn="l" rtl="0">
              <a:spcBef>
                <a:spcPts val="0"/>
              </a:spcBef>
              <a:spcAft>
                <a:spcPts val="0"/>
              </a:spcAft>
              <a:buClr>
                <a:schemeClr val="dk1"/>
              </a:buClr>
              <a:buSzPts val="1200"/>
              <a:buFont typeface="Calibri"/>
              <a:buAutoNum type="arabicPeriod"/>
            </a:pPr>
            <a:r>
              <a:rPr lang="en-US" sz="1200"/>
              <a:t>Phase 2: </a:t>
            </a:r>
            <a:r>
              <a:rPr lang="en-US" sz="1200" b="1">
                <a:solidFill>
                  <a:schemeClr val="accent2"/>
                </a:solidFill>
              </a:rPr>
              <a:t>Implement </a:t>
            </a:r>
            <a:r>
              <a:rPr lang="en-US" sz="1200"/>
              <a:t>= managing problems during implementation</a:t>
            </a:r>
            <a:endParaRPr/>
          </a:p>
          <a:p>
            <a:pPr marL="514350" lvl="0" indent="-514350" algn="l" rtl="0">
              <a:spcBef>
                <a:spcPts val="0"/>
              </a:spcBef>
              <a:spcAft>
                <a:spcPts val="0"/>
              </a:spcAft>
              <a:buClr>
                <a:schemeClr val="dk1"/>
              </a:buClr>
              <a:buSzPts val="1200"/>
              <a:buFont typeface="Calibri"/>
              <a:buAutoNum type="arabicPeriod"/>
            </a:pPr>
            <a:r>
              <a:rPr lang="en-US" sz="1200"/>
              <a:t>Phase 3: </a:t>
            </a:r>
            <a:r>
              <a:rPr lang="en-US" sz="1200" b="1">
                <a:solidFill>
                  <a:schemeClr val="accent2"/>
                </a:solidFill>
              </a:rPr>
              <a:t>Look to the future </a:t>
            </a:r>
            <a:r>
              <a:rPr lang="en-US" sz="1200"/>
              <a:t>= making reproducible research practices an intrinsic part of the research / research career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00" name="Google Shape;20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Each of the rules outlined in the paper provide a step-by-step guide for implementation of open research practices across the three different phases. As you can see here, the rules are somewhat divided across the three different phases, and some rules are relevant to more than one phase. We will not go into each of these ten rules in detail, but rather we will focus on the overarching three phases of planning, implementing and looking to the future, in combination with interactive group activities. </a:t>
            </a:r>
            <a:endParaRPr/>
          </a:p>
        </p:txBody>
      </p:sp>
      <p:sp>
        <p:nvSpPr>
          <p:cNvPr id="207" name="Google Shape;20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Looking at these rules, they are actually not that simple and depend heavily on your individual contexts.</a:t>
            </a:r>
            <a:endParaRPr dirty="0"/>
          </a:p>
        </p:txBody>
      </p:sp>
      <p:sp>
        <p:nvSpPr>
          <p:cNvPr id="214" name="Google Shape;21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Starting off your roadmap to implementation, for this discussion round we will focus on rules 1 – 5. As a reminder, rule 1 was concerned with shortlisting practices to implement in your current project. Some questions that can assist you making this list can be for example:</a:t>
            </a:r>
            <a:endParaRPr dirty="0"/>
          </a:p>
          <a:p>
            <a:pPr marL="171450" lvl="0" indent="-171450" algn="l" rtl="0">
              <a:spcBef>
                <a:spcPts val="0"/>
              </a:spcBef>
              <a:spcAft>
                <a:spcPts val="0"/>
              </a:spcAft>
              <a:buClr>
                <a:schemeClr val="dk1"/>
              </a:buClr>
              <a:buSzPts val="1200"/>
              <a:buFont typeface="Calibri"/>
              <a:buChar char="-"/>
            </a:pPr>
            <a:r>
              <a:rPr lang="en-US" dirty="0"/>
              <a:t>What are the practices that are relevant to my project or field in the first place?</a:t>
            </a:r>
            <a:endParaRPr dirty="0"/>
          </a:p>
          <a:p>
            <a:pPr marL="171450" lvl="0" indent="-171450" algn="l" rtl="0">
              <a:spcBef>
                <a:spcPts val="0"/>
              </a:spcBef>
              <a:spcAft>
                <a:spcPts val="0"/>
              </a:spcAft>
              <a:buClr>
                <a:schemeClr val="dk1"/>
              </a:buClr>
              <a:buSzPts val="1200"/>
              <a:buFont typeface="Calibri"/>
              <a:buChar char="-"/>
            </a:pPr>
            <a:r>
              <a:rPr lang="en-US" dirty="0"/>
              <a:t>What would be relevant at this moment in time for my project? </a:t>
            </a:r>
            <a:endParaRPr dirty="0"/>
          </a:p>
          <a:p>
            <a:pPr marL="171450" lvl="0" indent="-171450" algn="l" rtl="0">
              <a:spcBef>
                <a:spcPts val="0"/>
              </a:spcBef>
              <a:spcAft>
                <a:spcPts val="0"/>
              </a:spcAft>
              <a:buClr>
                <a:schemeClr val="dk1"/>
              </a:buClr>
              <a:buSzPts val="1200"/>
              <a:buFont typeface="Calibri"/>
              <a:buChar char="-"/>
            </a:pPr>
            <a:r>
              <a:rPr lang="en-US" dirty="0"/>
              <a:t>What are possible constraints by funders?</a:t>
            </a:r>
            <a:endParaRPr dirty="0"/>
          </a:p>
          <a:p>
            <a:pPr marL="171450" lvl="0" indent="-171450" algn="l" rtl="0">
              <a:spcBef>
                <a:spcPts val="0"/>
              </a:spcBef>
              <a:spcAft>
                <a:spcPts val="0"/>
              </a:spcAft>
              <a:buClr>
                <a:schemeClr val="dk1"/>
              </a:buClr>
              <a:buSzPts val="1200"/>
              <a:buFont typeface="Calibri"/>
              <a:buChar char="-"/>
            </a:pPr>
            <a:r>
              <a:rPr lang="en-US" dirty="0"/>
              <a:t>What resources would I need for implementation and what is available?</a:t>
            </a:r>
            <a:endParaRPr dirty="0"/>
          </a:p>
          <a:p>
            <a:pPr marL="171450" lvl="0" indent="-171450" algn="l" rtl="0">
              <a:spcBef>
                <a:spcPts val="0"/>
              </a:spcBef>
              <a:spcAft>
                <a:spcPts val="0"/>
              </a:spcAft>
              <a:buClr>
                <a:schemeClr val="dk1"/>
              </a:buClr>
              <a:buSzPts val="1200"/>
              <a:buFont typeface="Calibri"/>
              <a:buChar char="-"/>
            </a:pPr>
            <a:r>
              <a:rPr lang="en-US" dirty="0"/>
              <a:t>Last but not least: Who could support me in this planning stage and in answering all of these questions?</a:t>
            </a:r>
            <a:endParaRPr dirty="0"/>
          </a:p>
          <a:p>
            <a:pPr marL="171450" lvl="0" indent="-9525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This last question directly ties into Rule 2 about talking to your research team about what to implement. Find a micro- or a macro-community in your direct research environment or broader scale support who can assist you in implementing practices in your own research project. At the micro-level, this could be your colleagues, supervisors but also libraries, IT-services or Open Science officers. In terms of macro-communities, you could look for journal clubs or you can join the international Reproducibility Network. Keep looking for other courses or seminars to further develop your skills. </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This brings us to Rule 3 . Once you determined who could support you, speak to them how they would feel about you implementing those practices and how exactly they could support you. Discuss with your supervisors or team members what you have learned, what you took from courses such as this one and which practice you want to keep moving forward and why. Explain why you find certain practice useful, and discuss concerns your colleagues may have. Use success stories as a tool to obtain more support. </a:t>
            </a:r>
            <a:endParaRPr dirty="0"/>
          </a:p>
        </p:txBody>
      </p:sp>
      <p:sp>
        <p:nvSpPr>
          <p:cNvPr id="221" name="Google Shape;22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brings us to our first interactive activity. Here it is critical that you think about these questions in concrete terms, e.g., when you think about who can support you, you may want to be more specific than “my department”. Brainstorm your ideas.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When shortlisting robust research practices to implement, focus on practices that are relevant to your field or project and that you can address at your current project stage. Find out whether there are institutional or funder policies that apply to your current project, such as open access or open data policies, or policies related to scientific rigor and integrity. Be mindful of ethical guidelines that may affect the implementation of specific practices, such as open data.</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This links to the second question: Who can support you here?</a:t>
            </a:r>
            <a:endParaRPr dirty="0"/>
          </a:p>
        </p:txBody>
      </p:sp>
      <p:sp>
        <p:nvSpPr>
          <p:cNvPr id="228" name="Google Shape;22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Phase 2 is, as we know, the implementation phase. A critical aspect of this phase are the obstacles you will encounter. These obstacles can come in many different shapes and forms. There can be technical or logistical obstacles, social obstacles, or personal obstacles. </a:t>
            </a:r>
            <a:endParaRPr/>
          </a:p>
        </p:txBody>
      </p:sp>
      <p:sp>
        <p:nvSpPr>
          <p:cNvPr id="243" name="Google Shape;24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Now, I would like for you to think about your own situations and contexts, and think about which concrete technical or social obstacles you foresee. I also want you to think about what you can concretely do about overcoming these obstacles.</a:t>
            </a:r>
            <a:endParaRPr dirty="0"/>
          </a:p>
        </p:txBody>
      </p:sp>
      <p:sp>
        <p:nvSpPr>
          <p:cNvPr id="250" name="Google Shape;25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Moving from Phase 2 to Phase 3, this last phase is all about preparing yourself for your own future the best way you can and putting yourself in optimal conditions. It is about sustainable changes, but also about sharing your knowledge, get recognized and valued for your work and expanding on your skills. </a:t>
            </a:r>
            <a:endParaRPr/>
          </a:p>
        </p:txBody>
      </p:sp>
      <p:sp>
        <p:nvSpPr>
          <p:cNvPr id="265" name="Google Shape;26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Onto the final interactive activity. Similar to the two activities before, be concrete and specific in terms of your answers – really tailor it to your own context.</a:t>
            </a:r>
            <a:endParaRPr dirty="0"/>
          </a:p>
        </p:txBody>
      </p:sp>
      <p:sp>
        <p:nvSpPr>
          <p:cNvPr id="272" name="Google Shape;27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While you are developing new strategies and are implementing new research practices at your local level, for example, document what you can to support future researchers at your department. Not only will you cement your reputation and your legacy, you will have also helped change and raise the standards at your respective department. This is strongly connected to the general rule of sharing knowledge and to teach others when you can and have opportunities. Passing on knowledge does not mean you are doing all the work for others to enjoy – all written documentations, lab manuals, presentations, teaching materials etc. will bear your name and you will be credited for your work.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Define your values and reflect on what matters to you. This could be about the type of work you want to be doing in the future, but also about the working environment you want to be in. Also think about transferrable skills, and the skills you have been practicing while focusing on actively changing research policies in light of resistance. Be strategic in what you need the companies or organizations you want to work for to know about you in terms of your efforts and your skills. Showcase your work on platforms such as OSF and </a:t>
            </a:r>
            <a:r>
              <a:rPr lang="en-US" dirty="0" err="1"/>
              <a:t>Zenodo</a:t>
            </a:r>
            <a:r>
              <a:rPr lang="en-US" dirty="0"/>
              <a:t>. Consider your opportunities and combine them with your values and skills. </a:t>
            </a:r>
            <a:endParaRPr dirty="0"/>
          </a:p>
          <a:p>
            <a:pPr marL="0" lvl="0" indent="0" algn="l" rtl="0">
              <a:spcBef>
                <a:spcPts val="0"/>
              </a:spcBef>
              <a:spcAft>
                <a:spcPts val="0"/>
              </a:spcAft>
              <a:buNone/>
            </a:pPr>
            <a:endParaRPr dirty="0"/>
          </a:p>
        </p:txBody>
      </p:sp>
      <p:sp>
        <p:nvSpPr>
          <p:cNvPr id="279" name="Google Shape;2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are some quotes directly taken from the paper, that I believe can be helpful tips to continue your open research journey. </a:t>
            </a:r>
            <a:endParaRPr dirty="0"/>
          </a:p>
        </p:txBody>
      </p:sp>
      <p:sp>
        <p:nvSpPr>
          <p:cNvPr id="287" name="Google Shape;28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a8c6038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g3fa8c60386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g3fa8c60386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elfolie" type="title">
  <p:cSld name="TITLE">
    <p:spTree>
      <p:nvGrpSpPr>
        <p:cNvPr id="1" name="Shape 18"/>
        <p:cNvGrpSpPr/>
        <p:nvPr/>
      </p:nvGrpSpPr>
      <p:grpSpPr>
        <a:xfrm>
          <a:off x="0" y="0"/>
          <a:ext cx="0" cy="0"/>
          <a:chOff x="0" y="0"/>
          <a:chExt cx="0" cy="0"/>
        </a:xfrm>
      </p:grpSpPr>
      <p:sp>
        <p:nvSpPr>
          <p:cNvPr id="19" name="Google Shape;19;p28"/>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8"/>
          <p:cNvSpPr/>
          <p:nvPr/>
        </p:nvSpPr>
        <p:spPr>
          <a:xfrm>
            <a:off x="1" y="6334316"/>
            <a:ext cx="12192000" cy="6648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8"/>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8"/>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2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cxnSp>
        <p:nvCxnSpPr>
          <p:cNvPr id="26" name="Google Shape;26;p28"/>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2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Abschnitts-&#10;überschrift" type="secHead">
  <p:cSld name="SECTION_HEADER">
    <p:bg>
      <p:bgPr>
        <a:solidFill>
          <a:schemeClr val="lt1"/>
        </a:solidFill>
        <a:effectLst/>
      </p:bgPr>
    </p:bg>
    <p:spTree>
      <p:nvGrpSpPr>
        <p:cNvPr id="1" name="Shape 33"/>
        <p:cNvGrpSpPr/>
        <p:nvPr/>
      </p:nvGrpSpPr>
      <p:grpSpPr>
        <a:xfrm>
          <a:off x="0" y="0"/>
          <a:ext cx="0" cy="0"/>
          <a:chOff x="0" y="0"/>
          <a:chExt cx="0" cy="0"/>
        </a:xfrm>
      </p:grpSpPr>
      <p:sp>
        <p:nvSpPr>
          <p:cNvPr id="34" name="Google Shape;34;p30"/>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0"/>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0"/>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0"/>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38" name="Google Shape;38;p3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cxnSp>
        <p:nvCxnSpPr>
          <p:cNvPr id="41" name="Google Shape;41;p30"/>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42"/>
        <p:cNvGrpSpPr/>
        <p:nvPr/>
      </p:nvGrpSpPr>
      <p:grpSpPr>
        <a:xfrm>
          <a:off x="0" y="0"/>
          <a:ext cx="0" cy="0"/>
          <a:chOff x="0" y="0"/>
          <a:chExt cx="0" cy="0"/>
        </a:xfrm>
      </p:grpSpPr>
      <p:sp>
        <p:nvSpPr>
          <p:cNvPr id="43" name="Google Shape;43;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1"/>
          <p:cNvSpPr txBox="1">
            <a:spLocks noGrp="1"/>
          </p:cNvSpPr>
          <p:nvPr>
            <p:ph type="body" idx="1"/>
          </p:nvPr>
        </p:nvSpPr>
        <p:spPr>
          <a:xfrm>
            <a:off x="1097280" y="1845734"/>
            <a:ext cx="4937760" cy="4023359"/>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5" name="Google Shape;45;p31"/>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9"/>
        <p:cNvGrpSpPr/>
        <p:nvPr/>
      </p:nvGrpSpPr>
      <p:grpSpPr>
        <a:xfrm>
          <a:off x="0" y="0"/>
          <a:ext cx="0" cy="0"/>
          <a:chOff x="0" y="0"/>
          <a:chExt cx="0" cy="0"/>
        </a:xfrm>
      </p:grpSpPr>
      <p:sp>
        <p:nvSpPr>
          <p:cNvPr id="50" name="Google Shape;50;p3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2"/>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2" name="Google Shape;52;p32"/>
          <p:cNvSpPr txBox="1">
            <a:spLocks noGrp="1"/>
          </p:cNvSpPr>
          <p:nvPr>
            <p:ph type="body" idx="2"/>
          </p:nvPr>
        </p:nvSpPr>
        <p:spPr>
          <a:xfrm>
            <a:off x="1097280" y="2582335"/>
            <a:ext cx="4937760" cy="32867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3" name="Google Shape;53;p32"/>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4" name="Google Shape;54;p32"/>
          <p:cNvSpPr txBox="1">
            <a:spLocks noGrp="1"/>
          </p:cNvSpPr>
          <p:nvPr>
            <p:ph type="body" idx="4"/>
          </p:nvPr>
        </p:nvSpPr>
        <p:spPr>
          <a:xfrm>
            <a:off x="6217920" y="2582334"/>
            <a:ext cx="4937760" cy="32867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Leer" type="blank">
  <p:cSld name="BLANK">
    <p:spTree>
      <p:nvGrpSpPr>
        <p:cNvPr id="1" name="Shape 63"/>
        <p:cNvGrpSpPr/>
        <p:nvPr/>
      </p:nvGrpSpPr>
      <p:grpSpPr>
        <a:xfrm>
          <a:off x="0" y="0"/>
          <a:ext cx="0" cy="0"/>
          <a:chOff x="0" y="0"/>
          <a:chExt cx="0" cy="0"/>
        </a:xfrm>
      </p:grpSpPr>
      <p:sp>
        <p:nvSpPr>
          <p:cNvPr id="64" name="Google Shape;64;p3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Inhalt mit Überschrift" type="objTx">
  <p:cSld name="OBJECT_WITH_CAPTION_TEXT">
    <p:spTree>
      <p:nvGrpSpPr>
        <p:cNvPr id="1" name="Shape 69"/>
        <p:cNvGrpSpPr/>
        <p:nvPr/>
      </p:nvGrpSpPr>
      <p:grpSpPr>
        <a:xfrm>
          <a:off x="0" y="0"/>
          <a:ext cx="0" cy="0"/>
          <a:chOff x="0" y="0"/>
          <a:chExt cx="0" cy="0"/>
        </a:xfrm>
      </p:grpSpPr>
      <p:sp>
        <p:nvSpPr>
          <p:cNvPr id="70" name="Google Shape;70;p35"/>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5"/>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5"/>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5"/>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4" name="Google Shape;74;p35"/>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5" name="Google Shape;75;p35"/>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5"/>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ild mit Überschrift" type="picTx">
  <p:cSld name="PICTURE_WITH_CAPTION_TEXT">
    <p:spTree>
      <p:nvGrpSpPr>
        <p:cNvPr id="1" name="Shape 78"/>
        <p:cNvGrpSpPr/>
        <p:nvPr/>
      </p:nvGrpSpPr>
      <p:grpSpPr>
        <a:xfrm>
          <a:off x="0" y="0"/>
          <a:ext cx="0" cy="0"/>
          <a:chOff x="0" y="0"/>
          <a:chExt cx="0" cy="0"/>
        </a:xfrm>
      </p:grpSpPr>
      <p:sp>
        <p:nvSpPr>
          <p:cNvPr id="79" name="Google Shape;79;p36"/>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6"/>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6"/>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6"/>
          <p:cNvSpPr>
            <a:spLocks noGrp="1"/>
          </p:cNvSpPr>
          <p:nvPr>
            <p:ph type="pic" idx="2"/>
          </p:nvPr>
        </p:nvSpPr>
        <p:spPr>
          <a:xfrm>
            <a:off x="15" y="0"/>
            <a:ext cx="12191985" cy="4915076"/>
          </a:xfrm>
          <a:prstGeom prst="rect">
            <a:avLst/>
          </a:prstGeom>
          <a:solidFill>
            <a:srgbClr val="BECAD4"/>
          </a:solidFill>
          <a:ln>
            <a:noFill/>
          </a:ln>
        </p:spPr>
      </p:sp>
      <p:sp>
        <p:nvSpPr>
          <p:cNvPr id="83" name="Google Shape;83;p36"/>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4" name="Google Shape;84;p3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3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87"/>
        <p:cNvGrpSpPr/>
        <p:nvPr/>
      </p:nvGrpSpPr>
      <p:grpSpPr>
        <a:xfrm>
          <a:off x="0" y="0"/>
          <a:ext cx="0" cy="0"/>
          <a:chOff x="0" y="0"/>
          <a:chExt cx="0" cy="0"/>
        </a:xfrm>
      </p:grpSpPr>
      <p:sp>
        <p:nvSpPr>
          <p:cNvPr id="88" name="Google Shape;88;p3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7"/>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0" name="Google Shape;90;p3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kaler Titel und Text" type="vertTitleAndTx">
  <p:cSld name="VERTICAL_TITLE_AND_VERTICAL_TEXT">
    <p:spTree>
      <p:nvGrpSpPr>
        <p:cNvPr id="1" name="Shape 93"/>
        <p:cNvGrpSpPr/>
        <p:nvPr/>
      </p:nvGrpSpPr>
      <p:grpSpPr>
        <a:xfrm>
          <a:off x="0" y="0"/>
          <a:ext cx="0" cy="0"/>
          <a:chOff x="0" y="0"/>
          <a:chExt cx="0" cy="0"/>
        </a:xfrm>
      </p:grpSpPr>
      <p:sp>
        <p:nvSpPr>
          <p:cNvPr id="94" name="Google Shape;94;p38"/>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8"/>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8"/>
          <p:cNvSpPr txBox="1">
            <a:spLocks noGrp="1"/>
          </p:cNvSpPr>
          <p:nvPr>
            <p:ph type="title"/>
          </p:nvPr>
        </p:nvSpPr>
        <p:spPr>
          <a:xfrm rot="5400000">
            <a:off x="7159401" y="1977801"/>
            <a:ext cx="5759898"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38"/>
          <p:cNvSpPr txBox="1">
            <a:spLocks noGrp="1"/>
          </p:cNvSpPr>
          <p:nvPr>
            <p:ph type="body" idx="1"/>
          </p:nvPr>
        </p:nvSpPr>
        <p:spPr>
          <a:xfrm rot="5400000">
            <a:off x="1825401" y="-574899"/>
            <a:ext cx="5759898"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8" name="Google Shape;98;p3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7"/>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2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p2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cxnSp>
        <p:nvCxnSpPr>
          <p:cNvPr id="17" name="Google Shape;17;p27"/>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osf.io/9n4q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hyperlink" Target="https://creativecommons.org/licenses/by/4.0/deed.e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journals.plos.org/ploscompbiol/article?id=10.1371/journal.pcbi.101075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journals.plos.org/ploscompbiol/article?id=10.1371/journal.pcbi.1010750#sec00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journals.plos.org/ploscompbiol/article?id=10.1371/journal.pcbi.1010750"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rumblr.ca/Whiteboard%20activity%202"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7554/eLife.89736"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osc.uni-muenchen.de/news/11strategies/index.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osc.lmu.d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1.png"/><Relationship Id="rId4" Type="http://schemas.openxmlformats.org/officeDocument/2006/relationships/hyperlink" Target="https://github.com/lmu-osc/teaching-material-for-novice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371/journal.pcbi.1010750"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elifesciences.org/articles/8973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 descr="University of Munich (LMU)"/>
          <p:cNvPicPr preferRelativeResize="0"/>
          <p:nvPr/>
        </p:nvPicPr>
        <p:blipFill rotWithShape="1">
          <a:blip r:embed="rId3">
            <a:alphaModFix/>
          </a:blip>
          <a:srcRect/>
          <a:stretch/>
        </p:blipFill>
        <p:spPr>
          <a:xfrm>
            <a:off x="9347200" y="5492240"/>
            <a:ext cx="2678804" cy="1200330"/>
          </a:xfrm>
          <a:prstGeom prst="rect">
            <a:avLst/>
          </a:prstGeom>
          <a:noFill/>
          <a:ln>
            <a:noFill/>
          </a:ln>
        </p:spPr>
      </p:pic>
      <p:pic>
        <p:nvPicPr>
          <p:cNvPr id="107" name="Google Shape;107;p1"/>
          <p:cNvPicPr preferRelativeResize="0"/>
          <p:nvPr/>
        </p:nvPicPr>
        <p:blipFill rotWithShape="1">
          <a:blip r:embed="rId4">
            <a:alphaModFix/>
          </a:blip>
          <a:srcRect/>
          <a:stretch/>
        </p:blipFill>
        <p:spPr>
          <a:xfrm>
            <a:off x="1096877" y="1609726"/>
            <a:ext cx="10247398" cy="3211006"/>
          </a:xfrm>
          <a:prstGeom prst="rect">
            <a:avLst/>
          </a:prstGeom>
          <a:noFill/>
          <a:ln>
            <a:noFill/>
          </a:ln>
        </p:spPr>
      </p:pic>
      <p:sp>
        <p:nvSpPr>
          <p:cNvPr id="108" name="Google Shape;108;p1"/>
          <p:cNvSpPr/>
          <p:nvPr/>
        </p:nvSpPr>
        <p:spPr>
          <a:xfrm>
            <a:off x="165996" y="5578007"/>
            <a:ext cx="7126953"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Visit us at</a:t>
            </a:r>
            <a:r>
              <a:rPr lang="en-US" sz="2400" b="0" i="0" u="none" strike="noStrike" cap="none">
                <a:solidFill>
                  <a:srgbClr val="000000"/>
                </a:solidFill>
                <a:latin typeface="Calibri"/>
                <a:ea typeface="Calibri"/>
                <a:cs typeface="Calibri"/>
                <a:sym typeface="Calibri"/>
              </a:rPr>
              <a:t> </a:t>
            </a:r>
            <a:r>
              <a:rPr lang="en-US" sz="2400" b="1" i="0" u="none" strike="noStrike" cap="none">
                <a:solidFill>
                  <a:srgbClr val="000000"/>
                </a:solidFill>
                <a:latin typeface="Calibri"/>
                <a:ea typeface="Calibri"/>
                <a:cs typeface="Calibri"/>
                <a:sym typeface="Calibri"/>
              </a:rPr>
              <a:t>www.osc.lmu.de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Follow</a:t>
            </a:r>
            <a:r>
              <a:rPr lang="en-US" sz="2400" b="0" i="0" u="none" strike="noStrike" cap="none">
                <a:solidFill>
                  <a:srgbClr val="000000"/>
                </a:solidFill>
                <a:latin typeface="Calibri"/>
                <a:ea typeface="Calibri"/>
                <a:cs typeface="Calibri"/>
                <a:sym typeface="Calibri"/>
              </a:rPr>
              <a:t> </a:t>
            </a:r>
            <a:r>
              <a:rPr lang="en-US" sz="2400" b="1" i="0" u="none" strike="noStrike" cap="none">
                <a:solidFill>
                  <a:srgbClr val="000000"/>
                </a:solidFill>
                <a:latin typeface="Calibri"/>
                <a:ea typeface="Calibri"/>
                <a:cs typeface="Calibri"/>
                <a:sym typeface="Calibri"/>
              </a:rPr>
              <a:t>lmu_osc </a:t>
            </a:r>
            <a:r>
              <a:rPr lang="en-US" sz="2400" b="0" i="0" u="none" strike="noStrike" cap="none">
                <a:solidFill>
                  <a:srgbClr val="000000"/>
                </a:solidFill>
                <a:latin typeface="Calibri"/>
                <a:ea typeface="Calibri"/>
                <a:cs typeface="Calibri"/>
                <a:sym typeface="Calibri"/>
              </a:rPr>
              <a:t>on Bluesky, LinkedIn, Mastodon</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Subscribe to our mailing list</a:t>
            </a:r>
            <a:r>
              <a:rPr lang="en-US" sz="2400" b="0" i="0" u="none" strike="noStrike" cap="none">
                <a:solidFill>
                  <a:srgbClr val="000000"/>
                </a:solidFill>
                <a:latin typeface="Calibri"/>
                <a:ea typeface="Calibri"/>
                <a:cs typeface="Calibri"/>
                <a:sym typeface="Calibri"/>
              </a:rPr>
              <a:t>:  </a:t>
            </a:r>
            <a:r>
              <a:rPr lang="en-US" sz="2400" b="1" i="0" u="none" strike="noStrike" cap="none">
                <a:solidFill>
                  <a:srgbClr val="000000"/>
                </a:solidFill>
                <a:latin typeface="Calibri"/>
                <a:ea typeface="Calibri"/>
                <a:cs typeface="Calibri"/>
                <a:sym typeface="Calibri"/>
              </a:rPr>
              <a:t>lmu-osc@lists.lrz.de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txBox="1">
            <a:spLocks noGrp="1"/>
          </p:cNvSpPr>
          <p:nvPr>
            <p:ph type="ctr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dirty="0"/>
              <a:t>Where to next?</a:t>
            </a:r>
            <a:endParaRPr dirty="0"/>
          </a:p>
        </p:txBody>
      </p:sp>
      <p:sp>
        <p:nvSpPr>
          <p:cNvPr id="115" name="Google Shape;115;p2"/>
          <p:cNvSpPr txBox="1">
            <a:spLocks noGrp="1"/>
          </p:cNvSpPr>
          <p:nvPr>
            <p:ph type="subTitle" idx="1"/>
          </p:nvPr>
        </p:nvSpPr>
        <p:spPr>
          <a:xfrm>
            <a:off x="1100051" y="4455621"/>
            <a:ext cx="10058400" cy="144787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400"/>
              </a:spcBef>
              <a:spcAft>
                <a:spcPts val="0"/>
              </a:spcAft>
              <a:buSzPts val="2400"/>
              <a:buNone/>
            </a:pPr>
            <a:r>
              <a:rPr lang="en-US" b="1" dirty="0"/>
              <a:t>SARAH VON GREBMER ZU WOLFSTHURN</a:t>
            </a:r>
            <a:endParaRPr dirty="0"/>
          </a:p>
          <a:p>
            <a:pPr marL="0" lvl="0" indent="0" algn="l" rtl="0">
              <a:lnSpc>
                <a:spcPct val="90000"/>
              </a:lnSpc>
              <a:spcBef>
                <a:spcPts val="1400"/>
              </a:spcBef>
              <a:spcAft>
                <a:spcPts val="0"/>
              </a:spcAft>
              <a:buSzPts val="2400"/>
              <a:buNone/>
            </a:pPr>
            <a:r>
              <a:rPr lang="en-US" dirty="0"/>
              <a:t>Last edited: 13.10.2026</a:t>
            </a:r>
            <a:endParaRPr dirty="0"/>
          </a:p>
        </p:txBody>
      </p:sp>
      <p:pic>
        <p:nvPicPr>
          <p:cNvPr id="116" name="Google Shape;116;p2"/>
          <p:cNvPicPr preferRelativeResize="0"/>
          <p:nvPr/>
        </p:nvPicPr>
        <p:blipFill rotWithShape="1">
          <a:blip r:embed="rId3">
            <a:alphaModFix/>
          </a:blip>
          <a:srcRect/>
          <a:stretch/>
        </p:blipFill>
        <p:spPr>
          <a:xfrm>
            <a:off x="9785683" y="208258"/>
            <a:ext cx="2136107" cy="7462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3c3eaa8921b_0_1590"/>
          <p:cNvSpPr/>
          <p:nvPr/>
        </p:nvSpPr>
        <p:spPr>
          <a:xfrm>
            <a:off x="866075" y="2305974"/>
            <a:ext cx="10459800" cy="1952429"/>
          </a:xfrm>
          <a:prstGeom prst="rect">
            <a:avLst/>
          </a:prstGeom>
          <a:solidFill>
            <a:srgbClr val="F2F2F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1" name="Google Shape;151;g3c3eaa8921b_0_1590"/>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About these materials</a:t>
            </a:r>
            <a:endParaRPr/>
          </a:p>
        </p:txBody>
      </p:sp>
      <p:sp>
        <p:nvSpPr>
          <p:cNvPr id="152" name="Google Shape;152;g3c3eaa8921b_0_1590"/>
          <p:cNvSpPr txBox="1">
            <a:spLocks noGrp="1"/>
          </p:cNvSpPr>
          <p:nvPr>
            <p:ph type="body" idx="1"/>
          </p:nvPr>
        </p:nvSpPr>
        <p:spPr>
          <a:xfrm>
            <a:off x="1097280" y="1845734"/>
            <a:ext cx="10058400" cy="2641599"/>
          </a:xfrm>
          <a:prstGeom prst="rect">
            <a:avLst/>
          </a:prstGeom>
          <a:noFill/>
          <a:ln>
            <a:noFill/>
          </a:ln>
        </p:spPr>
        <p:txBody>
          <a:bodyPr spcFirstLastPara="1" wrap="square" lIns="0" tIns="45700" rIns="0" bIns="45700" anchor="t" anchorCtr="0">
            <a:normAutofit/>
          </a:bodyPr>
          <a:lstStyle/>
          <a:p>
            <a:pPr marL="91440" lvl="0" indent="73660" algn="l" rtl="0">
              <a:lnSpc>
                <a:spcPct val="90000"/>
              </a:lnSpc>
              <a:spcBef>
                <a:spcPts val="0"/>
              </a:spcBef>
              <a:spcAft>
                <a:spcPts val="0"/>
              </a:spcAft>
              <a:buSzPts val="2600"/>
              <a:buFont typeface="Arial"/>
              <a:buNone/>
            </a:pPr>
            <a:endParaRPr sz="2600" dirty="0"/>
          </a:p>
          <a:p>
            <a:pPr marL="91440" lvl="0" indent="73660" algn="l" rtl="0">
              <a:lnSpc>
                <a:spcPct val="90000"/>
              </a:lnSpc>
              <a:spcBef>
                <a:spcPts val="0"/>
              </a:spcBef>
              <a:spcAft>
                <a:spcPts val="0"/>
              </a:spcAft>
              <a:buSzPts val="2600"/>
              <a:buFont typeface="Arial"/>
              <a:buNone/>
            </a:pPr>
            <a:endParaRPr sz="2600" dirty="0"/>
          </a:p>
          <a:p>
            <a:pPr marL="91440" lvl="0" indent="73660" algn="l" rtl="0">
              <a:lnSpc>
                <a:spcPct val="90000"/>
              </a:lnSpc>
              <a:spcBef>
                <a:spcPts val="0"/>
              </a:spcBef>
              <a:spcAft>
                <a:spcPts val="0"/>
              </a:spcAft>
              <a:buSzPts val="2600"/>
              <a:buFont typeface="Arial"/>
              <a:buNone/>
            </a:pPr>
            <a:endParaRPr sz="2600" dirty="0"/>
          </a:p>
          <a:p>
            <a:pPr marL="0" lvl="0" indent="0" algn="ctr">
              <a:spcBef>
                <a:spcPts val="1400"/>
              </a:spcBef>
              <a:buSzPts val="2400"/>
              <a:buNone/>
            </a:pPr>
            <a:r>
              <a:rPr lang="en-US" dirty="0"/>
              <a:t>These slides are a derivative of </a:t>
            </a:r>
            <a:r>
              <a:rPr lang="en-US" u="sng" dirty="0">
                <a:solidFill>
                  <a:schemeClr val="hlink"/>
                </a:solidFill>
                <a:hlinkClick r:id="rId3"/>
              </a:rPr>
              <a:t>“What’s Next?” by Verena </a:t>
            </a:r>
            <a:r>
              <a:rPr lang="en-US" u="sng" dirty="0" err="1">
                <a:solidFill>
                  <a:schemeClr val="hlink"/>
                </a:solidFill>
                <a:hlinkClick r:id="rId3"/>
              </a:rPr>
              <a:t>Heise</a:t>
            </a:r>
            <a:r>
              <a:rPr lang="en-US" u="sng" dirty="0">
                <a:solidFill>
                  <a:schemeClr val="hlink"/>
                </a:solidFill>
                <a:hlinkClick r:id="rId3"/>
              </a:rPr>
              <a:t> </a:t>
            </a:r>
            <a:r>
              <a:rPr lang="en-US" dirty="0"/>
              <a:t>used under the </a:t>
            </a:r>
            <a:r>
              <a:rPr lang="en-US" dirty="0">
                <a:hlinkClick r:id="rId4"/>
              </a:rPr>
              <a:t>CC BY 4.0 License</a:t>
            </a:r>
            <a:r>
              <a:rPr lang="en-US" dirty="0"/>
              <a:t>. The current slides “Where to next?” by Sarah  von Grebmer </a:t>
            </a:r>
            <a:r>
              <a:rPr lang="en-US" dirty="0" err="1"/>
              <a:t>zu</a:t>
            </a:r>
            <a:r>
              <a:rPr lang="en-US" dirty="0"/>
              <a:t> </a:t>
            </a:r>
            <a:r>
              <a:rPr lang="en-US" dirty="0" err="1"/>
              <a:t>Wolfsthurn</a:t>
            </a:r>
            <a:r>
              <a:rPr lang="en-US" dirty="0"/>
              <a:t> are also licensed under a </a:t>
            </a:r>
            <a:r>
              <a:rPr lang="en-US" dirty="0">
                <a:hlinkClick r:id="rId4"/>
              </a:rPr>
              <a:t>CC BY 4.0 license</a:t>
            </a:r>
            <a:r>
              <a:rPr lang="en-US" dirty="0"/>
              <a:t>.</a:t>
            </a:r>
            <a:endParaRPr lang="en-US" dirty="0">
              <a:highlight>
                <a:srgbClr val="FFFF00"/>
              </a:highlight>
            </a:endParaRPr>
          </a:p>
          <a:p>
            <a:pPr marL="0" lvl="0" indent="0" algn="l" rtl="0">
              <a:lnSpc>
                <a:spcPct val="90000"/>
              </a:lnSpc>
              <a:spcBef>
                <a:spcPts val="0"/>
              </a:spcBef>
              <a:spcAft>
                <a:spcPts val="0"/>
              </a:spcAft>
              <a:buSzPts val="2600"/>
              <a:buNone/>
            </a:pPr>
            <a:endParaRPr sz="2600" dirty="0"/>
          </a:p>
        </p:txBody>
      </p:sp>
      <p:pic>
        <p:nvPicPr>
          <p:cNvPr id="153" name="Google Shape;153;g3c3eaa8921b_0_1590"/>
          <p:cNvPicPr preferRelativeResize="0"/>
          <p:nvPr/>
        </p:nvPicPr>
        <p:blipFill rotWithShape="1">
          <a:blip r:embed="rId5">
            <a:alphaModFix/>
          </a:blip>
          <a:srcRect/>
          <a:stretch/>
        </p:blipFill>
        <p:spPr>
          <a:xfrm>
            <a:off x="10252981" y="137374"/>
            <a:ext cx="1781174" cy="554002"/>
          </a:xfrm>
          <a:prstGeom prst="rect">
            <a:avLst/>
          </a:prstGeom>
          <a:noFill/>
          <a:ln>
            <a:noFill/>
          </a:ln>
        </p:spPr>
      </p:pic>
      <p:pic>
        <p:nvPicPr>
          <p:cNvPr id="6" name="Google Shape;75;p1" descr="pasted-image.png">
            <a:extLst>
              <a:ext uri="{FF2B5EF4-FFF2-40B4-BE49-F238E27FC236}">
                <a16:creationId xmlns:a16="http://schemas.microsoft.com/office/drawing/2014/main" id="{7356E320-147F-45FB-B56A-32F248BF48CF}"/>
              </a:ext>
            </a:extLst>
          </p:cNvPr>
          <p:cNvPicPr preferRelativeResize="0"/>
          <p:nvPr/>
        </p:nvPicPr>
        <p:blipFill rotWithShape="1">
          <a:blip r:embed="rId6">
            <a:alphaModFix/>
          </a:blip>
          <a:srcRect/>
          <a:stretch/>
        </p:blipFill>
        <p:spPr>
          <a:xfrm>
            <a:off x="5292966" y="2012349"/>
            <a:ext cx="1667028" cy="5872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D06C2-594F-4B95-AA10-67A5DEFFD227}"/>
              </a:ext>
            </a:extLst>
          </p:cNvPr>
          <p:cNvSpPr>
            <a:spLocks noGrp="1"/>
          </p:cNvSpPr>
          <p:nvPr>
            <p:ph type="title"/>
          </p:nvPr>
        </p:nvSpPr>
        <p:spPr/>
        <p:txBody>
          <a:bodyPr/>
          <a:lstStyle/>
          <a:p>
            <a:r>
              <a:rPr lang="en-US" dirty="0"/>
              <a:t>Preparatory reading</a:t>
            </a:r>
            <a:endParaRPr lang="en-DE" dirty="0"/>
          </a:p>
        </p:txBody>
      </p:sp>
      <p:sp>
        <p:nvSpPr>
          <p:cNvPr id="3" name="Textplatzhalter 2">
            <a:extLst>
              <a:ext uri="{FF2B5EF4-FFF2-40B4-BE49-F238E27FC236}">
                <a16:creationId xmlns:a16="http://schemas.microsoft.com/office/drawing/2014/main" id="{3F088037-F758-444F-BDA1-4F2A16A4774A}"/>
              </a:ext>
            </a:extLst>
          </p:cNvPr>
          <p:cNvSpPr>
            <a:spLocks noGrp="1"/>
          </p:cNvSpPr>
          <p:nvPr>
            <p:ph type="body" idx="1"/>
          </p:nvPr>
        </p:nvSpPr>
        <p:spPr/>
        <p:txBody>
          <a:bodyPr>
            <a:normAutofit/>
          </a:bodyPr>
          <a:lstStyle/>
          <a:p>
            <a:pPr marL="114300" indent="0">
              <a:buNone/>
            </a:pPr>
            <a:endParaRPr lang="en-US" sz="2400" b="1" dirty="0"/>
          </a:p>
          <a:p>
            <a:pPr marL="114300" indent="0">
              <a:buNone/>
            </a:pPr>
            <a:r>
              <a:rPr lang="en-US" sz="2400" b="1" dirty="0"/>
              <a:t>To read before starting:</a:t>
            </a:r>
            <a:endParaRPr lang="en-US" sz="2400" dirty="0"/>
          </a:p>
          <a:p>
            <a:pPr marL="114300" indent="0">
              <a:buNone/>
            </a:pPr>
            <a:r>
              <a:rPr lang="en-US" sz="2400" dirty="0" err="1">
                <a:solidFill>
                  <a:schemeClr val="tx1"/>
                </a:solidFill>
              </a:rPr>
              <a:t>Heise</a:t>
            </a:r>
            <a:r>
              <a:rPr lang="en-US" sz="2400" dirty="0">
                <a:solidFill>
                  <a:schemeClr val="tx1"/>
                </a:solidFill>
              </a:rPr>
              <a:t>, V., Holman, C., Lo, H., </a:t>
            </a:r>
            <a:r>
              <a:rPr lang="en-US" sz="2400" dirty="0" err="1">
                <a:solidFill>
                  <a:schemeClr val="tx1"/>
                </a:solidFill>
              </a:rPr>
              <a:t>Lyras</a:t>
            </a:r>
            <a:r>
              <a:rPr lang="en-US" sz="2400" dirty="0">
                <a:solidFill>
                  <a:schemeClr val="tx1"/>
                </a:solidFill>
              </a:rPr>
              <a:t>, E. M., Adkins, M. C., Aquino, M. R. J., ... &amp; </a:t>
            </a:r>
            <a:r>
              <a:rPr lang="en-US" sz="2400" dirty="0" err="1">
                <a:solidFill>
                  <a:schemeClr val="tx1"/>
                </a:solidFill>
              </a:rPr>
              <a:t>Weissgerber</a:t>
            </a:r>
            <a:r>
              <a:rPr lang="en-US" sz="2400" dirty="0">
                <a:solidFill>
                  <a:schemeClr val="tx1"/>
                </a:solidFill>
              </a:rPr>
              <a:t>, T. L. (2023). </a:t>
            </a:r>
            <a:r>
              <a:rPr lang="en-US" sz="2400" dirty="0">
                <a:solidFill>
                  <a:srgbClr val="00B0F0"/>
                </a:solidFill>
              </a:rPr>
              <a:t>Ten simple rules for implementing open and reproducible research practices after attending a training course</a:t>
            </a:r>
            <a:r>
              <a:rPr lang="en-US" sz="2400" dirty="0">
                <a:solidFill>
                  <a:schemeClr val="tx1"/>
                </a:solidFill>
              </a:rPr>
              <a:t>. </a:t>
            </a:r>
            <a:r>
              <a:rPr lang="en-US" sz="2400" i="1" dirty="0">
                <a:solidFill>
                  <a:schemeClr val="tx1"/>
                </a:solidFill>
              </a:rPr>
              <a:t>PLOS Computational Biology</a:t>
            </a:r>
            <a:r>
              <a:rPr lang="en-US" sz="2400" dirty="0">
                <a:solidFill>
                  <a:schemeClr val="tx1"/>
                </a:solidFill>
              </a:rPr>
              <a:t>, </a:t>
            </a:r>
            <a:r>
              <a:rPr lang="en-US" sz="2400" i="1" dirty="0">
                <a:solidFill>
                  <a:schemeClr val="tx1"/>
                </a:solidFill>
              </a:rPr>
              <a:t>19</a:t>
            </a:r>
            <a:r>
              <a:rPr lang="en-US" sz="2400" dirty="0">
                <a:solidFill>
                  <a:schemeClr val="tx1"/>
                </a:solidFill>
              </a:rPr>
              <a:t>(1), e1010750.</a:t>
            </a:r>
            <a:r>
              <a:rPr lang="en-US" sz="2400" u="sng" dirty="0">
                <a:solidFill>
                  <a:schemeClr val="tx1"/>
                </a:solidFill>
              </a:rPr>
              <a:t> </a:t>
            </a:r>
            <a:r>
              <a:rPr lang="en-US" sz="2400" u="sng" dirty="0">
                <a:solidFill>
                  <a:schemeClr val="tx1"/>
                </a:solidFill>
                <a:hlinkClick r:id="rId3">
                  <a:extLst>
                    <a:ext uri="{A12FA001-AC4F-418D-AE19-62706E023703}">
                      <ahyp:hlinkClr xmlns:ahyp="http://schemas.microsoft.com/office/drawing/2018/hyperlinkcolor" val="tx"/>
                    </a:ext>
                  </a:extLst>
                </a:hlinkClick>
              </a:rPr>
              <a:t>https://journals.plos.org/ploscompbiol/article?id=10.1371/journal.pcbi.1010750</a:t>
            </a:r>
            <a:endParaRPr lang="en-US" sz="2400" dirty="0">
              <a:solidFill>
                <a:schemeClr val="tx1"/>
              </a:solidFill>
            </a:endParaRPr>
          </a:p>
          <a:p>
            <a:endParaRPr lang="en-DE" sz="2400" dirty="0"/>
          </a:p>
        </p:txBody>
      </p:sp>
    </p:spTree>
    <p:extLst>
      <p:ext uri="{BB962C8B-B14F-4D97-AF65-F5344CB8AC3E}">
        <p14:creationId xmlns:p14="http://schemas.microsoft.com/office/powerpoint/2010/main" val="659935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What to expect in this session</a:t>
            </a:r>
            <a:endParaRPr/>
          </a:p>
        </p:txBody>
      </p:sp>
      <p:sp>
        <p:nvSpPr>
          <p:cNvPr id="129" name="Google Shape;129;p4"/>
          <p:cNvSpPr txBox="1">
            <a:spLocks noGrp="1"/>
          </p:cNvSpPr>
          <p:nvPr>
            <p:ph type="body" idx="1"/>
          </p:nvPr>
        </p:nvSpPr>
        <p:spPr>
          <a:prstGeom prst="rect">
            <a:avLst/>
          </a:prstGeom>
          <a:noFill/>
          <a:ln>
            <a:noFill/>
          </a:ln>
        </p:spPr>
        <p:txBody>
          <a:bodyPr spcFirstLastPara="1" wrap="square" lIns="0" tIns="45700" rIns="0" bIns="45700" anchor="t" anchorCtr="0">
            <a:normAutofit lnSpcReduction="10000"/>
          </a:bodyPr>
          <a:lstStyle/>
          <a:p>
            <a:pPr marL="91440" lvl="0" indent="0" algn="l" rtl="0">
              <a:lnSpc>
                <a:spcPct val="90000"/>
              </a:lnSpc>
              <a:spcBef>
                <a:spcPts val="0"/>
              </a:spcBef>
              <a:spcAft>
                <a:spcPts val="0"/>
              </a:spcAft>
              <a:buSzPts val="2600"/>
              <a:buFont typeface="Arial"/>
              <a:buNone/>
            </a:pPr>
            <a:endParaRPr sz="2600" dirty="0"/>
          </a:p>
          <a:p>
            <a:pPr marL="0" lvl="0" indent="0" algn="ctr" rtl="0">
              <a:lnSpc>
                <a:spcPct val="90000"/>
              </a:lnSpc>
              <a:spcBef>
                <a:spcPts val="1400"/>
              </a:spcBef>
              <a:spcAft>
                <a:spcPts val="0"/>
              </a:spcAft>
              <a:buSzPts val="3000"/>
              <a:buNone/>
            </a:pPr>
            <a:r>
              <a:rPr lang="en-US" sz="3000" dirty="0"/>
              <a:t>You have practiced so many different skills… </a:t>
            </a:r>
          </a:p>
          <a:p>
            <a:pPr marL="0" lvl="0" indent="0" algn="ctr" rtl="0">
              <a:lnSpc>
                <a:spcPct val="90000"/>
              </a:lnSpc>
              <a:spcBef>
                <a:spcPts val="1400"/>
              </a:spcBef>
              <a:spcAft>
                <a:spcPts val="0"/>
              </a:spcAft>
              <a:buSzPts val="3000"/>
              <a:buNone/>
            </a:pPr>
            <a:endParaRPr lang="en-US" sz="3000" dirty="0"/>
          </a:p>
          <a:p>
            <a:pPr marL="0" lvl="0" indent="0" algn="ctr" rtl="0">
              <a:lnSpc>
                <a:spcPct val="90000"/>
              </a:lnSpc>
              <a:spcBef>
                <a:spcPts val="1400"/>
              </a:spcBef>
              <a:spcAft>
                <a:spcPts val="0"/>
              </a:spcAft>
              <a:buSzPts val="3000"/>
              <a:buNone/>
            </a:pPr>
            <a:r>
              <a:rPr lang="en-US" sz="3000" dirty="0"/>
              <a:t>But now..</a:t>
            </a:r>
          </a:p>
          <a:p>
            <a:pPr marL="0" lvl="0" indent="0" algn="ctr" rtl="0">
              <a:lnSpc>
                <a:spcPct val="90000"/>
              </a:lnSpc>
              <a:spcBef>
                <a:spcPts val="1400"/>
              </a:spcBef>
              <a:spcAft>
                <a:spcPts val="0"/>
              </a:spcAft>
              <a:buSzPts val="3000"/>
              <a:buNone/>
            </a:pPr>
            <a:endParaRPr lang="en-US" sz="3000" dirty="0"/>
          </a:p>
          <a:p>
            <a:pPr marL="0" lvl="0" indent="0" algn="ctr" rtl="0">
              <a:lnSpc>
                <a:spcPct val="90000"/>
              </a:lnSpc>
              <a:spcBef>
                <a:spcPts val="1400"/>
              </a:spcBef>
              <a:spcAft>
                <a:spcPts val="0"/>
              </a:spcAft>
              <a:buSzPts val="3000"/>
              <a:buNone/>
            </a:pPr>
            <a:r>
              <a:rPr lang="en-US" sz="4000" dirty="0"/>
              <a:t>Let’s brainstorm on what </a:t>
            </a:r>
            <a:br>
              <a:rPr lang="en-US" sz="4000" dirty="0"/>
            </a:br>
            <a:r>
              <a:rPr lang="en-US" sz="4000" b="1" i="1" dirty="0">
                <a:solidFill>
                  <a:srgbClr val="00B0F0"/>
                </a:solidFill>
              </a:rPr>
              <a:t>your own</a:t>
            </a:r>
            <a:r>
              <a:rPr lang="en-US" sz="4000" dirty="0"/>
              <a:t> </a:t>
            </a:r>
            <a:r>
              <a:rPr lang="en-US" sz="4000" b="1" dirty="0"/>
              <a:t>next steps </a:t>
            </a:r>
            <a:r>
              <a:rPr lang="en-US" sz="4000" dirty="0"/>
              <a:t>are!</a:t>
            </a:r>
            <a:endParaRPr sz="4000" dirty="0"/>
          </a:p>
          <a:p>
            <a:pPr marL="0" lvl="0" indent="0" algn="l" rtl="0">
              <a:lnSpc>
                <a:spcPct val="90000"/>
              </a:lnSpc>
              <a:spcBef>
                <a:spcPts val="1400"/>
              </a:spcBef>
              <a:spcAft>
                <a:spcPts val="0"/>
              </a:spcAft>
              <a:buSzPts val="3000"/>
              <a:buNone/>
            </a:pPr>
            <a:endParaRPr sz="3000" dirty="0"/>
          </a:p>
          <a:p>
            <a:pPr marL="0" lvl="0" indent="0" algn="l" rtl="0">
              <a:lnSpc>
                <a:spcPct val="90000"/>
              </a:lnSpc>
              <a:spcBef>
                <a:spcPts val="1400"/>
              </a:spcBef>
              <a:spcAft>
                <a:spcPts val="0"/>
              </a:spcAft>
              <a:buSzPts val="3000"/>
              <a:buNone/>
            </a:pPr>
            <a:endParaRPr sz="3000" dirty="0"/>
          </a:p>
          <a:p>
            <a:pPr marL="0" lvl="0" indent="0" algn="l" rtl="0">
              <a:lnSpc>
                <a:spcPct val="90000"/>
              </a:lnSpc>
              <a:spcBef>
                <a:spcPts val="1400"/>
              </a:spcBef>
              <a:spcAft>
                <a:spcPts val="0"/>
              </a:spcAft>
              <a:buSzPts val="3000"/>
              <a:buNone/>
            </a:pPr>
            <a:endParaRPr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1097280" y="286603"/>
            <a:ext cx="10630894"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Open and reproducible research practices</a:t>
            </a:r>
            <a:endParaRPr/>
          </a:p>
        </p:txBody>
      </p:sp>
      <p:pic>
        <p:nvPicPr>
          <p:cNvPr id="143" name="Google Shape;143;p6"/>
          <p:cNvPicPr preferRelativeResize="0"/>
          <p:nvPr/>
        </p:nvPicPr>
        <p:blipFill rotWithShape="1">
          <a:blip r:embed="rId3">
            <a:alphaModFix/>
          </a:blip>
          <a:srcRect/>
          <a:stretch/>
        </p:blipFill>
        <p:spPr>
          <a:xfrm>
            <a:off x="1622500" y="1869882"/>
            <a:ext cx="7886826" cy="4406476"/>
          </a:xfrm>
          <a:prstGeom prst="rect">
            <a:avLst/>
          </a:prstGeom>
          <a:noFill/>
          <a:ln>
            <a:noFill/>
          </a:ln>
        </p:spPr>
      </p:pic>
      <p:sp>
        <p:nvSpPr>
          <p:cNvPr id="144" name="Google Shape;144;p6"/>
          <p:cNvSpPr/>
          <p:nvPr/>
        </p:nvSpPr>
        <p:spPr>
          <a:xfrm>
            <a:off x="9660835" y="5417317"/>
            <a:ext cx="2531165"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https://journals.plos.org/ploscompbiol/article?id=10.1371/journal.pcbi.1010750#sec004</a:t>
            </a:r>
            <a:endParaRPr sz="15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8"/>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Today</a:t>
            </a:r>
            <a:endParaRPr/>
          </a:p>
        </p:txBody>
      </p:sp>
      <p:pic>
        <p:nvPicPr>
          <p:cNvPr id="166" name="Google Shape;166;p8"/>
          <p:cNvPicPr preferRelativeResize="0"/>
          <p:nvPr/>
        </p:nvPicPr>
        <p:blipFill rotWithShape="1">
          <a:blip r:embed="rId3">
            <a:alphaModFix/>
          </a:blip>
          <a:srcRect/>
          <a:stretch/>
        </p:blipFill>
        <p:spPr>
          <a:xfrm>
            <a:off x="4457030" y="1973179"/>
            <a:ext cx="2802021" cy="4203032"/>
          </a:xfrm>
          <a:prstGeom prst="rect">
            <a:avLst/>
          </a:prstGeom>
          <a:noFill/>
          <a:ln>
            <a:noFill/>
          </a:ln>
        </p:spPr>
      </p:pic>
      <p:sp>
        <p:nvSpPr>
          <p:cNvPr id="167" name="Google Shape;167;p8"/>
          <p:cNvSpPr/>
          <p:nvPr/>
        </p:nvSpPr>
        <p:spPr>
          <a:xfrm>
            <a:off x="6361042" y="1973179"/>
            <a:ext cx="2802021" cy="1126783"/>
          </a:xfrm>
          <a:prstGeom prst="cloudCallout">
            <a:avLst>
              <a:gd name="adj1" fmla="val -48264"/>
              <a:gd name="adj2" fmla="val 61324"/>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FAIR data</a:t>
            </a:r>
            <a:endParaRPr sz="3000">
              <a:solidFill>
                <a:schemeClr val="lt1"/>
              </a:solidFill>
              <a:latin typeface="Calibri"/>
              <a:ea typeface="Calibri"/>
              <a:cs typeface="Calibri"/>
              <a:sym typeface="Calibri"/>
            </a:endParaRPr>
          </a:p>
        </p:txBody>
      </p:sp>
      <p:sp>
        <p:nvSpPr>
          <p:cNvPr id="168" name="Google Shape;168;p8"/>
          <p:cNvSpPr/>
          <p:nvPr/>
        </p:nvSpPr>
        <p:spPr>
          <a:xfrm>
            <a:off x="7401338" y="3099962"/>
            <a:ext cx="3916019" cy="1632460"/>
          </a:xfrm>
          <a:prstGeom prst="cloudCallout">
            <a:avLst>
              <a:gd name="adj1" fmla="val -72610"/>
              <a:gd name="adj2" fmla="val -10561"/>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Preregistration</a:t>
            </a:r>
            <a:endParaRPr sz="3000">
              <a:solidFill>
                <a:schemeClr val="lt1"/>
              </a:solidFill>
              <a:latin typeface="Calibri"/>
              <a:ea typeface="Calibri"/>
              <a:cs typeface="Calibri"/>
              <a:sym typeface="Calibri"/>
            </a:endParaRPr>
          </a:p>
        </p:txBody>
      </p:sp>
      <p:sp>
        <p:nvSpPr>
          <p:cNvPr id="169" name="Google Shape;169;p8"/>
          <p:cNvSpPr/>
          <p:nvPr/>
        </p:nvSpPr>
        <p:spPr>
          <a:xfrm>
            <a:off x="874643" y="2217471"/>
            <a:ext cx="3147393" cy="1632460"/>
          </a:xfrm>
          <a:prstGeom prst="cloudCallout">
            <a:avLst>
              <a:gd name="adj1" fmla="val 74594"/>
              <a:gd name="adj2" fmla="val 28405"/>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Version control</a:t>
            </a:r>
            <a:endParaRPr sz="3000">
              <a:solidFill>
                <a:schemeClr val="lt1"/>
              </a:solidFill>
              <a:latin typeface="Calibri"/>
              <a:ea typeface="Calibri"/>
              <a:cs typeface="Calibri"/>
              <a:sym typeface="Calibri"/>
            </a:endParaRPr>
          </a:p>
        </p:txBody>
      </p:sp>
      <p:sp>
        <p:nvSpPr>
          <p:cNvPr id="170" name="Google Shape;170;p8"/>
          <p:cNvSpPr/>
          <p:nvPr/>
        </p:nvSpPr>
        <p:spPr>
          <a:xfrm>
            <a:off x="3282471" y="634192"/>
            <a:ext cx="1621418" cy="1450757"/>
          </a:xfrm>
          <a:prstGeom prst="cloudCallout">
            <a:avLst>
              <a:gd name="adj1" fmla="val 63152"/>
              <a:gd name="adj2" fmla="val 68598"/>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R</a:t>
            </a:r>
            <a:endParaRPr sz="3000">
              <a:solidFill>
                <a:schemeClr val="lt1"/>
              </a:solidFill>
              <a:latin typeface="Calibri"/>
              <a:ea typeface="Calibri"/>
              <a:cs typeface="Calibri"/>
              <a:sym typeface="Calibri"/>
            </a:endParaRPr>
          </a:p>
        </p:txBody>
      </p:sp>
      <p:sp>
        <p:nvSpPr>
          <p:cNvPr id="171" name="Google Shape;171;p8"/>
          <p:cNvSpPr/>
          <p:nvPr/>
        </p:nvSpPr>
        <p:spPr>
          <a:xfrm>
            <a:off x="1590261" y="4074695"/>
            <a:ext cx="2279489" cy="1632460"/>
          </a:xfrm>
          <a:prstGeom prst="cloudCallout">
            <a:avLst>
              <a:gd name="adj1" fmla="val 82173"/>
              <a:gd name="adj2" fmla="val -47903"/>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GitHub</a:t>
            </a:r>
            <a:endParaRPr sz="3000">
              <a:solidFill>
                <a:schemeClr val="lt1"/>
              </a:solidFill>
              <a:latin typeface="Calibri"/>
              <a:ea typeface="Calibri"/>
              <a:cs typeface="Calibri"/>
              <a:sym typeface="Calibri"/>
            </a:endParaRPr>
          </a:p>
        </p:txBody>
      </p:sp>
      <p:sp>
        <p:nvSpPr>
          <p:cNvPr id="172" name="Google Shape;172;p8"/>
          <p:cNvSpPr/>
          <p:nvPr/>
        </p:nvSpPr>
        <p:spPr>
          <a:xfrm>
            <a:off x="6846371" y="4725454"/>
            <a:ext cx="1999920" cy="1450757"/>
          </a:xfrm>
          <a:prstGeom prst="cloudCallout">
            <a:avLst>
              <a:gd name="adj1" fmla="val -69943"/>
              <a:gd name="adj2" fmla="val -85777"/>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Quarto</a:t>
            </a:r>
            <a:endParaRPr sz="30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9"/>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Monday</a:t>
            </a:r>
            <a:endParaRPr/>
          </a:p>
        </p:txBody>
      </p:sp>
      <p:pic>
        <p:nvPicPr>
          <p:cNvPr id="179" name="Google Shape;179;p9"/>
          <p:cNvPicPr preferRelativeResize="0"/>
          <p:nvPr/>
        </p:nvPicPr>
        <p:blipFill rotWithShape="1">
          <a:blip r:embed="rId3">
            <a:alphaModFix/>
          </a:blip>
          <a:srcRect/>
          <a:stretch/>
        </p:blipFill>
        <p:spPr>
          <a:xfrm>
            <a:off x="4457030" y="1973179"/>
            <a:ext cx="2802021" cy="4203032"/>
          </a:xfrm>
          <a:prstGeom prst="rect">
            <a:avLst/>
          </a:prstGeom>
          <a:noFill/>
          <a:ln>
            <a:noFill/>
          </a:ln>
        </p:spPr>
      </p:pic>
      <p:sp>
        <p:nvSpPr>
          <p:cNvPr id="180" name="Google Shape;180;p9"/>
          <p:cNvSpPr/>
          <p:nvPr/>
        </p:nvSpPr>
        <p:spPr>
          <a:xfrm>
            <a:off x="6361042" y="1467503"/>
            <a:ext cx="2802021" cy="1632460"/>
          </a:xfrm>
          <a:prstGeom prst="cloudCallout">
            <a:avLst>
              <a:gd name="adj1" fmla="val -48264"/>
              <a:gd name="adj2" fmla="val 61324"/>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Preparing for teaching</a:t>
            </a:r>
            <a:endParaRPr sz="3000">
              <a:solidFill>
                <a:schemeClr val="lt1"/>
              </a:solidFill>
              <a:latin typeface="Calibri"/>
              <a:ea typeface="Calibri"/>
              <a:cs typeface="Calibri"/>
              <a:sym typeface="Calibri"/>
            </a:endParaRPr>
          </a:p>
        </p:txBody>
      </p:sp>
      <p:sp>
        <p:nvSpPr>
          <p:cNvPr id="181" name="Google Shape;181;p9"/>
          <p:cNvSpPr/>
          <p:nvPr/>
        </p:nvSpPr>
        <p:spPr>
          <a:xfrm>
            <a:off x="7401338" y="3099962"/>
            <a:ext cx="3916019" cy="1632460"/>
          </a:xfrm>
          <a:prstGeom prst="cloudCallout">
            <a:avLst>
              <a:gd name="adj1" fmla="val -72610"/>
              <a:gd name="adj2" fmla="val -10561"/>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Grant application</a:t>
            </a:r>
            <a:endParaRPr sz="3000">
              <a:solidFill>
                <a:schemeClr val="lt1"/>
              </a:solidFill>
              <a:latin typeface="Calibri"/>
              <a:ea typeface="Calibri"/>
              <a:cs typeface="Calibri"/>
              <a:sym typeface="Calibri"/>
            </a:endParaRPr>
          </a:p>
        </p:txBody>
      </p:sp>
      <p:sp>
        <p:nvSpPr>
          <p:cNvPr id="182" name="Google Shape;182;p9"/>
          <p:cNvSpPr/>
          <p:nvPr/>
        </p:nvSpPr>
        <p:spPr>
          <a:xfrm>
            <a:off x="1612459" y="2135047"/>
            <a:ext cx="2594289" cy="1541960"/>
          </a:xfrm>
          <a:prstGeom prst="cloudCallout">
            <a:avLst>
              <a:gd name="adj1" fmla="val 74594"/>
              <a:gd name="adj2" fmla="val 28405"/>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Reviewer Two</a:t>
            </a:r>
            <a:endParaRPr sz="3000">
              <a:solidFill>
                <a:schemeClr val="lt1"/>
              </a:solidFill>
              <a:latin typeface="Calibri"/>
              <a:ea typeface="Calibri"/>
              <a:cs typeface="Calibri"/>
              <a:sym typeface="Calibri"/>
            </a:endParaRPr>
          </a:p>
        </p:txBody>
      </p:sp>
      <p:sp>
        <p:nvSpPr>
          <p:cNvPr id="183" name="Google Shape;183;p9"/>
          <p:cNvSpPr/>
          <p:nvPr/>
        </p:nvSpPr>
        <p:spPr>
          <a:xfrm>
            <a:off x="5053030" y="205416"/>
            <a:ext cx="2348308" cy="1450757"/>
          </a:xfrm>
          <a:prstGeom prst="cloudCallout">
            <a:avLst>
              <a:gd name="adj1" fmla="val -12676"/>
              <a:gd name="adj2" fmla="val 82973"/>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Meeting</a:t>
            </a:r>
            <a:endParaRPr sz="3000">
              <a:solidFill>
                <a:schemeClr val="lt1"/>
              </a:solidFill>
              <a:latin typeface="Calibri"/>
              <a:ea typeface="Calibri"/>
              <a:cs typeface="Calibri"/>
              <a:sym typeface="Calibri"/>
            </a:endParaRPr>
          </a:p>
        </p:txBody>
      </p:sp>
      <p:sp>
        <p:nvSpPr>
          <p:cNvPr id="184" name="Google Shape;184;p9"/>
          <p:cNvSpPr/>
          <p:nvPr/>
        </p:nvSpPr>
        <p:spPr>
          <a:xfrm>
            <a:off x="1257623" y="4074695"/>
            <a:ext cx="2802020" cy="981701"/>
          </a:xfrm>
          <a:prstGeom prst="cloudCallout">
            <a:avLst>
              <a:gd name="adj1" fmla="val 82173"/>
              <a:gd name="adj2" fmla="val -47903"/>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Supervisor</a:t>
            </a:r>
            <a:endParaRPr sz="3000">
              <a:solidFill>
                <a:schemeClr val="lt1"/>
              </a:solidFill>
              <a:latin typeface="Calibri"/>
              <a:ea typeface="Calibri"/>
              <a:cs typeface="Calibri"/>
              <a:sym typeface="Calibri"/>
            </a:endParaRPr>
          </a:p>
        </p:txBody>
      </p:sp>
      <p:sp>
        <p:nvSpPr>
          <p:cNvPr id="185" name="Google Shape;185;p9"/>
          <p:cNvSpPr/>
          <p:nvPr/>
        </p:nvSpPr>
        <p:spPr>
          <a:xfrm>
            <a:off x="6846371" y="4725454"/>
            <a:ext cx="1999920" cy="1450757"/>
          </a:xfrm>
          <a:prstGeom prst="cloudCallout">
            <a:avLst>
              <a:gd name="adj1" fmla="val -69943"/>
              <a:gd name="adj2" fmla="val -85777"/>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Coffee</a:t>
            </a:r>
            <a:endParaRPr sz="3000">
              <a:solidFill>
                <a:schemeClr val="lt1"/>
              </a:solidFill>
              <a:latin typeface="Calibri"/>
              <a:ea typeface="Calibri"/>
              <a:cs typeface="Calibri"/>
              <a:sym typeface="Calibri"/>
            </a:endParaRPr>
          </a:p>
        </p:txBody>
      </p:sp>
      <p:sp>
        <p:nvSpPr>
          <p:cNvPr id="186" name="Google Shape;186;p9"/>
          <p:cNvSpPr/>
          <p:nvPr/>
        </p:nvSpPr>
        <p:spPr>
          <a:xfrm>
            <a:off x="2358188" y="5120641"/>
            <a:ext cx="2457467" cy="1280334"/>
          </a:xfrm>
          <a:prstGeom prst="cloudCallout">
            <a:avLst>
              <a:gd name="adj1" fmla="val 61937"/>
              <a:gd name="adj2" fmla="val -106792"/>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Abstract deadline</a:t>
            </a:r>
            <a:endParaRPr sz="3000">
              <a:solidFill>
                <a:schemeClr val="lt1"/>
              </a:solidFill>
              <a:latin typeface="Calibri"/>
              <a:ea typeface="Calibri"/>
              <a:cs typeface="Calibri"/>
              <a:sym typeface="Calibri"/>
            </a:endParaRPr>
          </a:p>
        </p:txBody>
      </p:sp>
      <p:sp>
        <p:nvSpPr>
          <p:cNvPr id="187" name="Google Shape;187;p9"/>
          <p:cNvSpPr/>
          <p:nvPr/>
        </p:nvSpPr>
        <p:spPr>
          <a:xfrm>
            <a:off x="7401338" y="3095228"/>
            <a:ext cx="3916019" cy="1632460"/>
          </a:xfrm>
          <a:prstGeom prst="cloudCallout">
            <a:avLst>
              <a:gd name="adj1" fmla="val -72610"/>
              <a:gd name="adj2" fmla="val -10561"/>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Grant application</a:t>
            </a:r>
            <a:endParaRPr sz="3000">
              <a:solidFill>
                <a:schemeClr val="lt1"/>
              </a:solidFill>
              <a:latin typeface="Calibri"/>
              <a:ea typeface="Calibri"/>
              <a:cs typeface="Calibri"/>
              <a:sym typeface="Calibri"/>
            </a:endParaRPr>
          </a:p>
        </p:txBody>
      </p:sp>
      <p:sp>
        <p:nvSpPr>
          <p:cNvPr id="188" name="Google Shape;188;p9"/>
          <p:cNvSpPr/>
          <p:nvPr/>
        </p:nvSpPr>
        <p:spPr>
          <a:xfrm>
            <a:off x="1612459" y="2130313"/>
            <a:ext cx="2594289" cy="1541960"/>
          </a:xfrm>
          <a:prstGeom prst="cloudCallout">
            <a:avLst>
              <a:gd name="adj1" fmla="val 74594"/>
              <a:gd name="adj2" fmla="val 28405"/>
            </a:avLst>
          </a:prstGeom>
          <a:solidFill>
            <a:schemeClr val="accent1"/>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lt1"/>
                </a:solidFill>
                <a:latin typeface="Calibri"/>
                <a:ea typeface="Calibri"/>
                <a:cs typeface="Calibri"/>
                <a:sym typeface="Calibri"/>
              </a:rPr>
              <a:t>Reviewer Two</a:t>
            </a:r>
            <a:endParaRPr sz="30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0"/>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endParaRPr/>
          </a:p>
        </p:txBody>
      </p:sp>
      <p:pic>
        <p:nvPicPr>
          <p:cNvPr id="195" name="Google Shape;195;p10"/>
          <p:cNvPicPr preferRelativeResize="0"/>
          <p:nvPr/>
        </p:nvPicPr>
        <p:blipFill rotWithShape="1">
          <a:blip r:embed="rId3">
            <a:alphaModFix/>
          </a:blip>
          <a:srcRect/>
          <a:stretch/>
        </p:blipFill>
        <p:spPr>
          <a:xfrm>
            <a:off x="901305" y="731103"/>
            <a:ext cx="10389389" cy="4120297"/>
          </a:xfrm>
          <a:prstGeom prst="rect">
            <a:avLst/>
          </a:prstGeom>
          <a:noFill/>
          <a:ln>
            <a:noFill/>
          </a:ln>
        </p:spPr>
      </p:pic>
      <p:sp>
        <p:nvSpPr>
          <p:cNvPr id="196" name="Google Shape;196;p10"/>
          <p:cNvSpPr/>
          <p:nvPr/>
        </p:nvSpPr>
        <p:spPr>
          <a:xfrm>
            <a:off x="4331369" y="5977468"/>
            <a:ext cx="80643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https://journals.plos.org/ploscompbiol/article?id=10.1371/journal.pcbi.1010750</a:t>
            </a:r>
            <a:endParaRPr sz="1800" dirty="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1"/>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Roadmap: Stages of implementation</a:t>
            </a:r>
            <a:endParaRPr/>
          </a:p>
        </p:txBody>
      </p:sp>
      <p:sp>
        <p:nvSpPr>
          <p:cNvPr id="203" name="Google Shape;203;p11"/>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Noto Sans Symbols"/>
              <a:buChar char="❑"/>
            </a:pPr>
            <a:r>
              <a:rPr lang="en-US" sz="2600"/>
              <a:t>Phase 1: </a:t>
            </a:r>
            <a:r>
              <a:rPr lang="en-US" sz="2600" b="1">
                <a:solidFill>
                  <a:schemeClr val="accent2"/>
                </a:solidFill>
              </a:rPr>
              <a:t>Plan </a:t>
            </a:r>
            <a:r>
              <a:rPr lang="en-US" sz="2600"/>
              <a:t>= prioritizing and planning of implementation</a:t>
            </a:r>
            <a:endParaRPr/>
          </a:p>
          <a:p>
            <a:pPr marL="0" lvl="0" indent="0" algn="l" rtl="0">
              <a:lnSpc>
                <a:spcPct val="90000"/>
              </a:lnSpc>
              <a:spcBef>
                <a:spcPts val="1400"/>
              </a:spcBef>
              <a:spcAft>
                <a:spcPts val="0"/>
              </a:spcAft>
              <a:buSzPts val="2600"/>
              <a:buNone/>
            </a:pPr>
            <a:endParaRPr sz="2600"/>
          </a:p>
          <a:p>
            <a:pPr marL="91440" lvl="0" indent="-165100" algn="l" rtl="0">
              <a:lnSpc>
                <a:spcPct val="90000"/>
              </a:lnSpc>
              <a:spcBef>
                <a:spcPts val="1400"/>
              </a:spcBef>
              <a:spcAft>
                <a:spcPts val="0"/>
              </a:spcAft>
              <a:buSzPts val="2600"/>
              <a:buFont typeface="Noto Sans Symbols"/>
              <a:buChar char="❑"/>
            </a:pPr>
            <a:r>
              <a:rPr lang="en-US" sz="2600"/>
              <a:t>Phase 2: </a:t>
            </a:r>
            <a:r>
              <a:rPr lang="en-US" sz="2600" b="1">
                <a:solidFill>
                  <a:schemeClr val="accent2"/>
                </a:solidFill>
              </a:rPr>
              <a:t>Implement </a:t>
            </a:r>
            <a:r>
              <a:rPr lang="en-US" sz="2600"/>
              <a:t>= implementing and managing problems during implementation</a:t>
            </a:r>
            <a:endParaRPr/>
          </a:p>
          <a:p>
            <a:pPr marL="0" lvl="0" indent="0" algn="l" rtl="0">
              <a:lnSpc>
                <a:spcPct val="90000"/>
              </a:lnSpc>
              <a:spcBef>
                <a:spcPts val="1400"/>
              </a:spcBef>
              <a:spcAft>
                <a:spcPts val="0"/>
              </a:spcAft>
              <a:buSzPts val="2600"/>
              <a:buNone/>
            </a:pPr>
            <a:endParaRPr sz="2600"/>
          </a:p>
          <a:p>
            <a:pPr marL="91440" lvl="0" indent="-165100" algn="l" rtl="0">
              <a:lnSpc>
                <a:spcPct val="90000"/>
              </a:lnSpc>
              <a:spcBef>
                <a:spcPts val="1400"/>
              </a:spcBef>
              <a:spcAft>
                <a:spcPts val="0"/>
              </a:spcAft>
              <a:buSzPts val="2600"/>
              <a:buFont typeface="Noto Sans Symbols"/>
              <a:buChar char="❑"/>
            </a:pPr>
            <a:r>
              <a:rPr lang="en-US" sz="2600"/>
              <a:t>Phase 3: </a:t>
            </a:r>
            <a:r>
              <a:rPr lang="en-US" sz="2600" b="1">
                <a:solidFill>
                  <a:schemeClr val="accent2"/>
                </a:solidFill>
              </a:rPr>
              <a:t>Looking to the future </a:t>
            </a:r>
            <a:r>
              <a:rPr lang="en-US" sz="2600"/>
              <a:t>= making reproducible research practices an intrinsic part of the research / research career</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2"/>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Ten Simple Rules</a:t>
            </a:r>
            <a:endParaRPr/>
          </a:p>
        </p:txBody>
      </p:sp>
      <p:pic>
        <p:nvPicPr>
          <p:cNvPr id="210" name="Google Shape;210;p12"/>
          <p:cNvPicPr preferRelativeResize="0"/>
          <p:nvPr/>
        </p:nvPicPr>
        <p:blipFill rotWithShape="1">
          <a:blip r:embed="rId3">
            <a:alphaModFix/>
          </a:blip>
          <a:srcRect/>
          <a:stretch/>
        </p:blipFill>
        <p:spPr>
          <a:xfrm>
            <a:off x="819035" y="1737360"/>
            <a:ext cx="10336645" cy="45362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3"/>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Ten </a:t>
            </a:r>
            <a:r>
              <a:rPr lang="en-US" strike="sngStrike"/>
              <a:t>Simple</a:t>
            </a:r>
            <a:r>
              <a:rPr lang="en-US"/>
              <a:t> Rules</a:t>
            </a:r>
            <a:endParaRPr/>
          </a:p>
        </p:txBody>
      </p:sp>
      <p:pic>
        <p:nvPicPr>
          <p:cNvPr id="217" name="Google Shape;217;p13"/>
          <p:cNvPicPr preferRelativeResize="0"/>
          <p:nvPr/>
        </p:nvPicPr>
        <p:blipFill rotWithShape="1">
          <a:blip r:embed="rId3">
            <a:alphaModFix/>
          </a:blip>
          <a:srcRect/>
          <a:stretch/>
        </p:blipFill>
        <p:spPr>
          <a:xfrm>
            <a:off x="819035" y="1737360"/>
            <a:ext cx="10336645" cy="453629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4"/>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Phase 1: </a:t>
            </a:r>
            <a:r>
              <a:rPr lang="en-US" b="1">
                <a:solidFill>
                  <a:srgbClr val="00B0F0"/>
                </a:solidFill>
              </a:rPr>
              <a:t>Plan</a:t>
            </a:r>
            <a:endParaRPr b="1">
              <a:solidFill>
                <a:srgbClr val="00B0F0"/>
              </a:solidFill>
            </a:endParaRPr>
          </a:p>
        </p:txBody>
      </p:sp>
      <p:sp>
        <p:nvSpPr>
          <p:cNvPr id="224" name="Google Shape;224;p14"/>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Arial"/>
              <a:buChar char="•"/>
            </a:pPr>
            <a:r>
              <a:rPr lang="en-US" sz="2600"/>
              <a:t>  Focus on rules 1-5</a:t>
            </a:r>
            <a:endParaRPr/>
          </a:p>
          <a:p>
            <a:pPr marL="91440" lvl="0" indent="-165100" algn="l" rtl="0">
              <a:lnSpc>
                <a:spcPct val="90000"/>
              </a:lnSpc>
              <a:spcBef>
                <a:spcPts val="1400"/>
              </a:spcBef>
              <a:spcAft>
                <a:spcPts val="0"/>
              </a:spcAft>
              <a:buSzPts val="2600"/>
              <a:buFont typeface="Arial"/>
              <a:buChar char="•"/>
            </a:pPr>
            <a:r>
              <a:rPr lang="en-US" sz="2600"/>
              <a:t>  Questions to ask:</a:t>
            </a:r>
            <a:endParaRPr/>
          </a:p>
          <a:p>
            <a:pPr marL="384048" lvl="1" indent="-182880" algn="l" rtl="0">
              <a:lnSpc>
                <a:spcPct val="90000"/>
              </a:lnSpc>
              <a:spcBef>
                <a:spcPts val="400"/>
              </a:spcBef>
              <a:spcAft>
                <a:spcPts val="0"/>
              </a:spcAft>
              <a:buSzPts val="2400"/>
              <a:buFont typeface="Arial"/>
              <a:buChar char="•"/>
            </a:pPr>
            <a:r>
              <a:rPr lang="en-US" sz="2400"/>
              <a:t> What is </a:t>
            </a:r>
            <a:r>
              <a:rPr lang="en-US" sz="2400" b="1"/>
              <a:t>relevant</a:t>
            </a:r>
            <a:r>
              <a:rPr lang="en-US" sz="2400"/>
              <a:t> to your project/field?</a:t>
            </a:r>
            <a:endParaRPr/>
          </a:p>
          <a:p>
            <a:pPr marL="384048" lvl="1" indent="-182880" algn="l" rtl="0">
              <a:lnSpc>
                <a:spcPct val="90000"/>
              </a:lnSpc>
              <a:spcBef>
                <a:spcPts val="600"/>
              </a:spcBef>
              <a:spcAft>
                <a:spcPts val="0"/>
              </a:spcAft>
              <a:buSzPts val="2400"/>
              <a:buFont typeface="Arial"/>
              <a:buChar char="•"/>
            </a:pPr>
            <a:r>
              <a:rPr lang="en-US" sz="2400"/>
              <a:t> What is relevant to your </a:t>
            </a:r>
            <a:r>
              <a:rPr lang="en-US" sz="2400" b="1"/>
              <a:t>project</a:t>
            </a:r>
            <a:r>
              <a:rPr lang="en-US" sz="2400"/>
              <a:t> </a:t>
            </a:r>
            <a:r>
              <a:rPr lang="en-US" sz="2400" b="1"/>
              <a:t>at this stage</a:t>
            </a:r>
            <a:r>
              <a:rPr lang="en-US" sz="2400"/>
              <a:t>?</a:t>
            </a:r>
            <a:endParaRPr/>
          </a:p>
          <a:p>
            <a:pPr marL="384048" lvl="1" indent="-182880" algn="l" rtl="0">
              <a:lnSpc>
                <a:spcPct val="90000"/>
              </a:lnSpc>
              <a:spcBef>
                <a:spcPts val="600"/>
              </a:spcBef>
              <a:spcAft>
                <a:spcPts val="0"/>
              </a:spcAft>
              <a:buSzPts val="2400"/>
              <a:buFont typeface="Arial"/>
              <a:buChar char="•"/>
            </a:pPr>
            <a:r>
              <a:rPr lang="en-US" sz="2400"/>
              <a:t> What are relevant institutional/ funder </a:t>
            </a:r>
            <a:r>
              <a:rPr lang="en-US" sz="2400" b="1"/>
              <a:t>policies</a:t>
            </a:r>
            <a:r>
              <a:rPr lang="en-US" sz="2400"/>
              <a:t>?</a:t>
            </a:r>
            <a:endParaRPr/>
          </a:p>
          <a:p>
            <a:pPr marL="384048" lvl="1" indent="-182880" algn="l" rtl="0">
              <a:lnSpc>
                <a:spcPct val="90000"/>
              </a:lnSpc>
              <a:spcBef>
                <a:spcPts val="600"/>
              </a:spcBef>
              <a:spcAft>
                <a:spcPts val="0"/>
              </a:spcAft>
              <a:buSzPts val="2400"/>
              <a:buFont typeface="Arial"/>
              <a:buChar char="•"/>
            </a:pPr>
            <a:r>
              <a:rPr lang="en-US" sz="2400"/>
              <a:t> Which </a:t>
            </a:r>
            <a:r>
              <a:rPr lang="en-US" sz="2400" b="1"/>
              <a:t>resources</a:t>
            </a:r>
            <a:r>
              <a:rPr lang="en-US" sz="2400"/>
              <a:t> are available? </a:t>
            </a:r>
            <a:endParaRPr/>
          </a:p>
          <a:p>
            <a:pPr marL="384048" lvl="1" indent="-182880" algn="l" rtl="0">
              <a:lnSpc>
                <a:spcPct val="90000"/>
              </a:lnSpc>
              <a:spcBef>
                <a:spcPts val="600"/>
              </a:spcBef>
              <a:spcAft>
                <a:spcPts val="0"/>
              </a:spcAft>
              <a:buSzPts val="2400"/>
              <a:buFont typeface="Arial"/>
              <a:buChar char="•"/>
            </a:pPr>
            <a:r>
              <a:rPr lang="en-US" sz="2400"/>
              <a:t> What are my </a:t>
            </a:r>
            <a:r>
              <a:rPr lang="en-US" sz="2400" b="1"/>
              <a:t>own interests and skills</a:t>
            </a:r>
            <a:r>
              <a:rPr lang="en-US" sz="2400"/>
              <a:t>?</a:t>
            </a:r>
            <a:endParaRPr/>
          </a:p>
          <a:p>
            <a:pPr marL="384048" lvl="1" indent="-182880" algn="l" rtl="0">
              <a:lnSpc>
                <a:spcPct val="90000"/>
              </a:lnSpc>
              <a:spcBef>
                <a:spcPts val="600"/>
              </a:spcBef>
              <a:spcAft>
                <a:spcPts val="0"/>
              </a:spcAft>
              <a:buSzPts val="2400"/>
              <a:buFont typeface="Arial"/>
              <a:buChar char="•"/>
            </a:pPr>
            <a:r>
              <a:rPr lang="en-US" sz="2400"/>
              <a:t> Where can I get </a:t>
            </a:r>
            <a:r>
              <a:rPr lang="en-US" sz="2400" b="1"/>
              <a:t>support</a:t>
            </a:r>
            <a:r>
              <a:rPr lang="en-US" sz="2400"/>
              <a:t> from? (research group, institution, national/ international organization)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5"/>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Your turn! (10 mins)</a:t>
            </a:r>
            <a:endParaRPr dirty="0"/>
          </a:p>
        </p:txBody>
      </p:sp>
      <p:sp>
        <p:nvSpPr>
          <p:cNvPr id="231" name="Google Shape;231;p15"/>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SzPts val="2600"/>
              <a:buNone/>
            </a:pPr>
            <a:endParaRPr sz="2600" dirty="0">
              <a:highlight>
                <a:srgbClr val="FFFF00"/>
              </a:highlight>
            </a:endParaRPr>
          </a:p>
          <a:p>
            <a:pPr marL="91440" lvl="0" indent="-165100" algn="l" rtl="0">
              <a:lnSpc>
                <a:spcPct val="90000"/>
              </a:lnSpc>
              <a:spcBef>
                <a:spcPts val="1400"/>
              </a:spcBef>
              <a:spcAft>
                <a:spcPts val="0"/>
              </a:spcAft>
              <a:buSzPts val="2600"/>
              <a:buFont typeface="Arial"/>
              <a:buChar char="•"/>
            </a:pPr>
            <a:r>
              <a:rPr lang="en-US" sz="2600" dirty="0"/>
              <a:t> Which practice(s) (up to three) would you like to implement first?</a:t>
            </a:r>
            <a:endParaRPr dirty="0"/>
          </a:p>
          <a:p>
            <a:pPr marL="91440" lvl="0" indent="-165100" algn="l" rtl="0">
              <a:lnSpc>
                <a:spcPct val="90000"/>
              </a:lnSpc>
              <a:spcBef>
                <a:spcPts val="1400"/>
              </a:spcBef>
              <a:spcAft>
                <a:spcPts val="0"/>
              </a:spcAft>
              <a:buSzPts val="2600"/>
              <a:buFont typeface="Arial"/>
              <a:buChar char="•"/>
            </a:pPr>
            <a:r>
              <a:rPr lang="en-US" sz="2600" dirty="0"/>
              <a:t> Who can support you with implementation?</a:t>
            </a:r>
            <a:endParaRPr dirty="0"/>
          </a:p>
          <a:p>
            <a:pPr marL="91440" lvl="0" indent="0" algn="l" rtl="0">
              <a:lnSpc>
                <a:spcPct val="90000"/>
              </a:lnSpc>
              <a:spcBef>
                <a:spcPts val="1400"/>
              </a:spcBef>
              <a:spcAft>
                <a:spcPts val="0"/>
              </a:spcAft>
              <a:buSzPts val="2600"/>
              <a:buFont typeface="Arial"/>
              <a:buNone/>
            </a:pPr>
            <a:endParaRPr sz="2600" dirty="0"/>
          </a:p>
          <a:p>
            <a:pPr marL="91440" lvl="0" indent="0" algn="l" rtl="0">
              <a:lnSpc>
                <a:spcPct val="90000"/>
              </a:lnSpc>
              <a:spcBef>
                <a:spcPts val="1400"/>
              </a:spcBef>
              <a:spcAft>
                <a:spcPts val="0"/>
              </a:spcAft>
              <a:buSzPts val="2600"/>
              <a:buFont typeface="Arial"/>
              <a:buNone/>
            </a:pPr>
            <a:endParaRPr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6"/>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Tips for planning and support</a:t>
            </a:r>
            <a:endParaRPr/>
          </a:p>
        </p:txBody>
      </p:sp>
      <p:sp>
        <p:nvSpPr>
          <p:cNvPr id="238" name="Google Shape;238;p16"/>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Arial"/>
              <a:buChar char="•"/>
            </a:pPr>
            <a:r>
              <a:rPr lang="en-US" sz="2600"/>
              <a:t> </a:t>
            </a:r>
            <a:r>
              <a:rPr lang="en-US" sz="2600" b="1"/>
              <a:t>Colleagues</a:t>
            </a:r>
            <a:r>
              <a:rPr lang="en-US" sz="2600"/>
              <a:t> in your department</a:t>
            </a:r>
            <a:endParaRPr/>
          </a:p>
          <a:p>
            <a:pPr marL="91440" lvl="0" indent="-165100" algn="l" rtl="0">
              <a:lnSpc>
                <a:spcPct val="90000"/>
              </a:lnSpc>
              <a:spcBef>
                <a:spcPts val="1400"/>
              </a:spcBef>
              <a:spcAft>
                <a:spcPts val="0"/>
              </a:spcAft>
              <a:buSzPts val="2600"/>
              <a:buFont typeface="Arial"/>
              <a:buChar char="•"/>
            </a:pPr>
            <a:r>
              <a:rPr lang="en-US" sz="2600"/>
              <a:t> Institutional </a:t>
            </a:r>
            <a:r>
              <a:rPr lang="en-US" sz="2600" b="1"/>
              <a:t>support services </a:t>
            </a:r>
            <a:r>
              <a:rPr lang="en-US" sz="2600"/>
              <a:t>(IT, library, Open Science Center,…)</a:t>
            </a:r>
            <a:endParaRPr/>
          </a:p>
          <a:p>
            <a:pPr marL="91440" lvl="0" indent="-165100" algn="l" rtl="0">
              <a:lnSpc>
                <a:spcPct val="90000"/>
              </a:lnSpc>
              <a:spcBef>
                <a:spcPts val="1400"/>
              </a:spcBef>
              <a:spcAft>
                <a:spcPts val="0"/>
              </a:spcAft>
              <a:buSzPts val="2600"/>
              <a:buFont typeface="Arial"/>
              <a:buChar char="•"/>
            </a:pPr>
            <a:r>
              <a:rPr lang="en-US" sz="2600"/>
              <a:t> Interest groups (institutional/ national/ international)</a:t>
            </a:r>
            <a:endParaRPr/>
          </a:p>
          <a:p>
            <a:pPr marL="91440" lvl="0" indent="-165100" algn="l" rtl="0">
              <a:lnSpc>
                <a:spcPct val="90000"/>
              </a:lnSpc>
              <a:spcBef>
                <a:spcPts val="1400"/>
              </a:spcBef>
              <a:spcAft>
                <a:spcPts val="0"/>
              </a:spcAft>
              <a:buSzPts val="2600"/>
              <a:buFont typeface="Arial"/>
              <a:buChar char="•"/>
            </a:pPr>
            <a:r>
              <a:rPr lang="en-US" sz="2600"/>
              <a:t> Scientific societies (incl. German Reproducibility Network)</a:t>
            </a:r>
            <a:endParaRPr/>
          </a:p>
          <a:p>
            <a:pPr marL="91440" lvl="0" indent="-165100" algn="l" rtl="0">
              <a:lnSpc>
                <a:spcPct val="90000"/>
              </a:lnSpc>
              <a:spcBef>
                <a:spcPts val="1400"/>
              </a:spcBef>
              <a:spcAft>
                <a:spcPts val="0"/>
              </a:spcAft>
              <a:buSzPts val="2600"/>
              <a:buFont typeface="Arial"/>
              <a:buChar char="•"/>
            </a:pPr>
            <a:r>
              <a:rPr lang="en-US" sz="2600"/>
              <a:t> </a:t>
            </a:r>
            <a:r>
              <a:rPr lang="en-US" sz="2600" b="1"/>
              <a:t>Funders</a:t>
            </a:r>
            <a:endParaRPr/>
          </a:p>
          <a:p>
            <a:pPr marL="91440" lvl="0" indent="-165100" algn="l" rtl="0">
              <a:lnSpc>
                <a:spcPct val="90000"/>
              </a:lnSpc>
              <a:spcBef>
                <a:spcPts val="1400"/>
              </a:spcBef>
              <a:spcAft>
                <a:spcPts val="0"/>
              </a:spcAft>
              <a:buSzPts val="2600"/>
              <a:buFont typeface="Arial"/>
              <a:buChar char="•"/>
            </a:pPr>
            <a:r>
              <a:rPr lang="en-US" sz="2600"/>
              <a:t> Publishers</a:t>
            </a:r>
            <a:endParaRPr/>
          </a:p>
          <a:p>
            <a:pPr marL="91440" lvl="0" indent="-165100" algn="l" rtl="0">
              <a:lnSpc>
                <a:spcPct val="90000"/>
              </a:lnSpc>
              <a:spcBef>
                <a:spcPts val="1400"/>
              </a:spcBef>
              <a:spcAft>
                <a:spcPts val="0"/>
              </a:spcAft>
              <a:buSzPts val="2600"/>
              <a:buFont typeface="Arial"/>
              <a:buChar char="•"/>
            </a:pPr>
            <a:r>
              <a:rPr lang="en-US" sz="2600"/>
              <a:t> …</a:t>
            </a:r>
            <a:endParaRPr sz="2600"/>
          </a:p>
        </p:txBody>
      </p:sp>
      <p:pic>
        <p:nvPicPr>
          <p:cNvPr id="239" name="Google Shape;239;p16" descr="Gedankenblase"/>
          <p:cNvPicPr preferRelativeResize="0"/>
          <p:nvPr/>
        </p:nvPicPr>
        <p:blipFill rotWithShape="1">
          <a:blip r:embed="rId3">
            <a:alphaModFix/>
          </a:blip>
          <a:srcRect/>
          <a:stretch/>
        </p:blipFill>
        <p:spPr>
          <a:xfrm>
            <a:off x="11094720" y="42530"/>
            <a:ext cx="914400" cy="914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7"/>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Phase 2: </a:t>
            </a:r>
            <a:r>
              <a:rPr lang="en-US" b="1">
                <a:solidFill>
                  <a:srgbClr val="00B0F0"/>
                </a:solidFill>
              </a:rPr>
              <a:t>Implement</a:t>
            </a:r>
            <a:endParaRPr b="1">
              <a:solidFill>
                <a:srgbClr val="00B0F0"/>
              </a:solidFill>
            </a:endParaRPr>
          </a:p>
        </p:txBody>
      </p:sp>
      <p:sp>
        <p:nvSpPr>
          <p:cNvPr id="246" name="Google Shape;246;p17"/>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77800" algn="l" rtl="0">
              <a:lnSpc>
                <a:spcPct val="90000"/>
              </a:lnSpc>
              <a:spcBef>
                <a:spcPts val="0"/>
              </a:spcBef>
              <a:spcAft>
                <a:spcPts val="0"/>
              </a:spcAft>
              <a:buSzPts val="2800"/>
              <a:buFont typeface="Arial"/>
              <a:buChar char="•"/>
            </a:pPr>
            <a:r>
              <a:rPr lang="en-US" sz="2800"/>
              <a:t> Focus on rules 4 - 7</a:t>
            </a:r>
            <a:endParaRPr/>
          </a:p>
          <a:p>
            <a:pPr marL="91440" lvl="0" indent="-177800" algn="l" rtl="0">
              <a:lnSpc>
                <a:spcPct val="90000"/>
              </a:lnSpc>
              <a:spcBef>
                <a:spcPts val="1400"/>
              </a:spcBef>
              <a:spcAft>
                <a:spcPts val="0"/>
              </a:spcAft>
              <a:buSzPts val="2800"/>
              <a:buFont typeface="Arial"/>
              <a:buChar char="•"/>
            </a:pPr>
            <a:r>
              <a:rPr lang="en-US" sz="2800"/>
              <a:t> You will run into obstacles 🡪 be flexible and adapt, </a:t>
            </a:r>
            <a:br>
              <a:rPr lang="en-US" sz="2800"/>
            </a:br>
            <a:r>
              <a:rPr lang="en-US" sz="2800"/>
              <a:t>it’s a marathon, not a sprint</a:t>
            </a:r>
            <a:endParaRPr/>
          </a:p>
          <a:p>
            <a:pPr marL="384048" lvl="1" indent="-182880" algn="l" rtl="0">
              <a:lnSpc>
                <a:spcPct val="90000"/>
              </a:lnSpc>
              <a:spcBef>
                <a:spcPts val="400"/>
              </a:spcBef>
              <a:spcAft>
                <a:spcPts val="0"/>
              </a:spcAft>
              <a:buSzPts val="2600"/>
              <a:buFont typeface="Arial"/>
              <a:buChar char="•"/>
            </a:pPr>
            <a:r>
              <a:rPr lang="en-US" sz="2600"/>
              <a:t> Technical obstacles (skills, infrastructure, resources, …)</a:t>
            </a:r>
            <a:endParaRPr/>
          </a:p>
          <a:p>
            <a:pPr marL="384048" lvl="1" indent="-182880" algn="l" rtl="0">
              <a:lnSpc>
                <a:spcPct val="90000"/>
              </a:lnSpc>
              <a:spcBef>
                <a:spcPts val="600"/>
              </a:spcBef>
              <a:spcAft>
                <a:spcPts val="0"/>
              </a:spcAft>
              <a:buSzPts val="2600"/>
              <a:buFont typeface="Arial"/>
              <a:buChar char="•"/>
            </a:pPr>
            <a:r>
              <a:rPr lang="en-US" sz="2600"/>
              <a:t> Social obstacles (team, supervisor, collaborators, …)</a:t>
            </a:r>
            <a:endParaRPr/>
          </a:p>
          <a:p>
            <a:pPr marL="384048" lvl="1" indent="-182880" algn="l" rtl="0">
              <a:lnSpc>
                <a:spcPct val="90000"/>
              </a:lnSpc>
              <a:spcBef>
                <a:spcPts val="600"/>
              </a:spcBef>
              <a:spcAft>
                <a:spcPts val="0"/>
              </a:spcAft>
              <a:buSzPts val="2600"/>
              <a:buFont typeface="Arial"/>
              <a:buChar char="•"/>
            </a:pPr>
            <a:r>
              <a:rPr lang="en-US" sz="2600"/>
              <a:t> Personal obstacles (life happens!)</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8"/>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Your turn! (10 mins)</a:t>
            </a:r>
            <a:endParaRPr dirty="0"/>
          </a:p>
        </p:txBody>
      </p:sp>
      <p:sp>
        <p:nvSpPr>
          <p:cNvPr id="253" name="Google Shape;253;p18"/>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Arial"/>
              <a:buChar char="•"/>
            </a:pPr>
            <a:r>
              <a:rPr lang="en-US" sz="2600" dirty="0"/>
              <a:t> Which obstacles (technical or social) do you foresee?</a:t>
            </a:r>
            <a:endParaRPr dirty="0"/>
          </a:p>
          <a:p>
            <a:pPr marL="91440" lvl="0" indent="-165100" algn="l" rtl="0">
              <a:lnSpc>
                <a:spcPct val="90000"/>
              </a:lnSpc>
              <a:spcBef>
                <a:spcPts val="1400"/>
              </a:spcBef>
              <a:spcAft>
                <a:spcPts val="0"/>
              </a:spcAft>
              <a:buSzPts val="2600"/>
              <a:buFont typeface="Arial"/>
              <a:buChar char="•"/>
            </a:pPr>
            <a:r>
              <a:rPr lang="en-US" sz="2600" dirty="0"/>
              <a:t> How can you deal with those obstacles?</a:t>
            </a:r>
            <a:endParaRPr dirty="0"/>
          </a:p>
          <a:p>
            <a:pPr marL="0" lvl="0" indent="0" algn="l" rtl="0">
              <a:lnSpc>
                <a:spcPct val="90000"/>
              </a:lnSpc>
              <a:spcBef>
                <a:spcPts val="1400"/>
              </a:spcBef>
              <a:spcAft>
                <a:spcPts val="0"/>
              </a:spcAft>
              <a:buSzPts val="2600"/>
              <a:buNone/>
            </a:pPr>
            <a:endParaRPr sz="2600" u="sng" dirty="0">
              <a:solidFill>
                <a:schemeClr val="hlink"/>
              </a:solidFill>
              <a:hlinkClick r:id="rId3"/>
            </a:endParaRPr>
          </a:p>
          <a:p>
            <a:pPr marL="0" lvl="0" indent="0" algn="l" rtl="0">
              <a:lnSpc>
                <a:spcPct val="90000"/>
              </a:lnSpc>
              <a:spcBef>
                <a:spcPts val="1400"/>
              </a:spcBef>
              <a:spcAft>
                <a:spcPts val="0"/>
              </a:spcAft>
              <a:buSzPts val="2600"/>
              <a:buNone/>
            </a:pPr>
            <a:endParaRPr sz="2600" u="sng" dirty="0">
              <a:solidFill>
                <a:schemeClr val="hlink"/>
              </a:solidFill>
              <a:hlinkClick r:id="rId3"/>
            </a:endParaRPr>
          </a:p>
          <a:p>
            <a:pPr marL="91440" lvl="0" indent="0" algn="l" rtl="0">
              <a:lnSpc>
                <a:spcPct val="90000"/>
              </a:lnSpc>
              <a:spcBef>
                <a:spcPts val="1400"/>
              </a:spcBef>
              <a:spcAft>
                <a:spcPts val="0"/>
              </a:spcAft>
              <a:buSzPts val="2600"/>
              <a:buFont typeface="Arial"/>
              <a:buNone/>
            </a:pPr>
            <a:endParaRPr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9"/>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Tips for implementation</a:t>
            </a:r>
            <a:endParaRPr/>
          </a:p>
        </p:txBody>
      </p:sp>
      <p:sp>
        <p:nvSpPr>
          <p:cNvPr id="260" name="Google Shape;260;p19"/>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77800" algn="l" rtl="0">
              <a:lnSpc>
                <a:spcPct val="90000"/>
              </a:lnSpc>
              <a:spcBef>
                <a:spcPts val="0"/>
              </a:spcBef>
              <a:spcAft>
                <a:spcPts val="0"/>
              </a:spcAft>
              <a:buSzPts val="2800"/>
              <a:buFont typeface="Arial"/>
              <a:buChar char="•"/>
            </a:pPr>
            <a:r>
              <a:rPr lang="en-US" sz="2800"/>
              <a:t> </a:t>
            </a:r>
            <a:r>
              <a:rPr lang="en-US" sz="2800" b="1"/>
              <a:t>Anticipate</a:t>
            </a:r>
            <a:r>
              <a:rPr lang="en-US" sz="2800"/>
              <a:t> (social) </a:t>
            </a:r>
            <a:r>
              <a:rPr lang="en-US" sz="2800" b="1"/>
              <a:t>resistance</a:t>
            </a:r>
            <a:endParaRPr/>
          </a:p>
          <a:p>
            <a:pPr marL="384048" lvl="1" indent="-182880" algn="l" rtl="0">
              <a:lnSpc>
                <a:spcPct val="90000"/>
              </a:lnSpc>
              <a:spcBef>
                <a:spcPts val="400"/>
              </a:spcBef>
              <a:spcAft>
                <a:spcPts val="0"/>
              </a:spcAft>
              <a:buSzPts val="2600"/>
              <a:buFont typeface="Arial"/>
              <a:buChar char="•"/>
            </a:pPr>
            <a:r>
              <a:rPr lang="en-US" sz="2600"/>
              <a:t> Assume positive intent</a:t>
            </a:r>
            <a:endParaRPr/>
          </a:p>
          <a:p>
            <a:pPr marL="384048" lvl="1" indent="-182880" algn="l" rtl="0">
              <a:lnSpc>
                <a:spcPct val="90000"/>
              </a:lnSpc>
              <a:spcBef>
                <a:spcPts val="600"/>
              </a:spcBef>
              <a:spcAft>
                <a:spcPts val="0"/>
              </a:spcAft>
              <a:buSzPts val="2600"/>
              <a:buFont typeface="Arial"/>
              <a:buChar char="•"/>
            </a:pPr>
            <a:r>
              <a:rPr lang="en-US" sz="2600"/>
              <a:t> Be </a:t>
            </a:r>
            <a:r>
              <a:rPr lang="en-US" sz="2600" b="1"/>
              <a:t>constructive</a:t>
            </a:r>
            <a:r>
              <a:rPr lang="en-US" sz="2600"/>
              <a:t> and ready to compromise</a:t>
            </a:r>
            <a:endParaRPr/>
          </a:p>
          <a:p>
            <a:pPr marL="384048" lvl="1" indent="-182880" algn="l" rtl="0">
              <a:lnSpc>
                <a:spcPct val="90000"/>
              </a:lnSpc>
              <a:spcBef>
                <a:spcPts val="600"/>
              </a:spcBef>
              <a:spcAft>
                <a:spcPts val="0"/>
              </a:spcAft>
              <a:buSzPts val="2600"/>
              <a:buFont typeface="Arial"/>
              <a:buChar char="•"/>
            </a:pPr>
            <a:r>
              <a:rPr lang="en-US" sz="2600"/>
              <a:t> Different arguments work for different people</a:t>
            </a:r>
            <a:endParaRPr/>
          </a:p>
          <a:p>
            <a:pPr marL="384048" lvl="1" indent="-182880" algn="l" rtl="0">
              <a:lnSpc>
                <a:spcPct val="90000"/>
              </a:lnSpc>
              <a:spcBef>
                <a:spcPts val="600"/>
              </a:spcBef>
              <a:spcAft>
                <a:spcPts val="0"/>
              </a:spcAft>
              <a:buSzPts val="2600"/>
              <a:buFont typeface="Arial"/>
              <a:buChar char="•"/>
            </a:pPr>
            <a:r>
              <a:rPr lang="en-US" sz="2600"/>
              <a:t> Focus on easy wins (especially in environments with high resistance) </a:t>
            </a:r>
            <a:endParaRPr/>
          </a:p>
          <a:p>
            <a:pPr marL="384048" lvl="1" indent="-182880" algn="l" rtl="0">
              <a:lnSpc>
                <a:spcPct val="90000"/>
              </a:lnSpc>
              <a:spcBef>
                <a:spcPts val="600"/>
              </a:spcBef>
              <a:spcAft>
                <a:spcPts val="0"/>
              </a:spcAft>
              <a:buSzPts val="2600"/>
              <a:buFont typeface="Arial"/>
              <a:buChar char="•"/>
            </a:pPr>
            <a:r>
              <a:rPr lang="en-US" sz="2600"/>
              <a:t> Be </a:t>
            </a:r>
            <a:r>
              <a:rPr lang="en-US" sz="2600" b="1"/>
              <a:t>patient</a:t>
            </a:r>
            <a:r>
              <a:rPr lang="en-US" sz="2600"/>
              <a:t> and reassess your goals regularly</a:t>
            </a:r>
            <a:endParaRPr/>
          </a:p>
          <a:p>
            <a:pPr marL="384048" lvl="1" indent="-182880" algn="l" rtl="0">
              <a:lnSpc>
                <a:spcPct val="90000"/>
              </a:lnSpc>
              <a:spcBef>
                <a:spcPts val="600"/>
              </a:spcBef>
              <a:spcAft>
                <a:spcPts val="0"/>
              </a:spcAft>
              <a:buSzPts val="2600"/>
              <a:buFont typeface="Arial"/>
              <a:buChar char="•"/>
            </a:pPr>
            <a:r>
              <a:rPr lang="en-US" sz="2600"/>
              <a:t> Look after yourself</a:t>
            </a:r>
            <a:endParaRPr sz="2400"/>
          </a:p>
        </p:txBody>
      </p:sp>
      <p:pic>
        <p:nvPicPr>
          <p:cNvPr id="261" name="Google Shape;261;p19" descr="Gedankenblase"/>
          <p:cNvPicPr preferRelativeResize="0"/>
          <p:nvPr/>
        </p:nvPicPr>
        <p:blipFill rotWithShape="1">
          <a:blip r:embed="rId3">
            <a:alphaModFix/>
          </a:blip>
          <a:srcRect/>
          <a:stretch/>
        </p:blipFill>
        <p:spPr>
          <a:xfrm>
            <a:off x="11094720" y="42530"/>
            <a:ext cx="914400" cy="914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0"/>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Phase 3: </a:t>
            </a:r>
            <a:r>
              <a:rPr lang="en-US" b="1">
                <a:solidFill>
                  <a:srgbClr val="00B0F0"/>
                </a:solidFill>
              </a:rPr>
              <a:t>Looking to the future</a:t>
            </a:r>
            <a:endParaRPr b="1">
              <a:solidFill>
                <a:srgbClr val="00B0F0"/>
              </a:solidFill>
            </a:endParaRPr>
          </a:p>
        </p:txBody>
      </p:sp>
      <p:sp>
        <p:nvSpPr>
          <p:cNvPr id="268" name="Google Shape;268;p20"/>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Arial"/>
              <a:buChar char="•"/>
            </a:pPr>
            <a:r>
              <a:rPr lang="en-US" sz="2600"/>
              <a:t> Focus on rules 8, 9, &amp; 10</a:t>
            </a:r>
            <a:endParaRPr/>
          </a:p>
          <a:p>
            <a:pPr marL="91440" lvl="0" indent="-165100" algn="l" rtl="0">
              <a:lnSpc>
                <a:spcPct val="90000"/>
              </a:lnSpc>
              <a:spcBef>
                <a:spcPts val="1400"/>
              </a:spcBef>
              <a:spcAft>
                <a:spcPts val="0"/>
              </a:spcAft>
              <a:buSzPts val="2600"/>
              <a:buFont typeface="Arial"/>
              <a:buChar char="•"/>
            </a:pPr>
            <a:r>
              <a:rPr lang="en-US" sz="2600"/>
              <a:t> Make changes </a:t>
            </a:r>
            <a:r>
              <a:rPr lang="en-US" sz="2600" b="1"/>
              <a:t>sustainable</a:t>
            </a:r>
            <a:r>
              <a:rPr lang="en-US" sz="2600"/>
              <a:t> in your group/ department/ institution</a:t>
            </a:r>
            <a:endParaRPr/>
          </a:p>
          <a:p>
            <a:pPr marL="91440" lvl="0" indent="-165100" algn="l" rtl="0">
              <a:lnSpc>
                <a:spcPct val="90000"/>
              </a:lnSpc>
              <a:spcBef>
                <a:spcPts val="1400"/>
              </a:spcBef>
              <a:spcAft>
                <a:spcPts val="0"/>
              </a:spcAft>
              <a:buSzPts val="2600"/>
              <a:buFont typeface="Arial"/>
              <a:buChar char="•"/>
            </a:pPr>
            <a:r>
              <a:rPr lang="en-US" sz="2600"/>
              <a:t> Teach </a:t>
            </a:r>
            <a:r>
              <a:rPr lang="en-US" sz="2600" b="1"/>
              <a:t>others</a:t>
            </a:r>
            <a:endParaRPr/>
          </a:p>
          <a:p>
            <a:pPr marL="91440" lvl="0" indent="-165100" algn="l" rtl="0">
              <a:lnSpc>
                <a:spcPct val="90000"/>
              </a:lnSpc>
              <a:spcBef>
                <a:spcPts val="1400"/>
              </a:spcBef>
              <a:spcAft>
                <a:spcPts val="0"/>
              </a:spcAft>
              <a:buSzPts val="2600"/>
              <a:buFont typeface="Arial"/>
              <a:buChar char="•"/>
            </a:pPr>
            <a:r>
              <a:rPr lang="en-US" sz="2600"/>
              <a:t> Get </a:t>
            </a:r>
            <a:r>
              <a:rPr lang="en-US" sz="2600" b="1"/>
              <a:t>credit</a:t>
            </a:r>
            <a:endParaRPr/>
          </a:p>
          <a:p>
            <a:pPr marL="91440" lvl="0" indent="-165100" algn="l" rtl="0">
              <a:lnSpc>
                <a:spcPct val="90000"/>
              </a:lnSpc>
              <a:spcBef>
                <a:spcPts val="1400"/>
              </a:spcBef>
              <a:spcAft>
                <a:spcPts val="0"/>
              </a:spcAft>
              <a:buSzPts val="2600"/>
              <a:buFont typeface="Arial"/>
              <a:buChar char="•"/>
            </a:pPr>
            <a:r>
              <a:rPr lang="en-US" sz="2600"/>
              <a:t> Seek out (new) </a:t>
            </a:r>
            <a:r>
              <a:rPr lang="en-US" sz="2600" b="1"/>
              <a:t>job</a:t>
            </a:r>
            <a:r>
              <a:rPr lang="en-US" sz="2600"/>
              <a:t> </a:t>
            </a:r>
            <a:r>
              <a:rPr lang="en-US" sz="2600" b="1"/>
              <a:t>opportunities</a:t>
            </a:r>
            <a:r>
              <a:rPr lang="en-US" sz="2600"/>
              <a:t> where your skills and ideas are valued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1"/>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Your turn! (10 mins)</a:t>
            </a:r>
            <a:endParaRPr dirty="0"/>
          </a:p>
        </p:txBody>
      </p:sp>
      <p:sp>
        <p:nvSpPr>
          <p:cNvPr id="275" name="Google Shape;275;p21"/>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Arial"/>
              <a:buChar char="•"/>
            </a:pPr>
            <a:r>
              <a:rPr lang="en-US" sz="2600" dirty="0"/>
              <a:t> How can </a:t>
            </a:r>
            <a:r>
              <a:rPr lang="en-US" sz="2800" dirty="0"/>
              <a:t>you </a:t>
            </a:r>
            <a:r>
              <a:rPr lang="en-US" sz="2600" dirty="0"/>
              <a:t>make changes </a:t>
            </a:r>
            <a:r>
              <a:rPr lang="en-US" sz="2600" b="1" dirty="0"/>
              <a:t>sustainable</a:t>
            </a:r>
            <a:r>
              <a:rPr lang="en-US" sz="2600" dirty="0"/>
              <a:t>?</a:t>
            </a:r>
            <a:endParaRPr dirty="0"/>
          </a:p>
          <a:p>
            <a:pPr marL="91440" lvl="0" indent="-165100" algn="l" rtl="0">
              <a:lnSpc>
                <a:spcPct val="90000"/>
              </a:lnSpc>
              <a:spcBef>
                <a:spcPts val="1400"/>
              </a:spcBef>
              <a:spcAft>
                <a:spcPts val="0"/>
              </a:spcAft>
              <a:buSzPts val="2600"/>
              <a:buFont typeface="Arial"/>
              <a:buChar char="•"/>
            </a:pPr>
            <a:r>
              <a:rPr lang="en-US" sz="2600" dirty="0"/>
              <a:t> How can you </a:t>
            </a:r>
            <a:r>
              <a:rPr lang="en-US" sz="2600" b="1" dirty="0"/>
              <a:t>teach others</a:t>
            </a:r>
            <a:r>
              <a:rPr lang="en-US" sz="2600" dirty="0"/>
              <a:t>?</a:t>
            </a:r>
            <a:endParaRPr dirty="0"/>
          </a:p>
          <a:p>
            <a:pPr marL="91440" lvl="0" indent="-165100" algn="l" rtl="0">
              <a:lnSpc>
                <a:spcPct val="90000"/>
              </a:lnSpc>
              <a:spcBef>
                <a:spcPts val="1400"/>
              </a:spcBef>
              <a:spcAft>
                <a:spcPts val="0"/>
              </a:spcAft>
              <a:buSzPts val="2600"/>
              <a:buFont typeface="Arial"/>
              <a:buChar char="•"/>
            </a:pPr>
            <a:r>
              <a:rPr lang="en-US" sz="2600" dirty="0"/>
              <a:t> How can you get </a:t>
            </a:r>
            <a:r>
              <a:rPr lang="en-US" sz="2600" b="1" dirty="0"/>
              <a:t>credit</a:t>
            </a:r>
            <a:r>
              <a:rPr lang="en-US" sz="2600" dirty="0"/>
              <a:t> for your work?</a:t>
            </a:r>
            <a:endParaRPr dirty="0"/>
          </a:p>
          <a:p>
            <a:pPr marL="91440" lvl="0" indent="-165100" algn="l" rtl="0">
              <a:lnSpc>
                <a:spcPct val="90000"/>
              </a:lnSpc>
              <a:spcBef>
                <a:spcPts val="1400"/>
              </a:spcBef>
              <a:spcAft>
                <a:spcPts val="0"/>
              </a:spcAft>
              <a:buSzPts val="2600"/>
              <a:buFont typeface="Arial"/>
              <a:buChar char="•"/>
            </a:pPr>
            <a:r>
              <a:rPr lang="en-US" sz="2600" dirty="0"/>
              <a:t> How can you find </a:t>
            </a:r>
            <a:r>
              <a:rPr lang="en-US" sz="2600" b="1" dirty="0"/>
              <a:t>job opportunities </a:t>
            </a:r>
            <a:r>
              <a:rPr lang="en-US" sz="2600" dirty="0"/>
              <a:t>where your skills are valued?</a:t>
            </a:r>
            <a:endParaRPr dirty="0"/>
          </a:p>
          <a:p>
            <a:pPr marL="0" lvl="0" indent="0" algn="l" rtl="0">
              <a:lnSpc>
                <a:spcPct val="90000"/>
              </a:lnSpc>
              <a:spcBef>
                <a:spcPts val="1400"/>
              </a:spcBef>
              <a:spcAft>
                <a:spcPts val="0"/>
              </a:spcAft>
              <a:buSzPts val="2600"/>
              <a:buNone/>
            </a:pPr>
            <a:endParaRPr sz="2600" dirty="0"/>
          </a:p>
          <a:p>
            <a:pPr marL="0" lvl="0" indent="0" algn="l" rtl="0">
              <a:lnSpc>
                <a:spcPct val="90000"/>
              </a:lnSpc>
              <a:spcBef>
                <a:spcPts val="1400"/>
              </a:spcBef>
              <a:spcAft>
                <a:spcPts val="0"/>
              </a:spcAft>
              <a:buSzPts val="2600"/>
              <a:buNone/>
            </a:pPr>
            <a:endParaRPr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2"/>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Tips for the future</a:t>
            </a:r>
            <a:endParaRPr/>
          </a:p>
        </p:txBody>
      </p:sp>
      <p:sp>
        <p:nvSpPr>
          <p:cNvPr id="282" name="Google Shape;282;p22"/>
          <p:cNvSpPr txBox="1">
            <a:spLocks noGrp="1"/>
          </p:cNvSpPr>
          <p:nvPr>
            <p:ph type="body" idx="1"/>
          </p:nvPr>
        </p:nvSpPr>
        <p:spPr>
          <a:xfrm>
            <a:off x="1097280" y="1845734"/>
            <a:ext cx="10058400" cy="4512536"/>
          </a:xfrm>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SzPts val="2600"/>
              <a:buFont typeface="Arial"/>
              <a:buChar char="•"/>
            </a:pPr>
            <a:r>
              <a:rPr lang="en-US" sz="2600"/>
              <a:t> </a:t>
            </a:r>
            <a:r>
              <a:rPr lang="en-US" sz="2600" b="1"/>
              <a:t>Sustainability</a:t>
            </a:r>
            <a:r>
              <a:rPr lang="en-US" sz="2600"/>
              <a:t>: write documentation, support others, join/ start a movement</a:t>
            </a:r>
            <a:endParaRPr/>
          </a:p>
          <a:p>
            <a:pPr marL="91440" lvl="0" indent="-165100" algn="l" rtl="0">
              <a:lnSpc>
                <a:spcPct val="90000"/>
              </a:lnSpc>
              <a:spcBef>
                <a:spcPts val="1400"/>
              </a:spcBef>
              <a:spcAft>
                <a:spcPts val="0"/>
              </a:spcAft>
              <a:buSzPts val="2600"/>
              <a:buFont typeface="Arial"/>
              <a:buChar char="•"/>
            </a:pPr>
            <a:r>
              <a:rPr lang="en-US" sz="2600"/>
              <a:t> </a:t>
            </a:r>
            <a:r>
              <a:rPr lang="en-US" sz="2600" b="1"/>
              <a:t>Teaching</a:t>
            </a:r>
            <a:r>
              <a:rPr lang="en-US" sz="2600"/>
              <a:t>: formal and informal learning-by-doing – ideas see here:  </a:t>
            </a:r>
            <a:r>
              <a:rPr lang="en-US" sz="2600" u="sng">
                <a:solidFill>
                  <a:schemeClr val="hlink"/>
                </a:solidFill>
                <a:hlinkClick r:id="rId3"/>
              </a:rPr>
              <a:t>https://doi.org/10.7554/eLife.89736</a:t>
            </a:r>
            <a:r>
              <a:rPr lang="en-US" sz="2600"/>
              <a:t> and </a:t>
            </a:r>
            <a:r>
              <a:rPr lang="en-US" sz="2600" u="sng">
                <a:solidFill>
                  <a:schemeClr val="hlink"/>
                </a:solidFill>
                <a:hlinkClick r:id="rId4"/>
              </a:rPr>
              <a:t>https://www.osc.uni-muenchen.de/news/11strategies/index.html</a:t>
            </a:r>
            <a:endParaRPr sz="2600"/>
          </a:p>
          <a:p>
            <a:pPr marL="91440" lvl="0" indent="-165100" algn="l" rtl="0">
              <a:lnSpc>
                <a:spcPct val="90000"/>
              </a:lnSpc>
              <a:spcBef>
                <a:spcPts val="1400"/>
              </a:spcBef>
              <a:spcAft>
                <a:spcPts val="0"/>
              </a:spcAft>
              <a:buSzPts val="2600"/>
              <a:buFont typeface="Arial"/>
              <a:buChar char="•"/>
            </a:pPr>
            <a:r>
              <a:rPr lang="en-US" sz="2600"/>
              <a:t> </a:t>
            </a:r>
            <a:r>
              <a:rPr lang="en-US" sz="2600" b="1"/>
              <a:t>Credit</a:t>
            </a:r>
            <a:r>
              <a:rPr lang="en-US" sz="2600"/>
              <a:t>: document your progress, apply for awards, add info to your CV</a:t>
            </a:r>
            <a:endParaRPr/>
          </a:p>
          <a:p>
            <a:pPr marL="91440" lvl="0" indent="-165100" algn="l" rtl="0">
              <a:lnSpc>
                <a:spcPct val="90000"/>
              </a:lnSpc>
              <a:spcBef>
                <a:spcPts val="1400"/>
              </a:spcBef>
              <a:spcAft>
                <a:spcPts val="0"/>
              </a:spcAft>
              <a:buSzPts val="2600"/>
              <a:buFont typeface="Arial"/>
              <a:buChar char="•"/>
            </a:pPr>
            <a:r>
              <a:rPr lang="en-US" sz="2600"/>
              <a:t> </a:t>
            </a:r>
            <a:r>
              <a:rPr lang="en-US" sz="2600" b="1"/>
              <a:t>New opportunities</a:t>
            </a:r>
            <a:r>
              <a:rPr lang="en-US" sz="2600"/>
              <a:t>: define your values and what you expect from your next job, might be in research support roles or with other stakeholders</a:t>
            </a:r>
            <a:endParaRPr/>
          </a:p>
        </p:txBody>
      </p:sp>
      <p:pic>
        <p:nvPicPr>
          <p:cNvPr id="283" name="Google Shape;283;p22" descr="Gedankenblase"/>
          <p:cNvPicPr preferRelativeResize="0"/>
          <p:nvPr/>
        </p:nvPicPr>
        <p:blipFill rotWithShape="1">
          <a:blip r:embed="rId5">
            <a:alphaModFix/>
          </a:blip>
          <a:srcRect/>
          <a:stretch/>
        </p:blipFill>
        <p:spPr>
          <a:xfrm>
            <a:off x="11094720" y="42530"/>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3"/>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Some inspiration from the paper …</a:t>
            </a:r>
            <a:endParaRPr/>
          </a:p>
        </p:txBody>
      </p:sp>
      <p:sp>
        <p:nvSpPr>
          <p:cNvPr id="290" name="Google Shape;290;p23"/>
          <p:cNvSpPr txBox="1">
            <a:spLocks noGrp="1"/>
          </p:cNvSpPr>
          <p:nvPr>
            <p:ph type="body" idx="1"/>
          </p:nvPr>
        </p:nvSpPr>
        <p:spPr>
          <a:xfrm>
            <a:off x="1097280" y="1845734"/>
            <a:ext cx="10058400" cy="4512536"/>
          </a:xfrm>
          <a:prstGeom prst="rect">
            <a:avLst/>
          </a:prstGeom>
          <a:noFill/>
          <a:ln>
            <a:noFill/>
          </a:ln>
        </p:spPr>
        <p:txBody>
          <a:bodyPr spcFirstLastPara="1" wrap="square" lIns="0" tIns="45700" rIns="0" bIns="45700" anchor="t" anchorCtr="0">
            <a:normAutofit lnSpcReduction="10000"/>
          </a:bodyPr>
          <a:lstStyle/>
          <a:p>
            <a:pPr marL="91440" lvl="0" indent="-165100" algn="l" rtl="0">
              <a:lnSpc>
                <a:spcPct val="90000"/>
              </a:lnSpc>
              <a:spcBef>
                <a:spcPts val="0"/>
              </a:spcBef>
              <a:spcAft>
                <a:spcPts val="0"/>
              </a:spcAft>
              <a:buSzPts val="2600"/>
              <a:buFont typeface="Arial"/>
              <a:buChar char="•"/>
            </a:pPr>
            <a:r>
              <a:rPr lang="en-US" sz="2600"/>
              <a:t> When </a:t>
            </a:r>
            <a:r>
              <a:rPr lang="en-US" sz="2600" b="1"/>
              <a:t>discussing</a:t>
            </a:r>
            <a:r>
              <a:rPr lang="en-US" sz="2600"/>
              <a:t> research </a:t>
            </a:r>
            <a:r>
              <a:rPr lang="en-US" sz="2600" b="1"/>
              <a:t>practices</a:t>
            </a:r>
            <a:r>
              <a:rPr lang="en-US" sz="2600"/>
              <a:t> in your team: </a:t>
            </a:r>
            <a:endParaRPr/>
          </a:p>
          <a:p>
            <a:pPr marL="384048" lvl="1" indent="-182880" algn="l" rtl="0">
              <a:lnSpc>
                <a:spcPct val="110000"/>
              </a:lnSpc>
              <a:spcBef>
                <a:spcPts val="400"/>
              </a:spcBef>
              <a:spcAft>
                <a:spcPts val="0"/>
              </a:spcAft>
              <a:buSzPts val="2600"/>
              <a:buFont typeface="Arial"/>
              <a:buChar char="•"/>
            </a:pPr>
            <a:r>
              <a:rPr lang="en-US" sz="2600"/>
              <a:t> </a:t>
            </a:r>
            <a:r>
              <a:rPr lang="en-US" sz="2200" i="1"/>
              <a:t>“It is important to </a:t>
            </a:r>
            <a:r>
              <a:rPr lang="en-US" sz="2200" i="1">
                <a:solidFill>
                  <a:schemeClr val="accent2"/>
                </a:solidFill>
              </a:rPr>
              <a:t>approach others with a positive attitude</a:t>
            </a:r>
            <a:r>
              <a:rPr lang="en-US" sz="2200" i="1"/>
              <a:t>. Your goal is </a:t>
            </a:r>
            <a:r>
              <a:rPr lang="en-US" sz="2200" i="1">
                <a:solidFill>
                  <a:schemeClr val="accent2"/>
                </a:solidFill>
              </a:rPr>
              <a:t>not to criticize</a:t>
            </a:r>
            <a:r>
              <a:rPr lang="en-US" sz="2200" i="1"/>
              <a:t>, but to suggest future </a:t>
            </a:r>
            <a:r>
              <a:rPr lang="en-US" sz="2200" i="1">
                <a:solidFill>
                  <a:schemeClr val="accent2"/>
                </a:solidFill>
              </a:rPr>
              <a:t>improvements</a:t>
            </a:r>
            <a:r>
              <a:rPr lang="en-US" sz="2200" i="1"/>
              <a:t>.”</a:t>
            </a:r>
            <a:endParaRPr/>
          </a:p>
          <a:p>
            <a:pPr marL="384048" lvl="1" indent="-182880" algn="l" rtl="0">
              <a:lnSpc>
                <a:spcPct val="110000"/>
              </a:lnSpc>
              <a:spcBef>
                <a:spcPts val="600"/>
              </a:spcBef>
              <a:spcAft>
                <a:spcPts val="0"/>
              </a:spcAft>
              <a:buSzPts val="2200"/>
              <a:buFont typeface="Arial"/>
              <a:buChar char="•"/>
            </a:pPr>
            <a:r>
              <a:rPr lang="en-US" sz="2200" i="1"/>
              <a:t> “It is OK if you </a:t>
            </a:r>
            <a:r>
              <a:rPr lang="en-US" sz="2200" i="1">
                <a:solidFill>
                  <a:schemeClr val="accent2"/>
                </a:solidFill>
              </a:rPr>
              <a:t>cannot convince everyone</a:t>
            </a:r>
            <a:r>
              <a:rPr lang="en-US" sz="2200" i="1"/>
              <a:t>.”</a:t>
            </a:r>
            <a:endParaRPr/>
          </a:p>
          <a:p>
            <a:pPr marL="91440" lvl="0" indent="-177800" algn="l" rtl="0">
              <a:lnSpc>
                <a:spcPct val="90000"/>
              </a:lnSpc>
              <a:spcBef>
                <a:spcPts val="1600"/>
              </a:spcBef>
              <a:spcAft>
                <a:spcPts val="0"/>
              </a:spcAft>
              <a:buSzPts val="2800"/>
              <a:buFont typeface="Arial"/>
              <a:buChar char="•"/>
            </a:pPr>
            <a:r>
              <a:rPr lang="en-US" sz="2800"/>
              <a:t> </a:t>
            </a:r>
            <a:r>
              <a:rPr lang="en-US" sz="2600" b="1"/>
              <a:t>Implementing</a:t>
            </a:r>
            <a:r>
              <a:rPr lang="en-US" sz="2600"/>
              <a:t> new research </a:t>
            </a:r>
            <a:r>
              <a:rPr lang="en-US" sz="2600" b="1"/>
              <a:t>practices</a:t>
            </a:r>
            <a:r>
              <a:rPr lang="en-US" sz="2600"/>
              <a:t> more generally:</a:t>
            </a:r>
            <a:endParaRPr/>
          </a:p>
          <a:p>
            <a:pPr marL="384048" lvl="1" indent="-182880" algn="l" rtl="0">
              <a:lnSpc>
                <a:spcPct val="100000"/>
              </a:lnSpc>
              <a:spcBef>
                <a:spcPts val="400"/>
              </a:spcBef>
              <a:spcAft>
                <a:spcPts val="0"/>
              </a:spcAft>
              <a:buSzPts val="2600"/>
              <a:buFont typeface="Arial"/>
              <a:buChar char="•"/>
            </a:pPr>
            <a:r>
              <a:rPr lang="en-US" sz="2600"/>
              <a:t> </a:t>
            </a:r>
            <a:r>
              <a:rPr lang="en-US" sz="2200" i="1"/>
              <a:t>“Research improvement is a </a:t>
            </a:r>
            <a:r>
              <a:rPr lang="en-US" sz="2200" i="1">
                <a:solidFill>
                  <a:schemeClr val="accent2"/>
                </a:solidFill>
              </a:rPr>
              <a:t>marathon</a:t>
            </a:r>
            <a:r>
              <a:rPr lang="en-US" sz="2200" i="1"/>
              <a:t>, not a sprint.”</a:t>
            </a:r>
            <a:endParaRPr/>
          </a:p>
          <a:p>
            <a:pPr marL="384048" lvl="1" indent="-182880" algn="l" rtl="0">
              <a:lnSpc>
                <a:spcPct val="100000"/>
              </a:lnSpc>
              <a:spcBef>
                <a:spcPts val="600"/>
              </a:spcBef>
              <a:spcAft>
                <a:spcPts val="0"/>
              </a:spcAft>
              <a:buSzPts val="2200"/>
              <a:buFont typeface="Arial"/>
              <a:buChar char="•"/>
            </a:pPr>
            <a:r>
              <a:rPr lang="en-US" sz="2200" i="1"/>
              <a:t> “Priorities shift (..). </a:t>
            </a:r>
            <a:r>
              <a:rPr lang="en-US" sz="2200" i="1">
                <a:solidFill>
                  <a:schemeClr val="accent2"/>
                </a:solidFill>
              </a:rPr>
              <a:t>That is OK.”</a:t>
            </a:r>
            <a:endParaRPr/>
          </a:p>
          <a:p>
            <a:pPr marL="91440" lvl="0" indent="-177800" algn="l" rtl="0">
              <a:lnSpc>
                <a:spcPct val="90000"/>
              </a:lnSpc>
              <a:spcBef>
                <a:spcPts val="1600"/>
              </a:spcBef>
              <a:spcAft>
                <a:spcPts val="0"/>
              </a:spcAft>
              <a:buSzPts val="2800"/>
              <a:buFont typeface="Arial"/>
              <a:buChar char="•"/>
            </a:pPr>
            <a:r>
              <a:rPr lang="en-US" sz="2800"/>
              <a:t> </a:t>
            </a:r>
            <a:r>
              <a:rPr lang="en-US" sz="2600" b="1"/>
              <a:t>Looking after yourself</a:t>
            </a:r>
            <a:r>
              <a:rPr lang="en-US" sz="2600"/>
              <a:t>:</a:t>
            </a:r>
            <a:endParaRPr/>
          </a:p>
          <a:p>
            <a:pPr marL="384048" lvl="1" indent="-182880" algn="l" rtl="0">
              <a:lnSpc>
                <a:spcPct val="90000"/>
              </a:lnSpc>
              <a:spcBef>
                <a:spcPts val="400"/>
              </a:spcBef>
              <a:spcAft>
                <a:spcPts val="0"/>
              </a:spcAft>
              <a:buSzPts val="2200"/>
              <a:buFont typeface="Arial"/>
              <a:buChar char="•"/>
            </a:pPr>
            <a:r>
              <a:rPr lang="en-US" sz="2200" i="1"/>
              <a:t> “</a:t>
            </a:r>
            <a:r>
              <a:rPr lang="en-US" sz="2200" i="1">
                <a:solidFill>
                  <a:schemeClr val="accent2"/>
                </a:solidFill>
              </a:rPr>
              <a:t>Balance</a:t>
            </a:r>
            <a:r>
              <a:rPr lang="en-US" sz="2200" i="1"/>
              <a:t> what you want to do with what you can do; </a:t>
            </a:r>
            <a:r>
              <a:rPr lang="en-US" sz="2200" i="1">
                <a:solidFill>
                  <a:schemeClr val="accent2"/>
                </a:solidFill>
              </a:rPr>
              <a:t>do not commit to more </a:t>
            </a:r>
            <a:r>
              <a:rPr lang="en-US" sz="2200" i="1"/>
              <a:t>than you can achieve.”</a:t>
            </a:r>
            <a:endParaRPr/>
          </a:p>
          <a:p>
            <a:pPr marL="384048" lvl="1" indent="-182880" algn="l" rtl="0">
              <a:lnSpc>
                <a:spcPct val="90000"/>
              </a:lnSpc>
              <a:spcBef>
                <a:spcPts val="600"/>
              </a:spcBef>
              <a:spcAft>
                <a:spcPts val="0"/>
              </a:spcAft>
              <a:buSzPts val="2200"/>
              <a:buFont typeface="Arial"/>
              <a:buChar char="•"/>
            </a:pPr>
            <a:r>
              <a:rPr lang="en-US" sz="2200" i="1"/>
              <a:t> “Do not be afraid to </a:t>
            </a:r>
            <a:r>
              <a:rPr lang="en-US" sz="2200" i="1">
                <a:solidFill>
                  <a:schemeClr val="accent2"/>
                </a:solidFill>
              </a:rPr>
              <a:t>say no </a:t>
            </a:r>
            <a:r>
              <a:rPr lang="en-US" sz="2200" i="1"/>
              <a:t>(..) if you feel overwhelmed”</a:t>
            </a:r>
            <a:endParaRPr/>
          </a:p>
        </p:txBody>
      </p:sp>
      <p:pic>
        <p:nvPicPr>
          <p:cNvPr id="291" name="Google Shape;291;p23" descr="Glühbirne"/>
          <p:cNvPicPr preferRelativeResize="0"/>
          <p:nvPr/>
        </p:nvPicPr>
        <p:blipFill rotWithShape="1">
          <a:blip r:embed="rId3">
            <a:alphaModFix/>
          </a:blip>
          <a:srcRect/>
          <a:stretch/>
        </p:blipFill>
        <p:spPr>
          <a:xfrm>
            <a:off x="11155680" y="97581"/>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3fa8c60386a_0_0"/>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solidFill>
                  <a:srgbClr val="4352FF"/>
                </a:solidFill>
              </a:rPr>
              <a:t>“Open Science is a buffet” </a:t>
            </a:r>
            <a:br>
              <a:rPr lang="en-US">
                <a:solidFill>
                  <a:srgbClr val="4352FF"/>
                </a:solidFill>
              </a:rPr>
            </a:br>
            <a:r>
              <a:rPr lang="en-US">
                <a:solidFill>
                  <a:srgbClr val="4352FF"/>
                </a:solidFill>
              </a:rPr>
              <a:t>- Christina Bergmann</a:t>
            </a:r>
            <a:endParaRPr>
              <a:solidFill>
                <a:srgbClr val="4352FF"/>
              </a:solidFill>
            </a:endParaRPr>
          </a:p>
        </p:txBody>
      </p:sp>
      <p:sp>
        <p:nvSpPr>
          <p:cNvPr id="298" name="Google Shape;298;g3fa8c60386a_0_0"/>
          <p:cNvSpPr txBox="1">
            <a:spLocks noGrp="1"/>
          </p:cNvSpPr>
          <p:nvPr>
            <p:ph type="body" idx="1"/>
          </p:nvPr>
        </p:nvSpPr>
        <p:spPr>
          <a:xfrm>
            <a:off x="1097275" y="1991525"/>
            <a:ext cx="10058400" cy="4866600"/>
          </a:xfrm>
          <a:prstGeom prst="rect">
            <a:avLst/>
          </a:prstGeom>
          <a:noFill/>
          <a:ln>
            <a:noFill/>
          </a:ln>
        </p:spPr>
        <p:txBody>
          <a:bodyPr spcFirstLastPara="1" wrap="square" lIns="0" tIns="45700" rIns="0" bIns="45700" anchor="t" anchorCtr="0">
            <a:normAutofit/>
          </a:bodyPr>
          <a:lstStyle/>
          <a:p>
            <a:pPr marL="457200" lvl="0" indent="-342900" algn="l" rtl="0">
              <a:lnSpc>
                <a:spcPct val="90000"/>
              </a:lnSpc>
              <a:spcBef>
                <a:spcPts val="0"/>
              </a:spcBef>
              <a:spcAft>
                <a:spcPts val="0"/>
              </a:spcAft>
              <a:buSzPts val="1800"/>
              <a:buChar char="●"/>
            </a:pPr>
            <a:r>
              <a:rPr lang="en-US" sz="2600" b="1" dirty="0"/>
              <a:t>Unrealistic </a:t>
            </a:r>
            <a:r>
              <a:rPr lang="en-US" sz="2600" dirty="0"/>
              <a:t>to implement every open research practice at once</a:t>
            </a:r>
            <a:r>
              <a:rPr lang="en-US" dirty="0"/>
              <a:t> </a:t>
            </a:r>
            <a:r>
              <a:rPr lang="en-US" sz="2600" dirty="0"/>
              <a:t>(and it’s not as if every practice suits every research design anyway)</a:t>
            </a:r>
            <a:endParaRPr sz="2600" dirty="0"/>
          </a:p>
          <a:p>
            <a:pPr marL="457200" lvl="0" indent="0" algn="l" rtl="0">
              <a:lnSpc>
                <a:spcPct val="90000"/>
              </a:lnSpc>
              <a:spcBef>
                <a:spcPts val="0"/>
              </a:spcBef>
              <a:spcAft>
                <a:spcPts val="0"/>
              </a:spcAft>
              <a:buNone/>
            </a:pPr>
            <a:endParaRPr sz="2600" dirty="0"/>
          </a:p>
          <a:p>
            <a:pPr marL="457200" lvl="0" indent="-342900" algn="l" rtl="0">
              <a:lnSpc>
                <a:spcPct val="90000"/>
              </a:lnSpc>
              <a:spcBef>
                <a:spcPts val="0"/>
              </a:spcBef>
              <a:spcAft>
                <a:spcPts val="0"/>
              </a:spcAft>
              <a:buSzPts val="1800"/>
              <a:buChar char="●"/>
            </a:pPr>
            <a:r>
              <a:rPr lang="en-US" sz="2600" dirty="0"/>
              <a:t>Tailor the suggested solutions to their specific research projects</a:t>
            </a:r>
            <a:br>
              <a:rPr lang="en-US" sz="2600" dirty="0"/>
            </a:br>
            <a:r>
              <a:rPr lang="en-US" sz="2600" dirty="0"/>
              <a:t> </a:t>
            </a:r>
            <a:r>
              <a:rPr lang="en-US" dirty="0"/>
              <a:t>(</a:t>
            </a:r>
            <a:r>
              <a:rPr lang="en-US" dirty="0" err="1"/>
              <a:t>Nuijten</a:t>
            </a:r>
            <a:r>
              <a:rPr lang="en-US" dirty="0"/>
              <a:t>, </a:t>
            </a:r>
            <a:r>
              <a:rPr lang="en-US" dirty="0">
                <a:uFill>
                  <a:noFill/>
                </a:uFill>
              </a:rPr>
              <a:t>2019</a:t>
            </a:r>
            <a:r>
              <a:rPr lang="en-US" dirty="0"/>
              <a:t>)</a:t>
            </a:r>
            <a:endParaRPr dirty="0"/>
          </a:p>
          <a:p>
            <a:pPr marL="457200" lvl="0" indent="0" algn="l" rtl="0">
              <a:lnSpc>
                <a:spcPct val="90000"/>
              </a:lnSpc>
              <a:spcBef>
                <a:spcPts val="0"/>
              </a:spcBef>
              <a:spcAft>
                <a:spcPts val="0"/>
              </a:spcAft>
              <a:buNone/>
            </a:pPr>
            <a:endParaRPr sz="2600" dirty="0"/>
          </a:p>
          <a:p>
            <a:pPr marL="457200" lvl="0" indent="-342900" algn="l" rtl="0">
              <a:lnSpc>
                <a:spcPct val="90000"/>
              </a:lnSpc>
              <a:spcBef>
                <a:spcPts val="0"/>
              </a:spcBef>
              <a:spcAft>
                <a:spcPts val="0"/>
              </a:spcAft>
              <a:buSzPts val="1800"/>
              <a:buChar char="●"/>
            </a:pPr>
            <a:r>
              <a:rPr lang="en-US" sz="2600" b="1" dirty="0"/>
              <a:t>Start </a:t>
            </a:r>
            <a:r>
              <a:rPr lang="en-US" sz="2600" dirty="0"/>
              <a:t>with something </a:t>
            </a:r>
            <a:r>
              <a:rPr lang="en-US" sz="2600" b="1" dirty="0"/>
              <a:t>practical and low effort</a:t>
            </a:r>
            <a:endParaRPr sz="2600" b="1" dirty="0"/>
          </a:p>
          <a:p>
            <a:pPr marL="914400" lvl="1" indent="-342900" algn="l" rtl="0">
              <a:lnSpc>
                <a:spcPct val="90000"/>
              </a:lnSpc>
              <a:spcBef>
                <a:spcPts val="0"/>
              </a:spcBef>
              <a:spcAft>
                <a:spcPts val="0"/>
              </a:spcAft>
              <a:buSzPts val="1800"/>
              <a:buChar char="○"/>
            </a:pPr>
            <a:r>
              <a:rPr lang="en-US" sz="2600" dirty="0"/>
              <a:t>Tidy up one of your folders</a:t>
            </a:r>
            <a:endParaRPr sz="2600" dirty="0"/>
          </a:p>
          <a:p>
            <a:pPr marL="914400" lvl="1" indent="-342900" algn="l" rtl="0">
              <a:lnSpc>
                <a:spcPct val="90000"/>
              </a:lnSpc>
              <a:spcBef>
                <a:spcPts val="0"/>
              </a:spcBef>
              <a:spcAft>
                <a:spcPts val="0"/>
              </a:spcAft>
              <a:buSzPts val="1800"/>
              <a:buChar char="○"/>
            </a:pPr>
            <a:r>
              <a:rPr lang="en-US" sz="2600" dirty="0"/>
              <a:t>Make one preprint available</a:t>
            </a:r>
            <a:endParaRPr sz="2600" dirty="0"/>
          </a:p>
          <a:p>
            <a:pPr marL="914400" lvl="1" indent="-342900" algn="l" rtl="0">
              <a:lnSpc>
                <a:spcPct val="90000"/>
              </a:lnSpc>
              <a:spcBef>
                <a:spcPts val="0"/>
              </a:spcBef>
              <a:spcAft>
                <a:spcPts val="0"/>
              </a:spcAft>
              <a:buSzPts val="1800"/>
              <a:buChar char="○"/>
            </a:pPr>
            <a:r>
              <a:rPr lang="en-US" sz="2600" dirty="0"/>
              <a:t>Preregister one study</a:t>
            </a:r>
            <a:endParaRPr sz="2600" dirty="0"/>
          </a:p>
          <a:p>
            <a:pPr marL="914400" lvl="0" indent="0" algn="l" rtl="0">
              <a:lnSpc>
                <a:spcPct val="90000"/>
              </a:lnSpc>
              <a:spcBef>
                <a:spcPts val="0"/>
              </a:spcBef>
              <a:spcAft>
                <a:spcPts val="0"/>
              </a:spcAft>
              <a:buNone/>
            </a:pPr>
            <a:endParaRPr sz="2600" dirty="0"/>
          </a:p>
          <a:p>
            <a:pPr marL="457200" lvl="0" indent="-342900" algn="l" rtl="0">
              <a:lnSpc>
                <a:spcPct val="90000"/>
              </a:lnSpc>
              <a:spcBef>
                <a:spcPts val="0"/>
              </a:spcBef>
              <a:spcAft>
                <a:spcPts val="0"/>
              </a:spcAft>
              <a:buSzPts val="1800"/>
              <a:buChar char="●"/>
            </a:pPr>
            <a:r>
              <a:rPr lang="en-US" sz="2600" b="1" dirty="0"/>
              <a:t>Come back for more</a:t>
            </a:r>
            <a:endParaRPr sz="2600" b="1" dirty="0"/>
          </a:p>
        </p:txBody>
      </p:sp>
      <p:pic>
        <p:nvPicPr>
          <p:cNvPr id="299" name="Google Shape;299;g3fa8c60386a_0_0" descr="Glühbirne"/>
          <p:cNvPicPr preferRelativeResize="0"/>
          <p:nvPr/>
        </p:nvPicPr>
        <p:blipFill rotWithShape="1">
          <a:blip r:embed="rId3">
            <a:alphaModFix/>
          </a:blip>
          <a:srcRect/>
          <a:stretch/>
        </p:blipFill>
        <p:spPr>
          <a:xfrm>
            <a:off x="11155680" y="97581"/>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8">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8">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98">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8">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98">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4"/>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Questions or comments?</a:t>
            </a:r>
            <a:endParaRPr/>
          </a:p>
        </p:txBody>
      </p:sp>
      <p:pic>
        <p:nvPicPr>
          <p:cNvPr id="306" name="Google Shape;306;p24" descr="Hilfe"/>
          <p:cNvPicPr preferRelativeResize="0"/>
          <p:nvPr/>
        </p:nvPicPr>
        <p:blipFill rotWithShape="1">
          <a:blip r:embed="rId3">
            <a:alphaModFix/>
          </a:blip>
          <a:srcRect/>
          <a:stretch/>
        </p:blipFill>
        <p:spPr>
          <a:xfrm>
            <a:off x="4834270" y="2167270"/>
            <a:ext cx="2523460" cy="252346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5"/>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3F3F3F"/>
              </a:buClr>
              <a:buSzPts val="4800"/>
              <a:buFont typeface="Calibri"/>
              <a:buNone/>
            </a:pPr>
            <a:r>
              <a:rPr lang="en-US"/>
              <a:t>Thanks so much!</a:t>
            </a:r>
            <a:endParaRPr/>
          </a:p>
        </p:txBody>
      </p:sp>
      <p:sp>
        <p:nvSpPr>
          <p:cNvPr id="313" name="Google Shape;313;p25"/>
          <p:cNvSpPr txBox="1">
            <a:spLocks noGrp="1"/>
          </p:cNvSpPr>
          <p:nvPr>
            <p:ph type="body" idx="1"/>
          </p:nvPr>
        </p:nvSpPr>
        <p:spPr>
          <a:xfrm>
            <a:off x="1097280" y="1845734"/>
            <a:ext cx="10058400" cy="4512536"/>
          </a:xfrm>
          <a:prstGeom prst="rect">
            <a:avLst/>
          </a:prstGeom>
          <a:noFill/>
          <a:ln>
            <a:noFill/>
          </a:ln>
        </p:spPr>
        <p:txBody>
          <a:bodyPr spcFirstLastPara="1" wrap="square" lIns="0" tIns="45700" rIns="0" bIns="45700" anchor="t" anchorCtr="0">
            <a:normAutofit/>
          </a:bodyPr>
          <a:lstStyle/>
          <a:p>
            <a:pPr marL="0" lvl="0" indent="0" algn="ctr" rtl="0">
              <a:lnSpc>
                <a:spcPct val="90000"/>
              </a:lnSpc>
              <a:spcBef>
                <a:spcPts val="0"/>
              </a:spcBef>
              <a:spcAft>
                <a:spcPts val="0"/>
              </a:spcAft>
              <a:buSzPts val="2800"/>
              <a:buNone/>
            </a:pPr>
            <a:endParaRPr lang="en-US" sz="2800" dirty="0"/>
          </a:p>
          <a:p>
            <a:pPr marL="0" lvl="0" indent="0" algn="ctr" rtl="0">
              <a:lnSpc>
                <a:spcPct val="90000"/>
              </a:lnSpc>
              <a:spcBef>
                <a:spcPts val="0"/>
              </a:spcBef>
              <a:spcAft>
                <a:spcPts val="0"/>
              </a:spcAft>
              <a:buSzPts val="2800"/>
              <a:buNone/>
            </a:pPr>
            <a:r>
              <a:rPr lang="en-US" sz="2800" dirty="0"/>
              <a:t>Reach out if you have any comments or questions!</a:t>
            </a:r>
            <a:endParaRPr dirty="0"/>
          </a:p>
          <a:p>
            <a:pPr marL="0" lvl="0" indent="0" algn="ctr" rtl="0">
              <a:lnSpc>
                <a:spcPct val="90000"/>
              </a:lnSpc>
              <a:spcBef>
                <a:spcPts val="1400"/>
              </a:spcBef>
              <a:spcAft>
                <a:spcPts val="0"/>
              </a:spcAft>
              <a:buSzPts val="2800"/>
              <a:buNone/>
            </a:pPr>
            <a:r>
              <a:rPr lang="en-US" sz="2800" u="sng" dirty="0">
                <a:solidFill>
                  <a:schemeClr val="hlink"/>
                </a:solidFill>
                <a:hlinkClick r:id="rId3"/>
              </a:rPr>
              <a:t>https://www.osc.lmu.de/</a:t>
            </a:r>
            <a:endParaRPr sz="2800" dirty="0"/>
          </a:p>
          <a:p>
            <a:pPr marL="0" lvl="0" indent="0" algn="ctr">
              <a:spcBef>
                <a:spcPts val="1400"/>
              </a:spcBef>
              <a:buSzPts val="2800"/>
              <a:buNone/>
            </a:pPr>
            <a:endParaRPr lang="en-US" sz="2800" b="1" dirty="0"/>
          </a:p>
          <a:p>
            <a:pPr marL="0" lvl="0" indent="0" algn="ctr">
              <a:spcBef>
                <a:spcPts val="1400"/>
              </a:spcBef>
              <a:buSzPts val="2800"/>
              <a:buNone/>
            </a:pPr>
            <a:r>
              <a:rPr lang="en-US" sz="2800" b="1" dirty="0"/>
              <a:t>OSC Website with more educational resources for teaching novices: </a:t>
            </a:r>
            <a:r>
              <a:rPr lang="en-US" sz="2800" dirty="0">
                <a:hlinkClick r:id="rId4"/>
              </a:rPr>
              <a:t>https://github.com/lmu-osc/teaching-material-for-novices</a:t>
            </a:r>
            <a:endParaRPr lang="en-US" sz="2800" dirty="0"/>
          </a:p>
          <a:p>
            <a:pPr marL="0" lvl="0" indent="0" algn="ctr">
              <a:spcBef>
                <a:spcPts val="1400"/>
              </a:spcBef>
              <a:buSzPts val="2800"/>
              <a:buNone/>
            </a:pPr>
            <a:endParaRPr sz="2800" dirty="0">
              <a:highlight>
                <a:srgbClr val="FFFF00"/>
              </a:highlight>
            </a:endParaRPr>
          </a:p>
        </p:txBody>
      </p:sp>
      <p:pic>
        <p:nvPicPr>
          <p:cNvPr id="314" name="Google Shape;314;p25" descr="Lachendes Gesicht ohne Füllung"/>
          <p:cNvPicPr preferRelativeResize="0"/>
          <p:nvPr/>
        </p:nvPicPr>
        <p:blipFill rotWithShape="1">
          <a:blip r:embed="rId5">
            <a:alphaModFix/>
          </a:blip>
          <a:srcRect/>
          <a:stretch/>
        </p:blipFill>
        <p:spPr>
          <a:xfrm>
            <a:off x="8148083" y="822960"/>
            <a:ext cx="914400" cy="914400"/>
          </a:xfrm>
          <a:prstGeom prst="rect">
            <a:avLst/>
          </a:prstGeom>
          <a:noFill/>
          <a:ln>
            <a:noFill/>
          </a:ln>
        </p:spPr>
      </p:pic>
      <p:pic>
        <p:nvPicPr>
          <p:cNvPr id="315" name="Google Shape;315;p25"/>
          <p:cNvPicPr preferRelativeResize="0"/>
          <p:nvPr/>
        </p:nvPicPr>
        <p:blipFill rotWithShape="1">
          <a:blip r:embed="rId6">
            <a:alphaModFix/>
          </a:blip>
          <a:srcRect/>
          <a:stretch/>
        </p:blipFill>
        <p:spPr>
          <a:xfrm>
            <a:off x="5080923" y="5388116"/>
            <a:ext cx="2030154" cy="66564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6"/>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References</a:t>
            </a:r>
            <a:endParaRPr/>
          </a:p>
        </p:txBody>
      </p:sp>
      <p:sp>
        <p:nvSpPr>
          <p:cNvPr id="321" name="Google Shape;321;p26"/>
          <p:cNvSpPr txBox="1">
            <a:spLocks noGrp="1"/>
          </p:cNvSpPr>
          <p:nvPr>
            <p:ph type="body" idx="1"/>
          </p:nvPr>
        </p:nvSpPr>
        <p:spPr>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SzPts val="2000"/>
              <a:buNone/>
            </a:pPr>
            <a:r>
              <a:rPr lang="en-US" dirty="0" err="1"/>
              <a:t>Heise</a:t>
            </a:r>
            <a:r>
              <a:rPr lang="en-US" dirty="0"/>
              <a:t>, V., Holman, C., Lo, H., </a:t>
            </a:r>
            <a:r>
              <a:rPr lang="en-US" dirty="0" err="1"/>
              <a:t>Lyras</a:t>
            </a:r>
            <a:r>
              <a:rPr lang="en-US" dirty="0"/>
              <a:t>, E. M., Adkins, M. C., Aquino, M. R. J., ... &amp; </a:t>
            </a:r>
            <a:r>
              <a:rPr lang="en-US" dirty="0" err="1"/>
              <a:t>Weissgerber</a:t>
            </a:r>
            <a:r>
              <a:rPr lang="en-US" dirty="0"/>
              <a:t>, T. L. 	(2023). Ten simple rules for implementing open and reproducible research practices 	after attending a training course. </a:t>
            </a:r>
            <a:r>
              <a:rPr lang="en-US" i="1" dirty="0"/>
              <a:t>PLOS Computational Biology</a:t>
            </a:r>
            <a:r>
              <a:rPr lang="en-US" dirty="0"/>
              <a:t>, </a:t>
            </a:r>
            <a:r>
              <a:rPr lang="en-US" i="1" dirty="0"/>
              <a:t>19</a:t>
            </a:r>
            <a:r>
              <a:rPr lang="en-US" dirty="0"/>
              <a:t>(1), </a:t>
            </a:r>
            <a:r>
              <a:rPr lang="en-US" u="sng" dirty="0">
                <a:solidFill>
                  <a:schemeClr val="hlink"/>
                </a:solidFill>
                <a:hlinkClick r:id="rId3"/>
              </a:rPr>
              <a:t>e1010750</a:t>
            </a:r>
            <a:r>
              <a:rPr lang="en-US" dirty="0"/>
              <a:t>. </a:t>
            </a:r>
            <a:endParaRPr dirty="0"/>
          </a:p>
          <a:p>
            <a:pPr marL="0" lvl="0" indent="0" algn="l" rtl="0">
              <a:lnSpc>
                <a:spcPct val="90000"/>
              </a:lnSpc>
              <a:spcBef>
                <a:spcPts val="1400"/>
              </a:spcBef>
              <a:spcAft>
                <a:spcPts val="0"/>
              </a:spcAft>
              <a:buSzPts val="2000"/>
              <a:buNone/>
            </a:pPr>
            <a:r>
              <a:rPr lang="en-US" dirty="0"/>
              <a:t>Kohrs, F. E., Auer, S., </a:t>
            </a:r>
            <a:r>
              <a:rPr lang="en-US" dirty="0" err="1"/>
              <a:t>Bannach</a:t>
            </a:r>
            <a:r>
              <a:rPr lang="en-US" dirty="0"/>
              <a:t>-Brown, A., Fiedler, S., Haven, T. L., </a:t>
            </a:r>
            <a:r>
              <a:rPr lang="en-US" dirty="0" err="1"/>
              <a:t>Heise</a:t>
            </a:r>
            <a:r>
              <a:rPr lang="en-US" dirty="0"/>
              <a:t>, V., ... &amp; </a:t>
            </a:r>
            <a:r>
              <a:rPr lang="en-US" dirty="0" err="1"/>
              <a:t>Weissgerber</a:t>
            </a:r>
            <a:r>
              <a:rPr lang="en-US" dirty="0"/>
              <a:t>, T. L. 	(2023). Eleven strategies for making reproducible research and open science training 	the norm at research institutions. </a:t>
            </a:r>
            <a:r>
              <a:rPr lang="en-US" i="1" dirty="0" err="1"/>
              <a:t>Elife</a:t>
            </a:r>
            <a:r>
              <a:rPr lang="en-US" dirty="0"/>
              <a:t>, </a:t>
            </a:r>
            <a:r>
              <a:rPr lang="en-US" i="1" dirty="0"/>
              <a:t>12</a:t>
            </a:r>
            <a:r>
              <a:rPr lang="en-US" dirty="0"/>
              <a:t>, </a:t>
            </a:r>
            <a:r>
              <a:rPr lang="en-US" u="sng" dirty="0">
                <a:solidFill>
                  <a:schemeClr val="hlink"/>
                </a:solidFill>
                <a:hlinkClick r:id="rId4"/>
              </a:rPr>
              <a:t>e89736</a:t>
            </a:r>
            <a:r>
              <a:rPr lang="en-US" dirty="0"/>
              <a:t>.</a:t>
            </a:r>
          </a:p>
          <a:p>
            <a:pPr marL="0" lvl="0" indent="0">
              <a:spcBef>
                <a:spcPts val="1400"/>
              </a:spcBef>
              <a:buSzPts val="2000"/>
              <a:buNone/>
            </a:pPr>
            <a:r>
              <a:rPr lang="en-US" dirty="0" err="1"/>
              <a:t>Nuijten</a:t>
            </a:r>
            <a:r>
              <a:rPr lang="en-US" dirty="0"/>
              <a:t>, M. B. (2019). Practical tools and strategies for researchers to increase replicability. 	</a:t>
            </a:r>
            <a:r>
              <a:rPr lang="en-US" i="1" dirty="0"/>
              <a:t>Developmental Medicine &amp; Child Neurology</a:t>
            </a:r>
            <a:r>
              <a:rPr lang="en-US" dirty="0"/>
              <a:t>, </a:t>
            </a:r>
            <a:r>
              <a:rPr lang="en-US" i="1" dirty="0"/>
              <a:t>61</a:t>
            </a:r>
            <a:r>
              <a:rPr lang="en-US" dirty="0"/>
              <a:t>(5), 535-539.</a:t>
            </a:r>
            <a:endParaRPr sz="2600" dirty="0">
              <a:solidFill>
                <a:srgbClr val="FF0000"/>
              </a:solidFill>
            </a:endParaRPr>
          </a:p>
          <a:p>
            <a:pPr marL="0" lvl="0" indent="0" algn="l" rtl="0">
              <a:lnSpc>
                <a:spcPct val="90000"/>
              </a:lnSpc>
              <a:spcBef>
                <a:spcPts val="1400"/>
              </a:spcBef>
              <a:spcAft>
                <a:spcPts val="0"/>
              </a:spcAft>
              <a:buSzPts val="2600"/>
              <a:buNone/>
            </a:pPr>
            <a:endParaRPr sz="2600" dirty="0">
              <a:solidFill>
                <a:srgbClr val="FF0000"/>
              </a:solidFill>
            </a:endParaRPr>
          </a:p>
        </p:txBody>
      </p:sp>
    </p:spTree>
  </p:cSld>
  <p:clrMapOvr>
    <a:masterClrMapping/>
  </p:clrMapOvr>
</p:sld>
</file>

<file path=ppt/theme/theme1.xml><?xml version="1.0" encoding="utf-8"?>
<a:theme xmlns:a="http://schemas.openxmlformats.org/drawingml/2006/main" name="Rückblick">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TotalTime>
  <Words>3157</Words>
  <Application>Microsoft Office PowerPoint</Application>
  <PresentationFormat>Breitbild</PresentationFormat>
  <Paragraphs>215</Paragraphs>
  <Slides>26</Slides>
  <Notes>26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26</vt:i4>
      </vt:variant>
    </vt:vector>
  </HeadingPairs>
  <TitlesOfParts>
    <vt:vector size="30" baseType="lpstr">
      <vt:lpstr>Arial</vt:lpstr>
      <vt:lpstr>Calibri</vt:lpstr>
      <vt:lpstr>Noto Sans Symbols</vt:lpstr>
      <vt:lpstr>Rückblick</vt:lpstr>
      <vt:lpstr>PowerPoint-Präsentation</vt:lpstr>
      <vt:lpstr>Where to next?</vt:lpstr>
      <vt:lpstr>About these materials</vt:lpstr>
      <vt:lpstr>Preparatory reading</vt:lpstr>
      <vt:lpstr>What to expect in this session</vt:lpstr>
      <vt:lpstr>Open and reproducible research practices</vt:lpstr>
      <vt:lpstr>Today</vt:lpstr>
      <vt:lpstr>Monday</vt:lpstr>
      <vt:lpstr>PowerPoint-Präsentation</vt:lpstr>
      <vt:lpstr>Roadmap: Stages of implementation</vt:lpstr>
      <vt:lpstr>Ten Simple Rules</vt:lpstr>
      <vt:lpstr>Ten Simple Rules</vt:lpstr>
      <vt:lpstr>Phase 1: Plan</vt:lpstr>
      <vt:lpstr>Your turn! (10 mins)</vt:lpstr>
      <vt:lpstr>Tips for planning and support</vt:lpstr>
      <vt:lpstr>Phase 2: Implement</vt:lpstr>
      <vt:lpstr>Your turn! (10 mins)</vt:lpstr>
      <vt:lpstr>Tips for implementation</vt:lpstr>
      <vt:lpstr>Phase 3: Looking to the future</vt:lpstr>
      <vt:lpstr>Your turn! (10 mins)</vt:lpstr>
      <vt:lpstr>Tips for the future</vt:lpstr>
      <vt:lpstr>Some inspiration from the paper …</vt:lpstr>
      <vt:lpstr>“Open Science is a buffet”  - Christina Bergmann</vt:lpstr>
      <vt:lpstr>Questions or comments?</vt:lpstr>
      <vt:lpstr>Thanks so much!</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Sarah von Grebmer</dc:creator>
  <cp:lastModifiedBy>Sarah von Grebmer</cp:lastModifiedBy>
  <cp:revision>5</cp:revision>
  <dcterms:created xsi:type="dcterms:W3CDTF">2025-08-13T13:03:45Z</dcterms:created>
  <dcterms:modified xsi:type="dcterms:W3CDTF">2026-10-13T16:15:52Z</dcterms:modified>
</cp:coreProperties>
</file>