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69"/>
  </p:notesMasterIdLst>
  <p:sldIdLst>
    <p:sldId id="256" r:id="rId2"/>
    <p:sldId id="257" r:id="rId3"/>
    <p:sldId id="258" r:id="rId4"/>
    <p:sldId id="259" r:id="rId5"/>
    <p:sldId id="261" r:id="rId6"/>
    <p:sldId id="263" r:id="rId7"/>
    <p:sldId id="262" r:id="rId8"/>
    <p:sldId id="391" r:id="rId9"/>
    <p:sldId id="264" r:id="rId10"/>
    <p:sldId id="265" r:id="rId11"/>
    <p:sldId id="266" r:id="rId12"/>
    <p:sldId id="267" r:id="rId13"/>
    <p:sldId id="268" r:id="rId14"/>
    <p:sldId id="269" r:id="rId15"/>
    <p:sldId id="392" r:id="rId16"/>
    <p:sldId id="389" r:id="rId17"/>
    <p:sldId id="270" r:id="rId18"/>
    <p:sldId id="271" r:id="rId19"/>
    <p:sldId id="272" r:id="rId20"/>
    <p:sldId id="273" r:id="rId21"/>
    <p:sldId id="364" r:id="rId22"/>
    <p:sldId id="370" r:id="rId23"/>
    <p:sldId id="274" r:id="rId24"/>
    <p:sldId id="371" r:id="rId25"/>
    <p:sldId id="275" r:id="rId26"/>
    <p:sldId id="276" r:id="rId27"/>
    <p:sldId id="377" r:id="rId28"/>
    <p:sldId id="277" r:id="rId29"/>
    <p:sldId id="278" r:id="rId30"/>
    <p:sldId id="279" r:id="rId31"/>
    <p:sldId id="280" r:id="rId32"/>
    <p:sldId id="367" r:id="rId33"/>
    <p:sldId id="281" r:id="rId34"/>
    <p:sldId id="282" r:id="rId35"/>
    <p:sldId id="355" r:id="rId36"/>
    <p:sldId id="283" r:id="rId37"/>
    <p:sldId id="284" r:id="rId38"/>
    <p:sldId id="373" r:id="rId39"/>
    <p:sldId id="372" r:id="rId40"/>
    <p:sldId id="285" r:id="rId41"/>
    <p:sldId id="286" r:id="rId42"/>
    <p:sldId id="287" r:id="rId43"/>
    <p:sldId id="368" r:id="rId44"/>
    <p:sldId id="294" r:id="rId45"/>
    <p:sldId id="357" r:id="rId46"/>
    <p:sldId id="296" r:id="rId47"/>
    <p:sldId id="289" r:id="rId48"/>
    <p:sldId id="288" r:id="rId49"/>
    <p:sldId id="379" r:id="rId50"/>
    <p:sldId id="381" r:id="rId51"/>
    <p:sldId id="380" r:id="rId52"/>
    <p:sldId id="378" r:id="rId53"/>
    <p:sldId id="291" r:id="rId54"/>
    <p:sldId id="347" r:id="rId55"/>
    <p:sldId id="374" r:id="rId56"/>
    <p:sldId id="386" r:id="rId57"/>
    <p:sldId id="365" r:id="rId58"/>
    <p:sldId id="375" r:id="rId59"/>
    <p:sldId id="366" r:id="rId60"/>
    <p:sldId id="383" r:id="rId61"/>
    <p:sldId id="384" r:id="rId62"/>
    <p:sldId id="385" r:id="rId63"/>
    <p:sldId id="350" r:id="rId64"/>
    <p:sldId id="351" r:id="rId65"/>
    <p:sldId id="352" r:id="rId66"/>
    <p:sldId id="382" r:id="rId67"/>
    <p:sldId id="290" r:id="rId68"/>
  </p:sldIdLst>
  <p:sldSz cx="12192000" cy="6858000"/>
  <p:notesSz cx="6858000" cy="9144000"/>
  <p:embeddedFontLst>
    <p:embeddedFont>
      <p:font typeface="Calibri" panose="020F0502020204030204" pitchFamily="34" charset="0"/>
      <p:regular r:id="rId70"/>
      <p:bold r:id="rId71"/>
      <p:italic r:id="rId72"/>
      <p:boldItalic r:id="rId73"/>
    </p:embeddedFont>
    <p:embeddedFont>
      <p:font typeface="Gill Sans" panose="020B0604020202020204" charset="0"/>
      <p:regular r:id="rId74"/>
      <p:bold r:id="rId75"/>
    </p:embeddedFont>
    <p:embeddedFont>
      <p:font typeface="Helvetica Neue" panose="020B0604020202020204" charset="0"/>
      <p:regular r:id="rId76"/>
      <p:bold r:id="rId77"/>
      <p:italic r:id="rId78"/>
      <p:boldItalic r:id="rId79"/>
    </p:embeddedFont>
    <p:embeddedFont>
      <p:font typeface="Inter" panose="020B0604020202020204" charset="0"/>
      <p:regular r:id="rId80"/>
      <p:bold r:id="rId81"/>
      <p:italic r:id="rId82"/>
      <p:boldItalic r:id="rId83"/>
    </p:embeddedFont>
    <p:embeddedFont>
      <p:font typeface="Jim Nightshade" panose="020B0604020202020204" charset="0"/>
      <p:regular r:id="rId84"/>
    </p:embeddedFont>
    <p:embeddedFont>
      <p:font typeface="Roboto" panose="020B0604020202020204" charset="0"/>
      <p:regular r:id="rId85"/>
      <p:bold r:id="rId86"/>
      <p:italic r:id="rId87"/>
      <p:boldItalic r:id="rId88"/>
    </p:embeddedFont>
  </p:embeddedFontLst>
  <p:custDataLst>
    <p:tags r:id="rId89"/>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504">
          <p15:clr>
            <a:srgbClr val="747775"/>
          </p15:clr>
        </p15:guide>
        <p15:guide id="2" orient="horz" pos="811">
          <p15:clr>
            <a:srgbClr val="747775"/>
          </p15:clr>
        </p15:guide>
        <p15:guide id="3" orient="horz" pos="1624">
          <p15:clr>
            <a:srgbClr val="747775"/>
          </p15:clr>
        </p15:guide>
        <p15:guide id="4" orient="horz" pos="1931">
          <p15:clr>
            <a:srgbClr val="747775"/>
          </p15:clr>
        </p15:guide>
        <p15:guide id="5"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32" roundtripDataSignature="AMtx7mi3EgyafG9L05Dqig/MnHoBimkZV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C00"/>
    <a:srgbClr val="D4A54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10D9C80-BE16-4E81-B5F6-261F5CD64E42}">
  <a:tblStyle styleId="{910D9C80-BE16-4E81-B5F6-261F5CD64E42}" styleName="Table_0">
    <a:wholeTbl>
      <a:tcTxStyle b="off" i="off">
        <a:font>
          <a:latin typeface="Calibri"/>
          <a:ea typeface="Calibri"/>
          <a:cs typeface="Calibri"/>
        </a:font>
        <a:srgbClr val="000000"/>
      </a:tcTxStyle>
      <a:tcStyle>
        <a:tcBdr>
          <a:left>
            <a:ln w="12700" cap="flat" cmpd="sng">
              <a:solidFill>
                <a:srgbClr val="FFFFFF"/>
              </a:solidFill>
              <a:prstDash val="solid"/>
              <a:round/>
              <a:headEnd type="none" w="sm" len="sm"/>
              <a:tailEnd type="none" w="sm" len="sm"/>
            </a:ln>
          </a:left>
          <a:right>
            <a:ln w="12700" cap="flat" cmpd="sng">
              <a:solidFill>
                <a:srgbClr val="FFFFFF"/>
              </a:solidFill>
              <a:prstDash val="solid"/>
              <a:round/>
              <a:headEnd type="none" w="sm" len="sm"/>
              <a:tailEnd type="none" w="sm" len="sm"/>
            </a:ln>
          </a:right>
          <a:top>
            <a:ln w="12700" cap="flat" cmpd="sng">
              <a:solidFill>
                <a:srgbClr val="FFFFFF"/>
              </a:solidFill>
              <a:prstDash val="solid"/>
              <a:round/>
              <a:headEnd type="none" w="sm" len="sm"/>
              <a:tailEnd type="none" w="sm" len="sm"/>
            </a:ln>
          </a:top>
          <a:bottom>
            <a:ln w="12700" cap="flat" cmpd="sng">
              <a:solidFill>
                <a:srgbClr val="FFFFFF"/>
              </a:solidFill>
              <a:prstDash val="solid"/>
              <a:round/>
              <a:headEnd type="none" w="sm" len="sm"/>
              <a:tailEnd type="none" w="sm" len="sm"/>
            </a:ln>
          </a:bottom>
          <a:insideH>
            <a:ln w="12700" cap="flat" cmpd="sng">
              <a:solidFill>
                <a:srgbClr val="FFFFFF"/>
              </a:solidFill>
              <a:prstDash val="solid"/>
              <a:round/>
              <a:headEnd type="none" w="sm" len="sm"/>
              <a:tailEnd type="none" w="sm" len="sm"/>
            </a:ln>
          </a:insideH>
          <a:insideV>
            <a:ln w="12700" cap="flat" cmpd="sng">
              <a:solidFill>
                <a:srgbClr val="FFFFFF"/>
              </a:solidFill>
              <a:prstDash val="solid"/>
              <a:round/>
              <a:headEnd type="none" w="sm" len="sm"/>
              <a:tailEnd type="none" w="sm" len="sm"/>
            </a:ln>
          </a:insideV>
        </a:tcBdr>
        <a:fill>
          <a:solidFill>
            <a:srgbClr val="E6F0E2"/>
          </a:solidFill>
        </a:fill>
      </a:tcStyle>
    </a:wholeTbl>
    <a:band1H>
      <a:tcTxStyle b="off" i="off"/>
      <a:tcStyle>
        <a:tcBdr/>
      </a:tcStyle>
    </a:band1H>
    <a:band2H>
      <a:tcTxStyle b="off" i="off"/>
      <a:tcStyle>
        <a:tcBdr/>
        <a:fill>
          <a:solidFill>
            <a:srgbClr val="F3F7F1"/>
          </a:solidFill>
        </a:fill>
      </a:tcStyle>
    </a:band2H>
    <a:band1V>
      <a:tcTxStyle b="off" i="off"/>
      <a:tcStyle>
        <a:tcBdr/>
      </a:tcStyle>
    </a:band1V>
    <a:band2V>
      <a:tcTxStyle b="off" i="off"/>
      <a:tcStyle>
        <a:tcBdr/>
      </a:tcStyle>
    </a:band2V>
    <a:lastCol>
      <a:tcTxStyle b="off" i="off"/>
      <a:tcStyle>
        <a:tcBdr/>
      </a:tcStyle>
    </a:lastCol>
    <a:firstCol>
      <a:tcTxStyle b="on" i="off">
        <a:font>
          <a:latin typeface="Calibri"/>
          <a:ea typeface="Calibri"/>
          <a:cs typeface="Calibri"/>
        </a:font>
        <a:srgbClr val="FFFFFF"/>
      </a:tcTxStyle>
      <a:tcStyle>
        <a:tcBdr>
          <a:left>
            <a:ln w="12700" cap="flat" cmpd="sng">
              <a:solidFill>
                <a:srgbClr val="FFFFFF"/>
              </a:solidFill>
              <a:prstDash val="solid"/>
              <a:round/>
              <a:headEnd type="none" w="sm" len="sm"/>
              <a:tailEnd type="none" w="sm" len="sm"/>
            </a:ln>
          </a:left>
          <a:right>
            <a:ln w="12700" cap="flat" cmpd="sng">
              <a:solidFill>
                <a:srgbClr val="FFFFFF"/>
              </a:solidFill>
              <a:prstDash val="solid"/>
              <a:round/>
              <a:headEnd type="none" w="sm" len="sm"/>
              <a:tailEnd type="none" w="sm" len="sm"/>
            </a:ln>
          </a:right>
          <a:top>
            <a:ln w="12700" cap="flat" cmpd="sng">
              <a:solidFill>
                <a:srgbClr val="FFFFFF"/>
              </a:solidFill>
              <a:prstDash val="solid"/>
              <a:round/>
              <a:headEnd type="none" w="sm" len="sm"/>
              <a:tailEnd type="none" w="sm" len="sm"/>
            </a:ln>
          </a:top>
          <a:bottom>
            <a:ln w="12700" cap="flat" cmpd="sng">
              <a:solidFill>
                <a:srgbClr val="FFFFFF"/>
              </a:solidFill>
              <a:prstDash val="solid"/>
              <a:round/>
              <a:headEnd type="none" w="sm" len="sm"/>
              <a:tailEnd type="none" w="sm" len="sm"/>
            </a:ln>
          </a:bottom>
          <a:insideH>
            <a:ln w="12700" cap="flat" cmpd="sng">
              <a:solidFill>
                <a:srgbClr val="FFFFFF"/>
              </a:solidFill>
              <a:prstDash val="solid"/>
              <a:round/>
              <a:headEnd type="none" w="sm" len="sm"/>
              <a:tailEnd type="none" w="sm" len="sm"/>
            </a:ln>
          </a:insideH>
          <a:insideV>
            <a:ln w="12700" cap="flat" cmpd="sng">
              <a:solidFill>
                <a:srgbClr val="FFFFFF"/>
              </a:solidFill>
              <a:prstDash val="solid"/>
              <a:round/>
              <a:headEnd type="none" w="sm" len="sm"/>
              <a:tailEnd type="none" w="sm" len="sm"/>
            </a:ln>
          </a:insideV>
        </a:tcBdr>
        <a:fill>
          <a:solidFill>
            <a:schemeClr val="accent6"/>
          </a:solidFill>
        </a:fill>
      </a:tcStyle>
    </a:firstCol>
    <a:lastRow>
      <a:tcTxStyle b="on" i="off">
        <a:font>
          <a:latin typeface="Calibri"/>
          <a:ea typeface="Calibri"/>
          <a:cs typeface="Calibri"/>
        </a:font>
        <a:srgbClr val="FFFFFF"/>
      </a:tcTxStyle>
      <a:tcStyle>
        <a:tcBdr>
          <a:left>
            <a:ln w="12700" cap="flat" cmpd="sng">
              <a:solidFill>
                <a:srgbClr val="FFFFFF"/>
              </a:solidFill>
              <a:prstDash val="solid"/>
              <a:round/>
              <a:headEnd type="none" w="sm" len="sm"/>
              <a:tailEnd type="none" w="sm" len="sm"/>
            </a:ln>
          </a:left>
          <a:right>
            <a:ln w="12700" cap="flat" cmpd="sng">
              <a:solidFill>
                <a:srgbClr val="FFFFFF"/>
              </a:solidFill>
              <a:prstDash val="solid"/>
              <a:round/>
              <a:headEnd type="none" w="sm" len="sm"/>
              <a:tailEnd type="none" w="sm" len="sm"/>
            </a:ln>
          </a:right>
          <a:top>
            <a:ln w="50800" cap="flat" cmpd="sng">
              <a:solidFill>
                <a:srgbClr val="FFFFFF"/>
              </a:solidFill>
              <a:prstDash val="solid"/>
              <a:round/>
              <a:headEnd type="none" w="sm" len="sm"/>
              <a:tailEnd type="none" w="sm" len="sm"/>
            </a:ln>
          </a:top>
          <a:bottom>
            <a:ln w="12700" cap="flat" cmpd="sng">
              <a:solidFill>
                <a:srgbClr val="FFFFFF"/>
              </a:solidFill>
              <a:prstDash val="solid"/>
              <a:round/>
              <a:headEnd type="none" w="sm" len="sm"/>
              <a:tailEnd type="none" w="sm" len="sm"/>
            </a:ln>
          </a:bottom>
          <a:insideH>
            <a:ln w="12700" cap="flat" cmpd="sng">
              <a:solidFill>
                <a:srgbClr val="FFFFFF"/>
              </a:solidFill>
              <a:prstDash val="solid"/>
              <a:round/>
              <a:headEnd type="none" w="sm" len="sm"/>
              <a:tailEnd type="none" w="sm" len="sm"/>
            </a:ln>
          </a:insideH>
          <a:insideV>
            <a:ln w="12700" cap="flat" cmpd="sng">
              <a:solidFill>
                <a:srgbClr val="FFFFFF"/>
              </a:solidFill>
              <a:prstDash val="solid"/>
              <a:round/>
              <a:headEnd type="none" w="sm" len="sm"/>
              <a:tailEnd type="none" w="sm" len="sm"/>
            </a:ln>
          </a:insideV>
        </a:tcBdr>
        <a:fill>
          <a:solidFill>
            <a:schemeClr val="accent6"/>
          </a:solidFill>
        </a:fill>
      </a:tcStyle>
    </a:lastRow>
    <a:seCell>
      <a:tcTxStyle b="off" i="off"/>
      <a:tcStyle>
        <a:tcBdr/>
      </a:tcStyle>
    </a:seCell>
    <a:swCell>
      <a:tcTxStyle b="off" i="off"/>
      <a:tcStyle>
        <a:tcBdr/>
      </a:tcStyle>
    </a:swCell>
    <a:firstRow>
      <a:tcTxStyle b="on" i="off">
        <a:font>
          <a:latin typeface="Calibri"/>
          <a:ea typeface="Calibri"/>
          <a:cs typeface="Calibri"/>
        </a:font>
        <a:srgbClr val="FFFFFF"/>
      </a:tcTxStyle>
      <a:tcStyle>
        <a:tcBdr>
          <a:left>
            <a:ln w="12700" cap="flat" cmpd="sng">
              <a:solidFill>
                <a:srgbClr val="FFFFFF"/>
              </a:solidFill>
              <a:prstDash val="solid"/>
              <a:round/>
              <a:headEnd type="none" w="sm" len="sm"/>
              <a:tailEnd type="none" w="sm" len="sm"/>
            </a:ln>
          </a:left>
          <a:right>
            <a:ln w="12700" cap="flat" cmpd="sng">
              <a:solidFill>
                <a:srgbClr val="FFFFFF"/>
              </a:solidFill>
              <a:prstDash val="solid"/>
              <a:round/>
              <a:headEnd type="none" w="sm" len="sm"/>
              <a:tailEnd type="none" w="sm" len="sm"/>
            </a:ln>
          </a:right>
          <a:top>
            <a:ln w="12700" cap="flat" cmpd="sng">
              <a:solidFill>
                <a:srgbClr val="FFFFFF"/>
              </a:solidFill>
              <a:prstDash val="solid"/>
              <a:round/>
              <a:headEnd type="none" w="sm" len="sm"/>
              <a:tailEnd type="none" w="sm" len="sm"/>
            </a:ln>
          </a:top>
          <a:bottom>
            <a:ln w="50800" cap="flat" cmpd="sng">
              <a:solidFill>
                <a:srgbClr val="FFFFFF"/>
              </a:solidFill>
              <a:prstDash val="solid"/>
              <a:round/>
              <a:headEnd type="none" w="sm" len="sm"/>
              <a:tailEnd type="none" w="sm" len="sm"/>
            </a:ln>
          </a:bottom>
          <a:insideH>
            <a:ln w="12700" cap="flat" cmpd="sng">
              <a:solidFill>
                <a:srgbClr val="FFFFFF"/>
              </a:solidFill>
              <a:prstDash val="solid"/>
              <a:round/>
              <a:headEnd type="none" w="sm" len="sm"/>
              <a:tailEnd type="none" w="sm" len="sm"/>
            </a:ln>
          </a:insideH>
          <a:insideV>
            <a:ln w="12700" cap="flat" cmpd="sng">
              <a:solidFill>
                <a:srgbClr val="FFFFFF"/>
              </a:solidFill>
              <a:prstDash val="solid"/>
              <a:round/>
              <a:headEnd type="none" w="sm" len="sm"/>
              <a:tailEnd type="none" w="sm" len="sm"/>
            </a:ln>
          </a:insideV>
        </a:tcBdr>
        <a:fill>
          <a:solidFill>
            <a:schemeClr val="accent6"/>
          </a:solidFill>
        </a:fill>
      </a:tcStyle>
    </a:firstRow>
    <a:neCell>
      <a:tcTxStyle b="off" i="off"/>
      <a:tcStyle>
        <a:tcBdr/>
      </a:tcStyle>
    </a:neCell>
    <a:nwCell>
      <a:tcTxStyle b="off" i="off"/>
      <a:tcStyle>
        <a:tcBdr/>
      </a:tcStyle>
    </a:nwCell>
  </a:tblStyle>
  <a:tblStyle styleId="{C161A375-9368-4409-A351-CFF954BE4B8C}" styleName="Table_1">
    <a:wholeTbl>
      <a:tcTxStyle b="off" i="off">
        <a:font>
          <a:latin typeface="Calibri"/>
          <a:ea typeface="Calibri"/>
          <a:cs typeface="Calibri"/>
        </a:font>
        <a:srgbClr val="000000"/>
      </a:tcTxStyle>
      <a:tcStyle>
        <a:tcBdr>
          <a:left>
            <a:ln w="12700" cap="flat" cmpd="sng">
              <a:solidFill>
                <a:srgbClr val="FFFFFF"/>
              </a:solidFill>
              <a:prstDash val="solid"/>
              <a:round/>
              <a:headEnd type="none" w="sm" len="sm"/>
              <a:tailEnd type="none" w="sm" len="sm"/>
            </a:ln>
          </a:left>
          <a:right>
            <a:ln w="12700" cap="flat" cmpd="sng">
              <a:solidFill>
                <a:srgbClr val="FFFFFF"/>
              </a:solidFill>
              <a:prstDash val="solid"/>
              <a:round/>
              <a:headEnd type="none" w="sm" len="sm"/>
              <a:tailEnd type="none" w="sm" len="sm"/>
            </a:ln>
          </a:right>
          <a:top>
            <a:ln w="12700" cap="flat" cmpd="sng">
              <a:solidFill>
                <a:srgbClr val="FFFFFF"/>
              </a:solidFill>
              <a:prstDash val="solid"/>
              <a:round/>
              <a:headEnd type="none" w="sm" len="sm"/>
              <a:tailEnd type="none" w="sm" len="sm"/>
            </a:ln>
          </a:top>
          <a:bottom>
            <a:ln w="12700" cap="flat" cmpd="sng">
              <a:solidFill>
                <a:srgbClr val="FFFFFF"/>
              </a:solidFill>
              <a:prstDash val="solid"/>
              <a:round/>
              <a:headEnd type="none" w="sm" len="sm"/>
              <a:tailEnd type="none" w="sm" len="sm"/>
            </a:ln>
          </a:bottom>
          <a:insideH>
            <a:ln w="12700" cap="flat" cmpd="sng">
              <a:solidFill>
                <a:srgbClr val="FFFFFF"/>
              </a:solidFill>
              <a:prstDash val="solid"/>
              <a:round/>
              <a:headEnd type="none" w="sm" len="sm"/>
              <a:tailEnd type="none" w="sm" len="sm"/>
            </a:ln>
          </a:insideH>
          <a:insideV>
            <a:ln w="12700" cap="flat" cmpd="sng">
              <a:solidFill>
                <a:srgbClr val="FFFFFF"/>
              </a:solidFill>
              <a:prstDash val="solid"/>
              <a:round/>
              <a:headEnd type="none" w="sm" len="sm"/>
              <a:tailEnd type="none" w="sm" len="sm"/>
            </a:ln>
          </a:insideV>
        </a:tcBdr>
        <a:fill>
          <a:solidFill>
            <a:srgbClr val="CACACA"/>
          </a:solidFill>
        </a:fill>
      </a:tcStyle>
    </a:wholeTbl>
    <a:band1H>
      <a:tcTxStyle b="off" i="off"/>
      <a:tcStyle>
        <a:tcBdr/>
      </a:tcStyle>
    </a:band1H>
    <a:band2H>
      <a:tcTxStyle b="off" i="off"/>
      <a:tcStyle>
        <a:tcBdr/>
        <a:fill>
          <a:solidFill>
            <a:srgbClr val="E6E6E6"/>
          </a:solidFill>
        </a:fill>
      </a:tcStyle>
    </a:band2H>
    <a:band1V>
      <a:tcTxStyle b="off" i="off"/>
      <a:tcStyle>
        <a:tcBdr/>
      </a:tcStyle>
    </a:band1V>
    <a:band2V>
      <a:tcTxStyle b="off" i="off"/>
      <a:tcStyle>
        <a:tcBdr/>
      </a:tcStyle>
    </a:band2V>
    <a:lastCol>
      <a:tcTxStyle b="off" i="off"/>
      <a:tcStyle>
        <a:tcBdr/>
      </a:tcStyle>
    </a:lastCol>
    <a:firstCol>
      <a:tcTxStyle b="on" i="off">
        <a:font>
          <a:latin typeface="Calibri"/>
          <a:ea typeface="Calibri"/>
          <a:cs typeface="Calibri"/>
        </a:font>
        <a:srgbClr val="FFFFFF"/>
      </a:tcTxStyle>
      <a:tcStyle>
        <a:tcBdr>
          <a:left>
            <a:ln w="12700" cap="flat" cmpd="sng">
              <a:solidFill>
                <a:srgbClr val="FFFFFF"/>
              </a:solidFill>
              <a:prstDash val="solid"/>
              <a:round/>
              <a:headEnd type="none" w="sm" len="sm"/>
              <a:tailEnd type="none" w="sm" len="sm"/>
            </a:ln>
          </a:left>
          <a:right>
            <a:ln w="12700" cap="flat" cmpd="sng">
              <a:solidFill>
                <a:srgbClr val="FFFFFF"/>
              </a:solidFill>
              <a:prstDash val="solid"/>
              <a:round/>
              <a:headEnd type="none" w="sm" len="sm"/>
              <a:tailEnd type="none" w="sm" len="sm"/>
            </a:ln>
          </a:right>
          <a:top>
            <a:ln w="12700" cap="flat" cmpd="sng">
              <a:solidFill>
                <a:srgbClr val="FFFFFF"/>
              </a:solidFill>
              <a:prstDash val="solid"/>
              <a:round/>
              <a:headEnd type="none" w="sm" len="sm"/>
              <a:tailEnd type="none" w="sm" len="sm"/>
            </a:ln>
          </a:top>
          <a:bottom>
            <a:ln w="12700" cap="flat" cmpd="sng">
              <a:solidFill>
                <a:srgbClr val="FFFFFF"/>
              </a:solidFill>
              <a:prstDash val="solid"/>
              <a:round/>
              <a:headEnd type="none" w="sm" len="sm"/>
              <a:tailEnd type="none" w="sm" len="sm"/>
            </a:ln>
          </a:bottom>
          <a:insideH>
            <a:ln w="12700" cap="flat" cmpd="sng">
              <a:solidFill>
                <a:srgbClr val="FFFFFF"/>
              </a:solidFill>
              <a:prstDash val="solid"/>
              <a:round/>
              <a:headEnd type="none" w="sm" len="sm"/>
              <a:tailEnd type="none" w="sm" len="sm"/>
            </a:ln>
          </a:insideH>
          <a:insideV>
            <a:ln w="12700" cap="flat" cmpd="sng">
              <a:solidFill>
                <a:srgbClr val="FFFFFF"/>
              </a:solidFill>
              <a:prstDash val="solid"/>
              <a:round/>
              <a:headEnd type="none" w="sm" len="sm"/>
              <a:tailEnd type="none" w="sm" len="sm"/>
            </a:ln>
          </a:insideV>
        </a:tcBdr>
        <a:fill>
          <a:solidFill>
            <a:srgbClr val="000000"/>
          </a:solidFill>
        </a:fill>
      </a:tcStyle>
    </a:firstCol>
    <a:lastRow>
      <a:tcTxStyle b="on" i="off">
        <a:font>
          <a:latin typeface="Calibri"/>
          <a:ea typeface="Calibri"/>
          <a:cs typeface="Calibri"/>
        </a:font>
        <a:srgbClr val="FFFFFF"/>
      </a:tcTxStyle>
      <a:tcStyle>
        <a:tcBdr>
          <a:left>
            <a:ln w="12700" cap="flat" cmpd="sng">
              <a:solidFill>
                <a:srgbClr val="FFFFFF"/>
              </a:solidFill>
              <a:prstDash val="solid"/>
              <a:round/>
              <a:headEnd type="none" w="sm" len="sm"/>
              <a:tailEnd type="none" w="sm" len="sm"/>
            </a:ln>
          </a:left>
          <a:right>
            <a:ln w="12700" cap="flat" cmpd="sng">
              <a:solidFill>
                <a:srgbClr val="FFFFFF"/>
              </a:solidFill>
              <a:prstDash val="solid"/>
              <a:round/>
              <a:headEnd type="none" w="sm" len="sm"/>
              <a:tailEnd type="none" w="sm" len="sm"/>
            </a:ln>
          </a:right>
          <a:top>
            <a:ln w="50800" cap="flat" cmpd="sng">
              <a:solidFill>
                <a:srgbClr val="FFFFFF"/>
              </a:solidFill>
              <a:prstDash val="solid"/>
              <a:round/>
              <a:headEnd type="none" w="sm" len="sm"/>
              <a:tailEnd type="none" w="sm" len="sm"/>
            </a:ln>
          </a:top>
          <a:bottom>
            <a:ln w="12700" cap="flat" cmpd="sng">
              <a:solidFill>
                <a:srgbClr val="FFFFFF"/>
              </a:solidFill>
              <a:prstDash val="solid"/>
              <a:round/>
              <a:headEnd type="none" w="sm" len="sm"/>
              <a:tailEnd type="none" w="sm" len="sm"/>
            </a:ln>
          </a:bottom>
          <a:insideH>
            <a:ln w="12700" cap="flat" cmpd="sng">
              <a:solidFill>
                <a:srgbClr val="FFFFFF"/>
              </a:solidFill>
              <a:prstDash val="solid"/>
              <a:round/>
              <a:headEnd type="none" w="sm" len="sm"/>
              <a:tailEnd type="none" w="sm" len="sm"/>
            </a:ln>
          </a:insideH>
          <a:insideV>
            <a:ln w="12700" cap="flat" cmpd="sng">
              <a:solidFill>
                <a:srgbClr val="FFFFFF"/>
              </a:solidFill>
              <a:prstDash val="solid"/>
              <a:round/>
              <a:headEnd type="none" w="sm" len="sm"/>
              <a:tailEnd type="none" w="sm" len="sm"/>
            </a:ln>
          </a:insideV>
        </a:tcBdr>
        <a:fill>
          <a:solidFill>
            <a:srgbClr val="000000"/>
          </a:solidFill>
        </a:fill>
      </a:tcStyle>
    </a:lastRow>
    <a:seCell>
      <a:tcTxStyle b="off" i="off"/>
      <a:tcStyle>
        <a:tcBdr/>
      </a:tcStyle>
    </a:seCell>
    <a:swCell>
      <a:tcTxStyle b="off" i="off"/>
      <a:tcStyle>
        <a:tcBdr/>
      </a:tcStyle>
    </a:swCell>
    <a:firstRow>
      <a:tcTxStyle b="on" i="off">
        <a:font>
          <a:latin typeface="Calibri"/>
          <a:ea typeface="Calibri"/>
          <a:cs typeface="Calibri"/>
        </a:font>
        <a:srgbClr val="FFFFFF"/>
      </a:tcTxStyle>
      <a:tcStyle>
        <a:tcBdr>
          <a:left>
            <a:ln w="12700" cap="flat" cmpd="sng">
              <a:solidFill>
                <a:srgbClr val="FFFFFF"/>
              </a:solidFill>
              <a:prstDash val="solid"/>
              <a:round/>
              <a:headEnd type="none" w="sm" len="sm"/>
              <a:tailEnd type="none" w="sm" len="sm"/>
            </a:ln>
          </a:left>
          <a:right>
            <a:ln w="12700" cap="flat" cmpd="sng">
              <a:solidFill>
                <a:srgbClr val="FFFFFF"/>
              </a:solidFill>
              <a:prstDash val="solid"/>
              <a:round/>
              <a:headEnd type="none" w="sm" len="sm"/>
              <a:tailEnd type="none" w="sm" len="sm"/>
            </a:ln>
          </a:right>
          <a:top>
            <a:ln w="12700" cap="flat" cmpd="sng">
              <a:solidFill>
                <a:srgbClr val="FFFFFF"/>
              </a:solidFill>
              <a:prstDash val="solid"/>
              <a:round/>
              <a:headEnd type="none" w="sm" len="sm"/>
              <a:tailEnd type="none" w="sm" len="sm"/>
            </a:ln>
          </a:top>
          <a:bottom>
            <a:ln w="50800" cap="flat" cmpd="sng">
              <a:solidFill>
                <a:srgbClr val="FFFFFF"/>
              </a:solidFill>
              <a:prstDash val="solid"/>
              <a:round/>
              <a:headEnd type="none" w="sm" len="sm"/>
              <a:tailEnd type="none" w="sm" len="sm"/>
            </a:ln>
          </a:bottom>
          <a:insideH>
            <a:ln w="12700" cap="flat" cmpd="sng">
              <a:solidFill>
                <a:srgbClr val="FFFFFF"/>
              </a:solidFill>
              <a:prstDash val="solid"/>
              <a:round/>
              <a:headEnd type="none" w="sm" len="sm"/>
              <a:tailEnd type="none" w="sm" len="sm"/>
            </a:ln>
          </a:insideH>
          <a:insideV>
            <a:ln w="12700" cap="flat" cmpd="sng">
              <a:solidFill>
                <a:srgbClr val="FFFFFF"/>
              </a:solidFill>
              <a:prstDash val="solid"/>
              <a:round/>
              <a:headEnd type="none" w="sm" len="sm"/>
              <a:tailEnd type="none" w="sm" len="sm"/>
            </a:ln>
          </a:insideV>
        </a:tcBdr>
        <a:fill>
          <a:solidFill>
            <a:srgbClr val="000000"/>
          </a:solidFill>
        </a:fill>
      </a:tcStyle>
    </a:firstRow>
    <a:neCell>
      <a:tcTxStyle b="off" i="off"/>
      <a:tcStyle>
        <a:tcBdr/>
      </a:tcStyle>
    </a:neCell>
    <a:nwCell>
      <a:tcTxStyle b="off" i="off"/>
      <a:tcStyle>
        <a:tcBdr/>
      </a:tcStyle>
    </a:nwCell>
  </a:tblStyle>
  <a:tblStyle styleId="{4234730D-7189-4965-B83D-AF8C4715EFA5}" styleName="Table_2">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1021" autoAdjust="0"/>
  </p:normalViewPr>
  <p:slideViewPr>
    <p:cSldViewPr snapToGrid="0">
      <p:cViewPr varScale="1">
        <p:scale>
          <a:sx n="47" d="100"/>
          <a:sy n="47" d="100"/>
        </p:scale>
        <p:origin x="1392" y="68"/>
      </p:cViewPr>
      <p:guideLst>
        <p:guide orient="horz" pos="504"/>
        <p:guide orient="horz" pos="811"/>
        <p:guide orient="horz" pos="1624"/>
        <p:guide orient="horz" pos="1931"/>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15.fntdata"/><Relationship Id="rId89" Type="http://schemas.openxmlformats.org/officeDocument/2006/relationships/tags" Target="tags/tag1.xml"/><Relationship Id="rId133"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5.fntdata"/><Relationship Id="rId79" Type="http://schemas.openxmlformats.org/officeDocument/2006/relationships/font" Target="fonts/font10.fntdata"/><Relationship Id="rId5" Type="http://schemas.openxmlformats.org/officeDocument/2006/relationships/slide" Target="slides/slide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notesMaster" Target="notesMasters/notesMaster1.xml"/><Relationship Id="rId13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3.fntdata"/><Relationship Id="rId80" Type="http://schemas.openxmlformats.org/officeDocument/2006/relationships/font" Target="fonts/font11.fntdata"/><Relationship Id="rId85" Type="http://schemas.openxmlformats.org/officeDocument/2006/relationships/font" Target="fonts/font16.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1.fntdata"/><Relationship Id="rId75" Type="http://schemas.openxmlformats.org/officeDocument/2006/relationships/font" Target="fonts/font6.fntdata"/><Relationship Id="rId83" Type="http://schemas.openxmlformats.org/officeDocument/2006/relationships/font" Target="fonts/font14.fntdata"/><Relationship Id="rId88" Type="http://schemas.openxmlformats.org/officeDocument/2006/relationships/font" Target="fonts/font19.fntdata"/><Relationship Id="rId132"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4.fntdata"/><Relationship Id="rId78" Type="http://schemas.openxmlformats.org/officeDocument/2006/relationships/font" Target="fonts/font9.fntdata"/><Relationship Id="rId81" Type="http://schemas.openxmlformats.org/officeDocument/2006/relationships/font" Target="fonts/font12.fntdata"/><Relationship Id="rId86" Type="http://schemas.openxmlformats.org/officeDocument/2006/relationships/font" Target="fonts/font17.fntdata"/><Relationship Id="rId13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7.fntdata"/><Relationship Id="rId7" Type="http://schemas.openxmlformats.org/officeDocument/2006/relationships/slide" Target="slides/slide6.xml"/><Relationship Id="rId71" Type="http://schemas.openxmlformats.org/officeDocument/2006/relationships/font" Target="fonts/font2.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font" Target="fonts/font18.fntdata"/><Relationship Id="rId136"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font" Target="fonts/font13.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‹Nr.›</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open-access.network/en/information/open-access-primers/green-and-gold" TargetMode="External"/><Relationship Id="rId2" Type="http://schemas.openxmlformats.org/officeDocument/2006/relationships/slide" Target="../slides/slide25.xml"/><Relationship Id="rId1" Type="http://schemas.openxmlformats.org/officeDocument/2006/relationships/notesMaster" Target="../notesMasters/notesMaster1.xml"/><Relationship Id="rId4" Type="http://schemas.openxmlformats.org/officeDocument/2006/relationships/hyperlink" Target="https://scholarlykitchen.sspnet.org/2024/11/12/green-open-access-free-for-authors-but-at-a-cost-for-readers/" TargetMode="Externa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scholarlykitchen.sspnet.org/2024/11/12/green-open-access-free-for-authors-but-at-a-cost-for-readers/"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blogs.ch.cam.ac.uk/pmr/2011/07/20/the-benefits-and-limitations-of-green-open-access/"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arxiv.org/" TargetMode="External"/><Relationship Id="rId2" Type="http://schemas.openxmlformats.org/officeDocument/2006/relationships/slide" Target="../slides/slide30.xml"/><Relationship Id="rId1" Type="http://schemas.openxmlformats.org/officeDocument/2006/relationships/notesMaster" Target="../notesMasters/notesMaster1.xml"/><Relationship Id="rId4" Type="http://schemas.openxmlformats.org/officeDocument/2006/relationships/hyperlink" Target="https://open-access.network/en/information/glossary#c6254" TargetMode="Externa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openpolicyfinder.jisc.ac.uk/?utm_source=chatgpt.com"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archive.org"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academic.edu"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academic.edu"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3" Type="http://schemas.openxmlformats.org/officeDocument/2006/relationships/hyperlink" Target="https://www.unesco.org/en/diamond-open-access" TargetMode="External"/><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 name="Google Shape;133;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Clr>
                <a:schemeClr val="dk1"/>
              </a:buClr>
              <a:buSzPts val="1400"/>
              <a:buFont typeface="Calibri"/>
              <a:buNone/>
            </a:pPr>
            <a:endParaRPr>
              <a:latin typeface="Calibri"/>
              <a:ea typeface="Calibri"/>
              <a:cs typeface="Calibri"/>
              <a:sym typeface="Calibri"/>
            </a:endParaRPr>
          </a:p>
        </p:txBody>
      </p:sp>
      <p:sp>
        <p:nvSpPr>
          <p:cNvPr id="134" name="Google Shape;134;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Calibri"/>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add </a:t>
            </a:r>
            <a:r>
              <a:rPr lang="en-US" dirty="0" err="1"/>
              <a:t>menti</a:t>
            </a:r>
            <a:endParaRPr dirty="0"/>
          </a:p>
        </p:txBody>
      </p:sp>
      <p:sp>
        <p:nvSpPr>
          <p:cNvPr id="141" name="Google Shape;14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3c3eaa8921b_0_159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en-US" dirty="0"/>
              <a:t>This work is licensed under a Creative Commons Attribution 4.0 International License (CC BY 4.0).</a:t>
            </a:r>
            <a:endParaRPr dirty="0"/>
          </a:p>
          <a:p>
            <a:pPr marL="0" lvl="0" indent="0" algn="l" rtl="0">
              <a:lnSpc>
                <a:spcPct val="100000"/>
              </a:lnSpc>
              <a:spcBef>
                <a:spcPts val="0"/>
              </a:spcBef>
              <a:spcAft>
                <a:spcPts val="0"/>
              </a:spcAft>
              <a:buSzPts val="1400"/>
              <a:buNone/>
            </a:pPr>
            <a:r>
              <a:rPr lang="en-US" dirty="0"/>
              <a:t>You are free to share (copy and redistribute the material in any medium or format) and adapt (remix, transform, and build upon the material) for any purpose, even commercially, as long as you give appropriate credit to the original author(s), provide a link to the license, and indicate if changes were made.</a:t>
            </a:r>
            <a:endParaRPr dirty="0"/>
          </a:p>
        </p:txBody>
      </p:sp>
      <p:sp>
        <p:nvSpPr>
          <p:cNvPr id="148" name="Google Shape;148;g3c3eaa8921b_0_15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6" name="Google Shape;156;p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r>
              <a:rPr lang="en-US" sz="1100"/>
              <a:t>Introductions</a:t>
            </a:r>
            <a:endParaRPr sz="1100"/>
          </a:p>
          <a:p>
            <a:pPr marL="0" lvl="0" indent="0" algn="l" rtl="0">
              <a:lnSpc>
                <a:spcPct val="100000"/>
              </a:lnSpc>
              <a:spcBef>
                <a:spcPts val="0"/>
              </a:spcBef>
              <a:spcAft>
                <a:spcPts val="0"/>
              </a:spcAft>
              <a:buClr>
                <a:schemeClr val="dk1"/>
              </a:buClr>
              <a:buSzPts val="1400"/>
              <a:buFont typeface="Calibri"/>
              <a:buNone/>
            </a:pPr>
            <a:endParaRPr sz="1050">
              <a:highlight>
                <a:srgbClr val="FFFFFF"/>
              </a:highlight>
              <a:latin typeface="Roboto"/>
              <a:ea typeface="Roboto"/>
              <a:cs typeface="Roboto"/>
              <a:sym typeface="Roboto"/>
            </a:endParaRPr>
          </a:p>
          <a:p>
            <a:pPr marL="0" lvl="0" indent="0" algn="l" rtl="0">
              <a:lnSpc>
                <a:spcPct val="100000"/>
              </a:lnSpc>
              <a:spcBef>
                <a:spcPts val="0"/>
              </a:spcBef>
              <a:spcAft>
                <a:spcPts val="0"/>
              </a:spcAft>
              <a:buClr>
                <a:schemeClr val="dk1"/>
              </a:buClr>
              <a:buSzPts val="1400"/>
              <a:buFont typeface="Calibri"/>
              <a:buNone/>
            </a:pPr>
            <a:endParaRPr sz="1050">
              <a:highlight>
                <a:srgbClr val="FFFFFF"/>
              </a:highlight>
              <a:latin typeface="Roboto"/>
              <a:ea typeface="Roboto"/>
              <a:cs typeface="Roboto"/>
              <a:sym typeface="Roboto"/>
            </a:endParaRPr>
          </a:p>
          <a:p>
            <a:pPr marL="0" lvl="0" indent="0" algn="l" rtl="0">
              <a:lnSpc>
                <a:spcPct val="100000"/>
              </a:lnSpc>
              <a:spcBef>
                <a:spcPts val="0"/>
              </a:spcBef>
              <a:spcAft>
                <a:spcPts val="0"/>
              </a:spcAft>
              <a:buClr>
                <a:schemeClr val="dk1"/>
              </a:buClr>
              <a:buSzPts val="1400"/>
              <a:buFont typeface="Calibri"/>
              <a:buNone/>
            </a:pPr>
            <a:endParaRPr sz="1050">
              <a:highlight>
                <a:srgbClr val="FFFFFF"/>
              </a:highlight>
              <a:latin typeface="Roboto"/>
              <a:ea typeface="Roboto"/>
              <a:cs typeface="Roboto"/>
              <a:sym typeface="Roboto"/>
            </a:endParaRPr>
          </a:p>
          <a:p>
            <a:pPr marL="0" lvl="0" indent="0" algn="l" rtl="0">
              <a:lnSpc>
                <a:spcPct val="100000"/>
              </a:lnSpc>
              <a:spcBef>
                <a:spcPts val="0"/>
              </a:spcBef>
              <a:spcAft>
                <a:spcPts val="0"/>
              </a:spcAft>
              <a:buClr>
                <a:schemeClr val="dk1"/>
              </a:buClr>
              <a:buSzPts val="1400"/>
              <a:buFont typeface="Calibri"/>
              <a:buNone/>
            </a:pPr>
            <a:endParaRPr sz="1050">
              <a:highlight>
                <a:srgbClr val="FFFFFF"/>
              </a:highlight>
              <a:latin typeface="Roboto"/>
              <a:ea typeface="Roboto"/>
              <a:cs typeface="Roboto"/>
              <a:sym typeface="Roboto"/>
            </a:endParaRPr>
          </a:p>
          <a:p>
            <a:pPr marL="0" lvl="0" indent="0" algn="l" rtl="0">
              <a:lnSpc>
                <a:spcPct val="100000"/>
              </a:lnSpc>
              <a:spcBef>
                <a:spcPts val="0"/>
              </a:spcBef>
              <a:spcAft>
                <a:spcPts val="0"/>
              </a:spcAft>
              <a:buClr>
                <a:schemeClr val="dk1"/>
              </a:buClr>
              <a:buSzPts val="1400"/>
              <a:buFont typeface="Calibri"/>
              <a:buNone/>
            </a:pPr>
            <a:endParaRPr sz="1050">
              <a:highlight>
                <a:srgbClr val="FFFFFF"/>
              </a:highlight>
              <a:latin typeface="Roboto"/>
              <a:ea typeface="Roboto"/>
              <a:cs typeface="Roboto"/>
              <a:sym typeface="Roboto"/>
            </a:endParaRPr>
          </a:p>
        </p:txBody>
      </p:sp>
      <p:sp>
        <p:nvSpPr>
          <p:cNvPr id="157" name="Google Shape;157;p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Calibri"/>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Today I want to give you an overview of Open Access, what it is, why it is important and also, </a:t>
            </a:r>
            <a:r>
              <a:rPr lang="en-US" i="1" dirty="0"/>
              <a:t>how</a:t>
            </a:r>
            <a:r>
              <a:rPr lang="en-US" dirty="0"/>
              <a:t> we do it. </a:t>
            </a:r>
          </a:p>
          <a:p>
            <a:pPr marL="0" lvl="0" indent="0" algn="l" rtl="0">
              <a:lnSpc>
                <a:spcPct val="100000"/>
              </a:lnSpc>
              <a:spcBef>
                <a:spcPts val="0"/>
              </a:spcBef>
              <a:spcAft>
                <a:spcPts val="0"/>
              </a:spcAft>
              <a:buSzPts val="1400"/>
              <a:buNone/>
            </a:pPr>
            <a:r>
              <a:rPr lang="en-US" dirty="0"/>
              <a:t>Open access in this sense is a very interesting topic because I always found it to be a connecting topic between various fields – just in this audience, I can think of multiple participants and attendees who have mentioned open access, or the lack of, as the first contact point with open science and as a starting point for engaging in the topic in the first place.</a:t>
            </a:r>
            <a:endParaRPr dirty="0"/>
          </a:p>
        </p:txBody>
      </p:sp>
      <p:sp>
        <p:nvSpPr>
          <p:cNvPr id="172" name="Google Shape;172;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c207b9d5b4_1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Go through learning goals and refer back to them at the end of the session. </a:t>
            </a:r>
            <a:endParaRPr/>
          </a:p>
        </p:txBody>
      </p:sp>
      <p:sp>
        <p:nvSpPr>
          <p:cNvPr id="187" name="Google Shape;187;g3c207b9d5b4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3d260f7e9e2_1_2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endParaRPr dirty="0"/>
          </a:p>
        </p:txBody>
      </p:sp>
      <p:sp>
        <p:nvSpPr>
          <p:cNvPr id="179" name="Google Shape;179;g3d260f7e9e2_1_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3d260f7e9e2_1_2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endParaRPr dirty="0"/>
          </a:p>
        </p:txBody>
      </p:sp>
      <p:sp>
        <p:nvSpPr>
          <p:cNvPr id="179" name="Google Shape;179;g3d260f7e9e2_1_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331384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3c3eaa8921b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dirty="0"/>
              <a:t>Ok, let’s get started. </a:t>
            </a:r>
            <a:endParaRPr dirty="0"/>
          </a:p>
          <a:p>
            <a:pPr marL="0" lvl="0" indent="0" algn="l" rtl="0">
              <a:lnSpc>
                <a:spcPct val="100000"/>
              </a:lnSpc>
              <a:spcBef>
                <a:spcPts val="0"/>
              </a:spcBef>
              <a:spcAft>
                <a:spcPts val="0"/>
              </a:spcAft>
              <a:buClr>
                <a:schemeClr val="dk1"/>
              </a:buClr>
              <a:buSzPts val="1400"/>
              <a:buFont typeface="Arial"/>
              <a:buNone/>
            </a:pPr>
            <a:r>
              <a:rPr lang="en-US" dirty="0"/>
              <a:t>First, let me tell you a story about closed access: Some of you might have followed the news about the latest ongoing Ebola outbreak from May 2026, with its epicenter in the Democratic Republic of Congo.  As of two days ago, there have been almost 7000 confirmed cases and over 3000 related deaths.</a:t>
            </a:r>
          </a:p>
          <a:p>
            <a:pPr marL="0" lvl="0" indent="0" algn="l" rtl="0">
              <a:lnSpc>
                <a:spcPct val="100000"/>
              </a:lnSpc>
              <a:spcBef>
                <a:spcPts val="0"/>
              </a:spcBef>
              <a:spcAft>
                <a:spcPts val="0"/>
              </a:spcAft>
              <a:buClr>
                <a:schemeClr val="dk1"/>
              </a:buClr>
              <a:buSzPts val="1400"/>
              <a:buFont typeface="Arial"/>
              <a:buNone/>
            </a:pPr>
            <a:endParaRPr lang="en-US" dirty="0"/>
          </a:p>
          <a:p>
            <a:pPr marL="0" lvl="0" indent="0" algn="l" rtl="0">
              <a:lnSpc>
                <a:spcPct val="100000"/>
              </a:lnSpc>
              <a:spcBef>
                <a:spcPts val="0"/>
              </a:spcBef>
              <a:spcAft>
                <a:spcPts val="0"/>
              </a:spcAft>
              <a:buClr>
                <a:schemeClr val="dk1"/>
              </a:buClr>
              <a:buSzPts val="1400"/>
              <a:buFont typeface="Arial"/>
              <a:buNone/>
            </a:pPr>
            <a:r>
              <a:rPr lang="en-US" dirty="0"/>
              <a:t>This was not the first outbreak. The first documented outbreak was in 1976 in what today is the DRC. The largest and worst Ebola outbreak in West Africa to this date started end of 2013 in Guinea, spread across different countries in West Africa and reached its climax in August 2014. The epidemic led to more than 28000 infected people and 11,000 deaths, most of them in Liberia, Sierra Leone, and Guinea. The outbreak was declared over only two years later, in June 2016.</a:t>
            </a:r>
          </a:p>
          <a:p>
            <a:pPr marL="0" lvl="0" indent="0" algn="l" rtl="0">
              <a:lnSpc>
                <a:spcPct val="100000"/>
              </a:lnSpc>
              <a:spcBef>
                <a:spcPts val="0"/>
              </a:spcBef>
              <a:spcAft>
                <a:spcPts val="0"/>
              </a:spcAft>
              <a:buClr>
                <a:schemeClr val="dk1"/>
              </a:buClr>
              <a:buSzPts val="1400"/>
              <a:buFont typeface="Arial"/>
              <a:buNone/>
            </a:pPr>
            <a:endParaRPr lang="en-US" dirty="0"/>
          </a:p>
          <a:p>
            <a:pPr marL="0" lvl="0" indent="0" algn="l" rtl="0">
              <a:lnSpc>
                <a:spcPct val="100000"/>
              </a:lnSpc>
              <a:spcBef>
                <a:spcPts val="0"/>
              </a:spcBef>
              <a:spcAft>
                <a:spcPts val="0"/>
              </a:spcAft>
              <a:buClr>
                <a:schemeClr val="dk1"/>
              </a:buClr>
              <a:buSzPts val="1400"/>
              <a:buFont typeface="Arial"/>
              <a:buNone/>
            </a:pPr>
            <a:r>
              <a:rPr lang="en-US" dirty="0"/>
              <a:t>What most of you probably don’t know is that it took very long to detect the outbreak because the local doctors did not know that the virus was present in the area. This was not due to a global lack of knowledge, in fact, the authors of a scientific paper from 1982 had already discovered Ebola antibodies in 6% of a sample of 250 people in this region and had warned about a possible outbreak of the infection in the region. </a:t>
            </a:r>
            <a:endParaRPr dirty="0"/>
          </a:p>
          <a:p>
            <a:pPr marL="0" lvl="0" indent="0" algn="l" rtl="0">
              <a:lnSpc>
                <a:spcPct val="100000"/>
              </a:lnSpc>
              <a:spcBef>
                <a:spcPts val="0"/>
              </a:spcBef>
              <a:spcAft>
                <a:spcPts val="0"/>
              </a:spcAft>
              <a:buClr>
                <a:schemeClr val="dk1"/>
              </a:buClr>
              <a:buSzPts val="1400"/>
              <a:buFont typeface="Arial"/>
              <a:buNone/>
            </a:pPr>
            <a:endParaRPr dirty="0"/>
          </a:p>
          <a:p>
            <a:pPr marL="0" lvl="0" indent="0" algn="l" rtl="0">
              <a:lnSpc>
                <a:spcPct val="100000"/>
              </a:lnSpc>
              <a:spcBef>
                <a:spcPts val="0"/>
              </a:spcBef>
              <a:spcAft>
                <a:spcPts val="0"/>
              </a:spcAft>
              <a:buClr>
                <a:schemeClr val="dk1"/>
              </a:buClr>
              <a:buSzPts val="1400"/>
              <a:buFont typeface="Arial"/>
              <a:buNone/>
            </a:pPr>
            <a:r>
              <a:rPr lang="en-US" dirty="0"/>
              <a:t>However, this article was hidden behind a paywall and therefore almost inaccessible for local researchers. Specifically, the download fee was 45$, which was about a half week’s salary of a local physician. This would be comparable to roughly 1500$ for a general practitioner from the US in the same year. Nobody pays this much for an article whose content one does not know. Right now actually this article would cost 53 Euros for short term access from the platform where it is currently hosted at.</a:t>
            </a:r>
            <a:endParaRPr sz="1600" dirty="0"/>
          </a:p>
          <a:p>
            <a:pPr marL="0" lvl="0" indent="0" algn="l" rtl="0">
              <a:lnSpc>
                <a:spcPct val="100000"/>
              </a:lnSpc>
              <a:spcBef>
                <a:spcPts val="0"/>
              </a:spcBef>
              <a:spcAft>
                <a:spcPts val="0"/>
              </a:spcAft>
              <a:buClr>
                <a:schemeClr val="dk1"/>
              </a:buClr>
              <a:buSzPts val="1400"/>
              <a:buFont typeface="Arial"/>
              <a:buNone/>
            </a:pPr>
            <a:endParaRPr dirty="0"/>
          </a:p>
          <a:p>
            <a:pPr marL="0" lvl="0" indent="0" algn="l" rtl="0">
              <a:lnSpc>
                <a:spcPct val="100000"/>
              </a:lnSpc>
              <a:spcBef>
                <a:spcPts val="0"/>
              </a:spcBef>
              <a:spcAft>
                <a:spcPts val="0"/>
              </a:spcAft>
              <a:buClr>
                <a:schemeClr val="dk1"/>
              </a:buClr>
              <a:buSzPts val="1400"/>
              <a:buFont typeface="Arial"/>
              <a:buNone/>
            </a:pPr>
            <a:r>
              <a:rPr lang="en-US" dirty="0"/>
              <a:t>This put Elsevier, the publisher of the article, under a lot of public pressure. Was Elsevier responsible for the delay in the outbreak detection by keeping the relevant information from specialists who could help? How should they cope with the epidemic if they could not access up-to-date knowledge about the infectious disease and its prevention? </a:t>
            </a:r>
            <a:endParaRPr dirty="0"/>
          </a:p>
          <a:p>
            <a:pPr marL="0" lvl="0" indent="0" algn="l" rtl="0">
              <a:lnSpc>
                <a:spcPct val="100000"/>
              </a:lnSpc>
              <a:spcBef>
                <a:spcPts val="0"/>
              </a:spcBef>
              <a:spcAft>
                <a:spcPts val="0"/>
              </a:spcAft>
              <a:buClr>
                <a:schemeClr val="dk1"/>
              </a:buClr>
              <a:buSzPts val="1400"/>
              <a:buFont typeface="Arial"/>
              <a:buNone/>
            </a:pPr>
            <a:endParaRPr dirty="0"/>
          </a:p>
          <a:p>
            <a:pPr marL="0" lvl="0" indent="0" algn="l" rtl="0">
              <a:lnSpc>
                <a:spcPct val="100000"/>
              </a:lnSpc>
              <a:spcBef>
                <a:spcPts val="0"/>
              </a:spcBef>
              <a:spcAft>
                <a:spcPts val="0"/>
              </a:spcAft>
              <a:buClr>
                <a:schemeClr val="dk1"/>
              </a:buClr>
              <a:buSzPts val="1400"/>
              <a:buFont typeface="Arial"/>
              <a:buNone/>
            </a:pPr>
            <a:r>
              <a:rPr lang="en-US" dirty="0"/>
              <a:t>This led Elsevier to do something unique: They said well ok, let us lift the paywall. Great, BUT: They lifted the paywall only for Ebola-related papers, not for other global illnesses like malaria or AIDS. Additionally, they lifted they paywall for all Ebola-related papers in their selection for people from 15 West African nations for a period of two months. They used user’s IP addresses to track this. Of course, they put it back in action after this period, which way before the end of the epidemic in June 2016.</a:t>
            </a:r>
            <a:endParaRPr sz="1600" dirty="0"/>
          </a:p>
          <a:p>
            <a:pPr marL="0" lvl="0" indent="0" algn="l" rtl="0">
              <a:lnSpc>
                <a:spcPct val="100000"/>
              </a:lnSpc>
              <a:spcBef>
                <a:spcPts val="0"/>
              </a:spcBef>
              <a:spcAft>
                <a:spcPts val="0"/>
              </a:spcAft>
              <a:buClr>
                <a:schemeClr val="dk1"/>
              </a:buClr>
              <a:buSzPts val="1400"/>
              <a:buFont typeface="Arial"/>
              <a:buNone/>
            </a:pPr>
            <a:endParaRPr dirty="0"/>
          </a:p>
          <a:p>
            <a:pPr marL="0" lvl="0" indent="0" algn="l" rtl="0">
              <a:lnSpc>
                <a:spcPct val="100000"/>
              </a:lnSpc>
              <a:spcBef>
                <a:spcPts val="0"/>
              </a:spcBef>
              <a:spcAft>
                <a:spcPts val="0"/>
              </a:spcAft>
              <a:buClr>
                <a:schemeClr val="dk1"/>
              </a:buClr>
              <a:buSzPts val="1400"/>
              <a:buFont typeface="Arial"/>
              <a:buNone/>
            </a:pPr>
            <a:r>
              <a:rPr lang="en-US" dirty="0"/>
              <a:t>Why do we tell this story? Because it leads to a lot of questions:</a:t>
            </a:r>
            <a:endParaRPr sz="1600" dirty="0"/>
          </a:p>
          <a:p>
            <a:pPr marL="0" lvl="0" indent="0" algn="l" rtl="0">
              <a:lnSpc>
                <a:spcPct val="100000"/>
              </a:lnSpc>
              <a:spcBef>
                <a:spcPts val="0"/>
              </a:spcBef>
              <a:spcAft>
                <a:spcPts val="0"/>
              </a:spcAft>
              <a:buClr>
                <a:schemeClr val="dk1"/>
              </a:buClr>
              <a:buSzPts val="1400"/>
              <a:buFont typeface="Arial"/>
              <a:buNone/>
            </a:pPr>
            <a:endParaRPr dirty="0"/>
          </a:p>
          <a:p>
            <a:pPr marL="0" lvl="0" indent="0" algn="l" rtl="0">
              <a:lnSpc>
                <a:spcPct val="100000"/>
              </a:lnSpc>
              <a:spcBef>
                <a:spcPts val="0"/>
              </a:spcBef>
              <a:spcAft>
                <a:spcPts val="0"/>
              </a:spcAft>
              <a:buClr>
                <a:schemeClr val="dk1"/>
              </a:buClr>
              <a:buSzPts val="1400"/>
              <a:buFont typeface="Arial"/>
              <a:buNone/>
            </a:pPr>
            <a:r>
              <a:rPr lang="en-US" sz="1700" b="1" dirty="0"/>
              <a:t>Is this the reason why you want to become a researcher? To hide your insights, for the disadvantage of society? To hide your knowledge behind paywalls? Probably this is not what you want. </a:t>
            </a:r>
            <a:endParaRPr sz="1600" dirty="0"/>
          </a:p>
          <a:p>
            <a:pPr marL="0" lvl="0" indent="0" algn="l" rtl="0">
              <a:lnSpc>
                <a:spcPct val="100000"/>
              </a:lnSpc>
              <a:spcBef>
                <a:spcPts val="0"/>
              </a:spcBef>
              <a:spcAft>
                <a:spcPts val="0"/>
              </a:spcAft>
              <a:buSzPts val="1400"/>
              <a:buNone/>
            </a:pPr>
            <a:endParaRPr dirty="0"/>
          </a:p>
        </p:txBody>
      </p:sp>
      <p:sp>
        <p:nvSpPr>
          <p:cNvPr id="194" name="Google Shape;194;g3c3eaa8921b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3c3eaa8921b_0_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dirty="0"/>
              <a:t>So how does the academic publishing system work? To understand the different variants of Open Access publishing models, you need a basic understanding of publishers’ business models.</a:t>
            </a:r>
            <a:endParaRPr dirty="0"/>
          </a:p>
          <a:p>
            <a:pPr marL="0" lvl="0" indent="0" algn="l" rtl="0">
              <a:lnSpc>
                <a:spcPct val="115000"/>
              </a:lnSpc>
              <a:spcBef>
                <a:spcPts val="1200"/>
              </a:spcBef>
              <a:spcAft>
                <a:spcPts val="0"/>
              </a:spcAft>
              <a:buClr>
                <a:schemeClr val="dk1"/>
              </a:buClr>
              <a:buSzPts val="1100"/>
              <a:buFont typeface="Arial"/>
              <a:buNone/>
            </a:pPr>
            <a:r>
              <a:rPr lang="en-US" dirty="0"/>
              <a:t>Fortunately, this can be explained in a single tweet — and in a way that even a five-year-old can understand. There were many good answers, this was the best one. </a:t>
            </a:r>
            <a:br>
              <a:rPr lang="en-US" dirty="0"/>
            </a:br>
            <a:r>
              <a:rPr lang="en-US" dirty="0"/>
              <a:t>Imagine cows. Cows make milk, and they MILK themselves. And other cows CHECK the milk for free. </a:t>
            </a:r>
            <a:endParaRPr dirty="0"/>
          </a:p>
        </p:txBody>
      </p:sp>
      <p:sp>
        <p:nvSpPr>
          <p:cNvPr id="204" name="Google Shape;204;g3c3eaa8921b_0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3c3eaa8921b_0_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dirty="0"/>
              <a:t>So this is what we do. We write papers, ourselves, other researchers check our papers for free. As a reviewer, you don't get money. And at this point, the product is fully there. The research is done. </a:t>
            </a:r>
            <a:br>
              <a:rPr lang="en-US" dirty="0"/>
            </a:br>
            <a:endParaRPr dirty="0"/>
          </a:p>
        </p:txBody>
      </p:sp>
      <p:sp>
        <p:nvSpPr>
          <p:cNvPr id="212" name="Google Shape;212;g3c3eaa8921b_0_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3c3eaa8921b_0_3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dirty="0"/>
              <a:t>But then what happens? The cows - get this - PAY the farmer to take the milk away.</a:t>
            </a:r>
            <a:endParaRPr dirty="0"/>
          </a:p>
          <a:p>
            <a:pPr marL="0" lvl="0" indent="0" algn="l" rtl="0">
              <a:lnSpc>
                <a:spcPct val="100000"/>
              </a:lnSpc>
              <a:spcBef>
                <a:spcPts val="1200"/>
              </a:spcBef>
              <a:spcAft>
                <a:spcPts val="0"/>
              </a:spcAft>
              <a:buSzPts val="1400"/>
              <a:buNone/>
            </a:pPr>
            <a:endParaRPr dirty="0"/>
          </a:p>
        </p:txBody>
      </p:sp>
      <p:sp>
        <p:nvSpPr>
          <p:cNvPr id="221" name="Google Shape;221;g3c3eaa8921b_0_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3c3eaa8921b_0_4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SzPts val="1100"/>
              <a:buNone/>
            </a:pPr>
            <a:r>
              <a:rPr lang="en-US" dirty="0"/>
              <a:t>And then the farmer - you won't believe this, honestly - SELLS the milk back to the cows. </a:t>
            </a:r>
          </a:p>
          <a:p>
            <a:pPr marL="0" lvl="0" indent="0" algn="l" rtl="0">
              <a:lnSpc>
                <a:spcPct val="115000"/>
              </a:lnSpc>
              <a:spcBef>
                <a:spcPts val="1200"/>
              </a:spcBef>
              <a:spcAft>
                <a:spcPts val="0"/>
              </a:spcAft>
              <a:buSzPts val="1100"/>
              <a:buNone/>
            </a:pPr>
            <a:br>
              <a:rPr lang="en-US" dirty="0"/>
            </a:br>
            <a:r>
              <a:rPr lang="en-US" dirty="0"/>
              <a:t>So it could happen that you publish a paper, and if your university does not have the subscription of that journal, then you yourself are unable to download your own paper, unless you pay for it out of your own pocket. That can happen. So it's a really absurd system.</a:t>
            </a:r>
          </a:p>
          <a:p>
            <a:pPr marL="0" lvl="0" indent="0" algn="l" rtl="0">
              <a:lnSpc>
                <a:spcPct val="115000"/>
              </a:lnSpc>
              <a:spcBef>
                <a:spcPts val="1200"/>
              </a:spcBef>
              <a:spcAft>
                <a:spcPts val="0"/>
              </a:spcAft>
              <a:buSzPts val="1100"/>
              <a:buNone/>
            </a:pPr>
            <a:endParaRPr lang="en-US" dirty="0"/>
          </a:p>
          <a:p>
            <a:pPr marL="0" lvl="0" indent="0" algn="l" rtl="0">
              <a:lnSpc>
                <a:spcPct val="115000"/>
              </a:lnSpc>
              <a:spcBef>
                <a:spcPts val="1200"/>
              </a:spcBef>
              <a:spcAft>
                <a:spcPts val="0"/>
              </a:spcAft>
              <a:buSzPts val="1100"/>
              <a:buNone/>
            </a:pPr>
            <a:r>
              <a:rPr lang="en-US" dirty="0"/>
              <a:t>I remember once explaining my Italian mum this system, and as I was talking, I realized how absurd I was sounding. In fact, I sounded so absurd, that my mum said something in classic Italian fashion that I cannot repeat on camera and way accompanied by this hand gesture. </a:t>
            </a:r>
            <a:endParaRPr dirty="0"/>
          </a:p>
        </p:txBody>
      </p:sp>
      <p:sp>
        <p:nvSpPr>
          <p:cNvPr id="230" name="Google Shape;230;g3c3eaa8921b_0_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dirty="0"/>
              <a:t>Let’s talk about money. What are the money flows in the publishing system?</a:t>
            </a:r>
            <a:endParaRPr dirty="0"/>
          </a:p>
          <a:p>
            <a:pPr marL="0" lvl="0" indent="0" algn="l" rtl="0">
              <a:lnSpc>
                <a:spcPct val="100000"/>
              </a:lnSpc>
              <a:spcBef>
                <a:spcPts val="0"/>
              </a:spcBef>
              <a:spcAft>
                <a:spcPts val="0"/>
              </a:spcAft>
              <a:buClr>
                <a:schemeClr val="dk1"/>
              </a:buClr>
              <a:buSzPts val="1400"/>
              <a:buFont typeface="Arial"/>
              <a:buNone/>
            </a:pPr>
            <a:endParaRPr dirty="0"/>
          </a:p>
          <a:p>
            <a:pPr marL="0" lvl="0" indent="0" algn="l" rtl="0">
              <a:lnSpc>
                <a:spcPct val="100000"/>
              </a:lnSpc>
              <a:spcBef>
                <a:spcPts val="0"/>
              </a:spcBef>
              <a:spcAft>
                <a:spcPts val="0"/>
              </a:spcAft>
              <a:buClr>
                <a:schemeClr val="dk1"/>
              </a:buClr>
              <a:buSzPts val="1400"/>
              <a:buFont typeface="Arial"/>
              <a:buNone/>
            </a:pPr>
            <a:r>
              <a:rPr lang="en-US" dirty="0"/>
              <a:t>So researchers provide free content, free reviews, mostly free editorial service. So the editors in chief or senior editors that you send your papers to, the ones deciding whether it fits the scope of the journal, manage reviewers etc., most of them work for free. Some of them get like a tiny amount of money, like 500 euros a year, or maybe a thousand euros a year, but only a few of them. And it's a lot of work, to be an editor. The reviewers for a journal of course do it for free.</a:t>
            </a:r>
          </a:p>
          <a:p>
            <a:pPr marL="0" lvl="0" indent="0" algn="l" rtl="0">
              <a:lnSpc>
                <a:spcPct val="100000"/>
              </a:lnSpc>
              <a:spcBef>
                <a:spcPts val="0"/>
              </a:spcBef>
              <a:spcAft>
                <a:spcPts val="0"/>
              </a:spcAft>
              <a:buClr>
                <a:schemeClr val="dk1"/>
              </a:buClr>
              <a:buSzPts val="1400"/>
              <a:buFont typeface="Arial"/>
              <a:buNone/>
            </a:pPr>
            <a:endParaRPr lang="en-US" dirty="0"/>
          </a:p>
          <a:p>
            <a:pPr marL="0" lvl="0" indent="0" algn="l" rtl="0">
              <a:lnSpc>
                <a:spcPct val="100000"/>
              </a:lnSpc>
              <a:spcBef>
                <a:spcPts val="0"/>
              </a:spcBef>
              <a:spcAft>
                <a:spcPts val="0"/>
              </a:spcAft>
              <a:buClr>
                <a:schemeClr val="dk1"/>
              </a:buClr>
              <a:buSzPts val="1400"/>
              <a:buFont typeface="Arial"/>
              <a:buNone/>
            </a:pPr>
            <a:r>
              <a:rPr lang="en-US" dirty="0"/>
              <a:t>But there are more money flows. So the universities pay publication fees and subscription fees to the publishers. </a:t>
            </a:r>
          </a:p>
          <a:p>
            <a:pPr marL="0" lvl="0" indent="0" algn="l" rtl="0">
              <a:lnSpc>
                <a:spcPct val="100000"/>
              </a:lnSpc>
              <a:spcBef>
                <a:spcPts val="0"/>
              </a:spcBef>
              <a:spcAft>
                <a:spcPts val="0"/>
              </a:spcAft>
              <a:buClr>
                <a:schemeClr val="dk1"/>
              </a:buClr>
              <a:buSzPts val="1400"/>
              <a:buFont typeface="Arial"/>
              <a:buNone/>
            </a:pPr>
            <a:endParaRPr lang="en-US" dirty="0"/>
          </a:p>
          <a:p>
            <a:pPr marL="0" marR="0" lvl="0" indent="0" algn="l" rtl="0">
              <a:lnSpc>
                <a:spcPct val="100000"/>
              </a:lnSpc>
              <a:spcBef>
                <a:spcPts val="0"/>
              </a:spcBef>
              <a:spcAft>
                <a:spcPts val="0"/>
              </a:spcAft>
              <a:buClr>
                <a:schemeClr val="dk1"/>
              </a:buClr>
              <a:buSzPts val="1400"/>
              <a:buFont typeface="Arial"/>
              <a:buNone/>
            </a:pPr>
            <a:r>
              <a:rPr lang="en-US" dirty="0"/>
              <a:t>Additionally, if someone who is not a member of academia (an industry expert or just an interested individual) wants to access an article which a researcher wrote whom they paid with their own tax money, they also have to pay subscription fees to the publishers.</a:t>
            </a:r>
            <a:r>
              <a:rPr lang="en-US" sz="1600" dirty="0"/>
              <a:t> </a:t>
            </a:r>
            <a:r>
              <a:rPr lang="en-US" dirty="0"/>
              <a:t>I'm sure you've seen that. If you want to read a paper behind the paywall, it's just $50 or 50 euros. And then you can read it. So there's a lot of money and work flowing to the publishers. For example, the paper I mentioned before from 1982 predicting the Ebola outbreak in the region can currently be purchased for 53 euros. </a:t>
            </a:r>
          </a:p>
          <a:p>
            <a:pPr marL="0" lvl="0" indent="0" algn="l" rtl="0">
              <a:lnSpc>
                <a:spcPct val="100000"/>
              </a:lnSpc>
              <a:spcBef>
                <a:spcPts val="0"/>
              </a:spcBef>
              <a:spcAft>
                <a:spcPts val="0"/>
              </a:spcAft>
              <a:buClr>
                <a:schemeClr val="dk1"/>
              </a:buClr>
              <a:buSzPts val="1400"/>
              <a:buFont typeface="Arial"/>
              <a:buNone/>
            </a:pPr>
            <a:endParaRPr dirty="0"/>
          </a:p>
          <a:p>
            <a:pPr marL="0" lvl="0" indent="0" algn="l" rtl="0">
              <a:lnSpc>
                <a:spcPct val="100000"/>
              </a:lnSpc>
              <a:spcBef>
                <a:spcPts val="0"/>
              </a:spcBef>
              <a:spcAft>
                <a:spcPts val="0"/>
              </a:spcAft>
              <a:buClr>
                <a:schemeClr val="dk1"/>
              </a:buClr>
              <a:buSzPts val="1400"/>
              <a:buFont typeface="Arial"/>
              <a:buNone/>
            </a:pPr>
            <a:r>
              <a:rPr lang="en-US" dirty="0"/>
              <a:t>And I know that many researchers pay private money for publishing their papers. I don't know how much you already published. So maybe I can ask here, did somebody already do that? </a:t>
            </a:r>
            <a:endParaRPr dirty="0"/>
          </a:p>
          <a:p>
            <a:pPr marL="0" lvl="0" indent="0" algn="l" rtl="0">
              <a:lnSpc>
                <a:spcPct val="100000"/>
              </a:lnSpc>
              <a:spcBef>
                <a:spcPts val="0"/>
              </a:spcBef>
              <a:spcAft>
                <a:spcPts val="0"/>
              </a:spcAft>
              <a:buClr>
                <a:schemeClr val="dk1"/>
              </a:buClr>
              <a:buSzPts val="1400"/>
              <a:buFont typeface="Arial"/>
              <a:buNone/>
            </a:pPr>
            <a:endParaRPr dirty="0"/>
          </a:p>
          <a:p>
            <a:pPr marL="0" lvl="0" indent="0" algn="l" rtl="0">
              <a:lnSpc>
                <a:spcPct val="100000"/>
              </a:lnSpc>
              <a:spcBef>
                <a:spcPts val="0"/>
              </a:spcBef>
              <a:spcAft>
                <a:spcPts val="0"/>
              </a:spcAft>
              <a:buSzPts val="1400"/>
              <a:buNone/>
            </a:pPr>
            <a:endParaRPr dirty="0"/>
          </a:p>
        </p:txBody>
      </p:sp>
      <p:sp>
        <p:nvSpPr>
          <p:cNvPr id="238" name="Google Shape;238;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3d260f7e9e2_1_2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endParaRPr dirty="0"/>
          </a:p>
        </p:txBody>
      </p:sp>
      <p:sp>
        <p:nvSpPr>
          <p:cNvPr id="179" name="Google Shape;179;g3d260f7e9e2_1_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915431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dirty="0"/>
              <a:t>Of course, the publishers have costs as well. So we need to take that into account. The final editing costs something. So you send, for example, a Word manuscript, and they make a nice PDF out of it. So they send it to India, and they do it for very cheap money to get a nice PDF. Elsevier, for example, historically has had a large production team for</a:t>
            </a:r>
            <a:r>
              <a:rPr lang="en-US" sz="1200" b="0" i="0" u="none" strike="noStrike" cap="none" dirty="0">
                <a:solidFill>
                  <a:schemeClr val="dk1"/>
                </a:solidFill>
                <a:effectLst/>
                <a:latin typeface="Calibri"/>
                <a:ea typeface="Calibri"/>
                <a:cs typeface="Calibri"/>
                <a:sym typeface="Calibri"/>
              </a:rPr>
              <a:t> typesetting, figure handling, proofreading in Chennai in India, where the labor costs are much lower. </a:t>
            </a:r>
            <a:endParaRPr lang="en-US" dirty="0"/>
          </a:p>
          <a:p>
            <a:pPr marL="0" lvl="0" indent="0" algn="l" rtl="0">
              <a:lnSpc>
                <a:spcPct val="100000"/>
              </a:lnSpc>
              <a:spcBef>
                <a:spcPts val="0"/>
              </a:spcBef>
              <a:spcAft>
                <a:spcPts val="0"/>
              </a:spcAft>
              <a:buClr>
                <a:schemeClr val="dk1"/>
              </a:buClr>
              <a:buSzPts val="1400"/>
              <a:buFont typeface="Arial"/>
              <a:buNone/>
            </a:pPr>
            <a:endParaRPr lang="en-US" dirty="0"/>
          </a:p>
          <a:p>
            <a:pPr marL="0" lvl="0" indent="0" algn="l" rtl="0">
              <a:lnSpc>
                <a:spcPct val="100000"/>
              </a:lnSpc>
              <a:spcBef>
                <a:spcPts val="0"/>
              </a:spcBef>
              <a:spcAft>
                <a:spcPts val="0"/>
              </a:spcAft>
              <a:buClr>
                <a:schemeClr val="dk1"/>
              </a:buClr>
              <a:buSzPts val="1400"/>
              <a:buFont typeface="Arial"/>
              <a:buNone/>
            </a:pPr>
            <a:r>
              <a:rPr lang="en-US" dirty="0"/>
              <a:t>Publishers have server costs. They run servers. Well, they have administration. They pay a lot for advertisement. Running a paywall is quite expensive. So actually, they pay money to get more money. Issuing takedown notices to researchers who share their papers on platforms without the permission of the publisher to sue the researchers. That costs money. That needs to be paid. And they spend a lot on lobbyists. But given all of these red costs, the profit margin of publishers is amazing.</a:t>
            </a:r>
            <a:endParaRPr dirty="0"/>
          </a:p>
          <a:p>
            <a:pPr marL="0" lvl="0" indent="0" algn="l" rtl="0">
              <a:lnSpc>
                <a:spcPct val="100000"/>
              </a:lnSpc>
              <a:spcBef>
                <a:spcPts val="0"/>
              </a:spcBef>
              <a:spcAft>
                <a:spcPts val="0"/>
              </a:spcAft>
              <a:buClr>
                <a:schemeClr val="dk1"/>
              </a:buClr>
              <a:buSzPts val="1400"/>
              <a:buFont typeface="Arial"/>
              <a:buNone/>
            </a:pPr>
            <a:endParaRPr dirty="0"/>
          </a:p>
          <a:p>
            <a:pPr marL="0" lvl="0" indent="0" algn="l" rtl="0">
              <a:lnSpc>
                <a:spcPct val="100000"/>
              </a:lnSpc>
              <a:spcBef>
                <a:spcPts val="0"/>
              </a:spcBef>
              <a:spcAft>
                <a:spcPts val="0"/>
              </a:spcAft>
              <a:buClr>
                <a:schemeClr val="dk1"/>
              </a:buClr>
              <a:buSzPts val="1400"/>
              <a:buFont typeface="Arial"/>
              <a:buNone/>
            </a:pPr>
            <a:endParaRPr dirty="0"/>
          </a:p>
          <a:p>
            <a:pPr marL="0" lvl="0" indent="0" algn="l" rtl="0">
              <a:lnSpc>
                <a:spcPct val="100000"/>
              </a:lnSpc>
              <a:spcBef>
                <a:spcPts val="0"/>
              </a:spcBef>
              <a:spcAft>
                <a:spcPts val="0"/>
              </a:spcAft>
              <a:buClr>
                <a:schemeClr val="dk1"/>
              </a:buClr>
              <a:buSzPts val="1400"/>
              <a:buFont typeface="Arial"/>
              <a:buNone/>
            </a:pPr>
            <a:r>
              <a:rPr lang="en-US" dirty="0"/>
              <a:t>------------------------------------------------------------------------------</a:t>
            </a:r>
            <a:endParaRPr dirty="0"/>
          </a:p>
          <a:p>
            <a:pPr marL="0" lvl="0" indent="0" algn="l" rtl="0">
              <a:lnSpc>
                <a:spcPct val="100000"/>
              </a:lnSpc>
              <a:spcBef>
                <a:spcPts val="0"/>
              </a:spcBef>
              <a:spcAft>
                <a:spcPts val="0"/>
              </a:spcAft>
              <a:buClr>
                <a:schemeClr val="dk1"/>
              </a:buClr>
              <a:buSzPts val="1400"/>
              <a:buFont typeface="Arial"/>
              <a:buNone/>
            </a:pPr>
            <a:endParaRPr dirty="0"/>
          </a:p>
          <a:p>
            <a:pPr marL="0" lvl="0" indent="0" algn="l" rtl="0">
              <a:lnSpc>
                <a:spcPct val="100000"/>
              </a:lnSpc>
              <a:spcBef>
                <a:spcPts val="0"/>
              </a:spcBef>
              <a:spcAft>
                <a:spcPts val="0"/>
              </a:spcAft>
              <a:buClr>
                <a:schemeClr val="dk1"/>
              </a:buClr>
              <a:buSzPts val="1400"/>
              <a:buFont typeface="Arial"/>
              <a:buNone/>
            </a:pPr>
            <a:r>
              <a:rPr lang="en-US" dirty="0"/>
              <a:t>This is a very sketchy overview of the cashflows in academic publishing. Most scholars and universities are paid tax money which assures that they can do their research. They pay fees to academic publishers – publication fees (so that they can publish their research results as a paper in a journal) as well as subscription fees (so that they get access to academic journals). They also provide their content (the papers they write) for free and act as reviewers for free. Additionally, if someone who is not a member of academia (an industry expert or just an interested individual) wants to access an article which a researcher wrote whom they paid with their own tax money, they also have to pay subscription fees to the publishers.</a:t>
            </a:r>
            <a:endParaRPr sz="1600" dirty="0"/>
          </a:p>
          <a:p>
            <a:pPr marL="0" lvl="0" indent="0" algn="l" rtl="0">
              <a:lnSpc>
                <a:spcPct val="100000"/>
              </a:lnSpc>
              <a:spcBef>
                <a:spcPts val="0"/>
              </a:spcBef>
              <a:spcAft>
                <a:spcPts val="0"/>
              </a:spcAft>
              <a:buClr>
                <a:schemeClr val="dk1"/>
              </a:buClr>
              <a:buSzPts val="1400"/>
              <a:buFont typeface="Arial"/>
              <a:buNone/>
            </a:pPr>
            <a:r>
              <a:rPr lang="en-US" dirty="0"/>
              <a:t>On the other hand, the costs which accrue for publishers are minimal. They invest in some final editing, they pay for hosting the content on their servers, and they have some administrative costs (after all, they are large companies which need to be run).</a:t>
            </a:r>
            <a:endParaRPr sz="1600" dirty="0"/>
          </a:p>
          <a:p>
            <a:pPr marL="0" lvl="0" indent="0" algn="l" rtl="0">
              <a:lnSpc>
                <a:spcPct val="100000"/>
              </a:lnSpc>
              <a:spcBef>
                <a:spcPts val="0"/>
              </a:spcBef>
              <a:spcAft>
                <a:spcPts val="0"/>
              </a:spcAft>
              <a:buClr>
                <a:schemeClr val="dk1"/>
              </a:buClr>
              <a:buSzPts val="1400"/>
              <a:buFont typeface="Arial"/>
              <a:buNone/>
            </a:pPr>
            <a:r>
              <a:rPr lang="en-US" dirty="0"/>
              <a:t>Do you think this system is fair?</a:t>
            </a:r>
            <a:endParaRPr sz="1600" dirty="0"/>
          </a:p>
          <a:p>
            <a:pPr marL="0" lvl="0" indent="0" algn="l" rtl="0">
              <a:lnSpc>
                <a:spcPct val="100000"/>
              </a:lnSpc>
              <a:spcBef>
                <a:spcPts val="0"/>
              </a:spcBef>
              <a:spcAft>
                <a:spcPts val="0"/>
              </a:spcAft>
              <a:buSzPts val="1400"/>
              <a:buNone/>
            </a:pPr>
            <a:endParaRPr dirty="0"/>
          </a:p>
        </p:txBody>
      </p:sp>
      <p:sp>
        <p:nvSpPr>
          <p:cNvPr id="238" name="Google Shape;238;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961217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g3c3eaa8921b_0_5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What are the publishing costs? How much does it cost to publish a paper? If you take together all of the costs?</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You probably have no idea. I didn't have any idea. So but there are, there's research about it. So we, as society, as researchers pay on average, between 4000 - 5000 euro for publishing a paper. So this does not include like doing the research, of course not. It's just really the act of publishing it. This includes all subscription fees, APCs. So these are article processing charges, where you pay for publishing your paper; not counting free labor, such as reviewing, editing, and so on. We will soon see what the actual costs are for publishing a paper.</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There was a nice paper which was called a billion dollar donation. The authors estimated that in 2020, 130 million hours of unpaid reviewing time was done by the scientific community. And if you multiply that with average hourly rates and wages, they came to the number of 1.5 billion US dollar only in the US. So the reviewing time that was like done in the US or 400 million dollars in the UK. So, lots of money in the system.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But what does it cost to actually publish a paper? So the red costs on the previous slide. So the estimate is around 400 euro. That's the real cost of publishing a paper. Now you can imagine, so the real costs are 400 euro. What the publishers get are 4000 Euros.</a:t>
            </a:r>
            <a:endParaRPr dirty="0"/>
          </a:p>
        </p:txBody>
      </p:sp>
      <p:sp>
        <p:nvSpPr>
          <p:cNvPr id="278" name="Google Shape;278;g3c3eaa8921b_0_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g3c3eaa8921b_0_10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dirty="0"/>
              <a:t>If my goal were to make a lot of money, I would probably not be a researcher, but I would start a scientific journal. Let us take the example of a big publisher, Elsevier.</a:t>
            </a:r>
          </a:p>
          <a:p>
            <a:pPr marL="0" lvl="0" indent="0" algn="l" rtl="0">
              <a:lnSpc>
                <a:spcPct val="100000"/>
              </a:lnSpc>
              <a:spcBef>
                <a:spcPts val="0"/>
              </a:spcBef>
              <a:spcAft>
                <a:spcPts val="0"/>
              </a:spcAft>
              <a:buClr>
                <a:schemeClr val="dk1"/>
              </a:buClr>
              <a:buSzPts val="1400"/>
              <a:buFont typeface="Arial"/>
              <a:buNone/>
            </a:pPr>
            <a:endParaRPr dirty="0"/>
          </a:p>
          <a:p>
            <a:pPr marL="0" lvl="0" indent="0" algn="l" rtl="0">
              <a:lnSpc>
                <a:spcPct val="115000"/>
              </a:lnSpc>
              <a:spcBef>
                <a:spcPts val="1200"/>
              </a:spcBef>
              <a:spcAft>
                <a:spcPts val="0"/>
              </a:spcAft>
              <a:buClr>
                <a:schemeClr val="dk1"/>
              </a:buClr>
              <a:buSzPts val="1100"/>
              <a:buFont typeface="Arial"/>
              <a:buNone/>
            </a:pPr>
            <a:r>
              <a:rPr lang="en-US" dirty="0"/>
              <a:t>The heart of Elsevier’s business model is subscription-based access. Universities, research institutes, hospitals, and corporations pay large annual fees, often through so-called “big deal” contracts, for bundled access to thousands of journals and articles via platforms like ScienceDirect. These subscriptions account for the majority of Elsevier’s revenue and are highly recurring, typically locked in through multi-year agreements. Because institutions depend on access to journals for teaching and research, switching away from Elsevier is costly and disruptive, which gives the company strong pricing power.</a:t>
            </a:r>
          </a:p>
          <a:p>
            <a:pPr marL="0" lvl="0" indent="0" algn="l" rtl="0">
              <a:lnSpc>
                <a:spcPct val="115000"/>
              </a:lnSpc>
              <a:spcBef>
                <a:spcPts val="1200"/>
              </a:spcBef>
              <a:spcAft>
                <a:spcPts val="0"/>
              </a:spcAft>
              <a:buClr>
                <a:schemeClr val="dk1"/>
              </a:buClr>
              <a:buSzPts val="1100"/>
              <a:buFont typeface="Arial"/>
              <a:buNone/>
            </a:pPr>
            <a:endParaRPr lang="en-US" dirty="0"/>
          </a:p>
          <a:p>
            <a:pPr marL="0" lvl="0" indent="0" algn="l" rtl="0">
              <a:lnSpc>
                <a:spcPct val="115000"/>
              </a:lnSpc>
              <a:spcBef>
                <a:spcPts val="1200"/>
              </a:spcBef>
              <a:spcAft>
                <a:spcPts val="0"/>
              </a:spcAft>
              <a:buClr>
                <a:schemeClr val="dk1"/>
              </a:buClr>
              <a:buSzPts val="1100"/>
              <a:buFont typeface="Arial"/>
              <a:buNone/>
            </a:pPr>
            <a:r>
              <a:rPr lang="en-US" dirty="0"/>
              <a:t>Another source for revenue is the purchase of access to individual articles, although this revenue is comparatively low.</a:t>
            </a:r>
          </a:p>
          <a:p>
            <a:pPr marL="0" lvl="0" indent="0" algn="l" rtl="0">
              <a:lnSpc>
                <a:spcPct val="115000"/>
              </a:lnSpc>
              <a:spcBef>
                <a:spcPts val="1200"/>
              </a:spcBef>
              <a:spcAft>
                <a:spcPts val="0"/>
              </a:spcAft>
              <a:buClr>
                <a:schemeClr val="dk1"/>
              </a:buClr>
              <a:buSzPts val="1100"/>
              <a:buFont typeface="Arial"/>
              <a:buNone/>
            </a:pPr>
            <a:endParaRPr dirty="0"/>
          </a:p>
          <a:p>
            <a:pPr marL="0" lvl="0" indent="0" algn="l" rtl="0">
              <a:lnSpc>
                <a:spcPct val="115000"/>
              </a:lnSpc>
              <a:spcBef>
                <a:spcPts val="1200"/>
              </a:spcBef>
              <a:spcAft>
                <a:spcPts val="0"/>
              </a:spcAft>
              <a:buSzPts val="1100"/>
              <a:buNone/>
            </a:pPr>
            <a:r>
              <a:rPr lang="en-US" dirty="0"/>
              <a:t>In addition to subscriptions, Elsevier increasingly earns revenue from open-access publishing fees (ACPs), known as article processing charges. In this model, authors, or more often their funders or institutions, pay a fee to make the research freely available to readers. While open access was initially seen as a threat to subscription publishing, Elsevier has integrated it into its business model and now treats it as a growing revenue stream rather than a replacement.</a:t>
            </a:r>
          </a:p>
          <a:p>
            <a:pPr marL="0" lvl="0" indent="0" algn="l" rtl="0">
              <a:lnSpc>
                <a:spcPct val="115000"/>
              </a:lnSpc>
              <a:spcBef>
                <a:spcPts val="1200"/>
              </a:spcBef>
              <a:spcAft>
                <a:spcPts val="0"/>
              </a:spcAft>
              <a:buSzPts val="1100"/>
              <a:buNone/>
            </a:pPr>
            <a:endParaRPr dirty="0"/>
          </a:p>
          <a:p>
            <a:pPr marL="0" lvl="0" indent="0" algn="l" rtl="0">
              <a:lnSpc>
                <a:spcPct val="115000"/>
              </a:lnSpc>
              <a:spcBef>
                <a:spcPts val="1200"/>
              </a:spcBef>
              <a:spcAft>
                <a:spcPts val="0"/>
              </a:spcAft>
              <a:buSzPts val="1100"/>
              <a:buNone/>
            </a:pPr>
            <a:r>
              <a:rPr lang="en-US" dirty="0"/>
              <a:t>A key reason Elsevier is so profitable is its cost structure. Academic authors and peer reviewers are typically unpaid, even though their work is essential to the product. Much of the underlying research is publicly funded, yet access to the final published output is sold back to the same institutions that funded it. Combined with digital distribution, this results in relatively low marginal costs and very high operating leverage.</a:t>
            </a:r>
          </a:p>
          <a:p>
            <a:pPr marL="0" lvl="0" indent="0" algn="l" rtl="0">
              <a:lnSpc>
                <a:spcPct val="115000"/>
              </a:lnSpc>
              <a:spcBef>
                <a:spcPts val="1200"/>
              </a:spcBef>
              <a:spcAft>
                <a:spcPts val="0"/>
              </a:spcAft>
              <a:buSzPts val="1100"/>
              <a:buNone/>
            </a:pPr>
            <a:endParaRPr dirty="0"/>
          </a:p>
          <a:p>
            <a:pPr marL="0" lvl="0" indent="0" algn="l" rtl="0">
              <a:lnSpc>
                <a:spcPct val="115000"/>
              </a:lnSpc>
              <a:spcBef>
                <a:spcPts val="1200"/>
              </a:spcBef>
              <a:spcAft>
                <a:spcPts val="0"/>
              </a:spcAft>
              <a:buSzPts val="1100"/>
              <a:buNone/>
            </a:pPr>
            <a:r>
              <a:rPr lang="en-US" dirty="0"/>
              <a:t>What about profit margins then for Elsevier? So after covering all expenses, what remains at the end of the year? Walmart in the US has a profit margin of about 4%. BMW here in Bavaria  has a profit margin of about 8%. Apple, as one of the most profitable companies hits 25% profit margins. What do you think is the profit per year for a publisher like Elsevier?</a:t>
            </a:r>
            <a:endParaRPr dirty="0"/>
          </a:p>
          <a:p>
            <a:pPr marL="0" lvl="0" indent="0" algn="l" rtl="0">
              <a:lnSpc>
                <a:spcPct val="100000"/>
              </a:lnSpc>
              <a:spcBef>
                <a:spcPts val="0"/>
              </a:spcBef>
              <a:spcAft>
                <a:spcPts val="0"/>
              </a:spcAft>
              <a:buSzPts val="1400"/>
              <a:buNone/>
            </a:pPr>
            <a:endParaRPr dirty="0"/>
          </a:p>
        </p:txBody>
      </p:sp>
      <p:sp>
        <p:nvSpPr>
          <p:cNvPr id="286" name="Google Shape;286;g3c3eaa8921b_0_1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3d1162e6798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SzPts val="1100"/>
              <a:buNone/>
            </a:pPr>
            <a:r>
              <a:rPr lang="en-US" dirty="0"/>
              <a:t>If your goal in life is to make money, you should probably open a scientific publishing house. Elsevier generates roughly 3.5 billion euros in annual revenue. Of that, operating profit is around 1.1 to 1.2 billion euros, which translates into an operating profit margin of approximately 37 to 38 percent. This is exceptionally high for a publishing or information services business and rivals profit margins seen in large technology companies. Let this sink in for a moment. </a:t>
            </a:r>
            <a:endParaRPr dirty="0"/>
          </a:p>
        </p:txBody>
      </p:sp>
      <p:sp>
        <p:nvSpPr>
          <p:cNvPr id="299" name="Google Shape;299;g3d1162e6798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g3c3eaa8921b_0_1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11" name="Google Shape;311;g3c3eaa8921b_0_19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dirty="0"/>
              <a:t>So the question is: why does this work? How is the business model from Elsevier working? Why do we pay such immense money and such ridiculous profit margins to the scientific publishers? Because we are playing a game with coins.</a:t>
            </a:r>
          </a:p>
          <a:p>
            <a:pPr marL="0" lvl="0" indent="0" algn="l" rtl="0">
              <a:lnSpc>
                <a:spcPct val="115000"/>
              </a:lnSpc>
              <a:spcBef>
                <a:spcPts val="1200"/>
              </a:spcBef>
              <a:spcAft>
                <a:spcPts val="0"/>
              </a:spcAft>
              <a:buClr>
                <a:schemeClr val="dk1"/>
              </a:buClr>
              <a:buSzPts val="1100"/>
              <a:buFont typeface="Arial"/>
              <a:buNone/>
            </a:pPr>
            <a:endParaRPr dirty="0"/>
          </a:p>
          <a:p>
            <a:pPr marL="0" lvl="0" indent="0" algn="l" rtl="0">
              <a:lnSpc>
                <a:spcPct val="115000"/>
              </a:lnSpc>
              <a:spcBef>
                <a:spcPts val="1200"/>
              </a:spcBef>
              <a:spcAft>
                <a:spcPts val="0"/>
              </a:spcAft>
              <a:buClr>
                <a:schemeClr val="dk1"/>
              </a:buClr>
              <a:buSzPts val="1100"/>
              <a:buFont typeface="Arial"/>
              <a:buNone/>
            </a:pPr>
            <a:r>
              <a:rPr lang="en-US" dirty="0"/>
              <a:t>We trade our work and journal articles for prestige points. But not trade in the conventional sense, we give publishers the journal articles AND give them coins  in the form of article processing charges to get the prestige points in return.  </a:t>
            </a:r>
          </a:p>
          <a:p>
            <a:pPr marL="0" lvl="0" indent="0" algn="l" rtl="0">
              <a:lnSpc>
                <a:spcPct val="115000"/>
              </a:lnSpc>
              <a:spcBef>
                <a:spcPts val="1200"/>
              </a:spcBef>
              <a:spcAft>
                <a:spcPts val="0"/>
              </a:spcAft>
              <a:buClr>
                <a:schemeClr val="dk1"/>
              </a:buClr>
              <a:buSzPts val="1100"/>
              <a:buFont typeface="Arial"/>
              <a:buNone/>
            </a:pPr>
            <a:endParaRPr dirty="0"/>
          </a:p>
          <a:p>
            <a:pPr marL="0" lvl="0" indent="0" algn="l" rtl="0">
              <a:lnSpc>
                <a:spcPct val="115000"/>
              </a:lnSpc>
              <a:spcBef>
                <a:spcPts val="1200"/>
              </a:spcBef>
              <a:spcAft>
                <a:spcPts val="0"/>
              </a:spcAft>
              <a:buClr>
                <a:schemeClr val="dk1"/>
              </a:buClr>
              <a:buSzPts val="1100"/>
              <a:buFont typeface="Arial"/>
              <a:buNone/>
            </a:pPr>
            <a:r>
              <a:rPr lang="en-US" dirty="0"/>
              <a:t>So if you want to publish in, say, psychology, you could go to BMC psychology. BMC Psychology is a peer-reviewed, open access journal publishing on a broad range of topics in psychology. You pay 1625 coins, and you get 4.6 prestige points as of June 2026. </a:t>
            </a:r>
          </a:p>
          <a:p>
            <a:pPr marL="0" lvl="0" indent="0" algn="l" rtl="0">
              <a:lnSpc>
                <a:spcPct val="115000"/>
              </a:lnSpc>
              <a:spcBef>
                <a:spcPts val="1200"/>
              </a:spcBef>
              <a:spcAft>
                <a:spcPts val="0"/>
              </a:spcAft>
              <a:buClr>
                <a:schemeClr val="dk1"/>
              </a:buClr>
              <a:buSzPts val="1100"/>
              <a:buFont typeface="Arial"/>
              <a:buNone/>
            </a:pPr>
            <a:endParaRPr lang="en-US" dirty="0"/>
          </a:p>
          <a:p>
            <a:pPr marL="0" lvl="0" indent="0" algn="l" rtl="0">
              <a:lnSpc>
                <a:spcPct val="115000"/>
              </a:lnSpc>
              <a:spcBef>
                <a:spcPts val="1200"/>
              </a:spcBef>
              <a:spcAft>
                <a:spcPts val="0"/>
              </a:spcAft>
              <a:buClr>
                <a:schemeClr val="dk1"/>
              </a:buClr>
              <a:buSzPts val="1100"/>
              <a:buFont typeface="Arial"/>
              <a:buNone/>
            </a:pPr>
            <a:r>
              <a:rPr lang="en-US" dirty="0"/>
              <a:t>Another example, you can spend over 6,000 coins at </a:t>
            </a:r>
            <a:r>
              <a:rPr lang="en-US" i="1" dirty="0"/>
              <a:t>Nature Communications</a:t>
            </a:r>
            <a:r>
              <a:rPr lang="en-US" dirty="0"/>
              <a:t>, and you get around 18 prestige points. Pay close to 11,000 coins at </a:t>
            </a:r>
            <a:r>
              <a:rPr lang="en-US" i="1" dirty="0"/>
              <a:t>Nature Human </a:t>
            </a:r>
            <a:r>
              <a:rPr lang="en-US" i="1" dirty="0" err="1"/>
              <a:t>Behaviour</a:t>
            </a:r>
            <a:r>
              <a:rPr lang="en-US" dirty="0"/>
              <a:t>, and you get about 20 prestige points. Same activity, but different price tags for more prestige. </a:t>
            </a:r>
          </a:p>
          <a:p>
            <a:pPr marL="0" lvl="0" indent="0" algn="l" rtl="0">
              <a:lnSpc>
                <a:spcPct val="115000"/>
              </a:lnSpc>
              <a:spcBef>
                <a:spcPts val="1200"/>
              </a:spcBef>
              <a:spcAft>
                <a:spcPts val="0"/>
              </a:spcAft>
              <a:buClr>
                <a:schemeClr val="dk1"/>
              </a:buClr>
              <a:buSzPts val="1100"/>
              <a:buFont typeface="Arial"/>
              <a:buNone/>
            </a:pPr>
            <a:endParaRPr dirty="0"/>
          </a:p>
          <a:p>
            <a:pPr marL="0" lvl="0" indent="0" algn="l" rtl="0">
              <a:lnSpc>
                <a:spcPct val="115000"/>
              </a:lnSpc>
              <a:spcBef>
                <a:spcPts val="1200"/>
              </a:spcBef>
              <a:spcAft>
                <a:spcPts val="0"/>
              </a:spcAft>
              <a:buClr>
                <a:schemeClr val="dk1"/>
              </a:buClr>
              <a:buSzPts val="1100"/>
              <a:buFont typeface="Arial"/>
              <a:buNone/>
            </a:pPr>
            <a:r>
              <a:rPr lang="en-US" dirty="0"/>
              <a:t>What is it that we are paying for exactly? What are those prestige points? The prestige points here stand for the impact factor for a journal. The impact factor is the metric based on how often a journal’s articles are cited. A higher impact factor signals influence, readership, and prestige. And because careers, grants, and university rankings very often depend on those signals, publishers can charge more in APCs. The extra money for APCs doesn’t buy better science, it buys reputation. It’s like a designer label: the product may be similar, but the name makes it expensive.</a:t>
            </a:r>
          </a:p>
          <a:p>
            <a:pPr marL="0" lvl="0" indent="0" algn="l" rtl="0">
              <a:lnSpc>
                <a:spcPct val="115000"/>
              </a:lnSpc>
              <a:spcBef>
                <a:spcPts val="1200"/>
              </a:spcBef>
              <a:spcAft>
                <a:spcPts val="0"/>
              </a:spcAft>
              <a:buClr>
                <a:schemeClr val="dk1"/>
              </a:buClr>
              <a:buSzPts val="1100"/>
              <a:buFont typeface="Arial"/>
              <a:buNone/>
            </a:pPr>
            <a:endParaRPr dirty="0"/>
          </a:p>
          <a:p>
            <a:pPr marL="0" lvl="0" indent="0" algn="l" rtl="0">
              <a:lnSpc>
                <a:spcPct val="115000"/>
              </a:lnSpc>
              <a:spcBef>
                <a:spcPts val="1200"/>
              </a:spcBef>
              <a:spcAft>
                <a:spcPts val="0"/>
              </a:spcAft>
              <a:buClr>
                <a:schemeClr val="dk1"/>
              </a:buClr>
              <a:buSzPts val="1100"/>
              <a:buFont typeface="Arial"/>
              <a:buNone/>
            </a:pPr>
            <a:r>
              <a:rPr lang="en-US" dirty="0"/>
              <a:t>That’s the key: we’re not paying for real differences in service. The APC prices don’t reflect higher costs these journals have, better review workflows from those journals, or better science. Journals with a high impact factor don’t re-run your analyses or fundamentally improve quality of your work compared to journals with lower impact factors. The process is largely the same. If you think about it too hard, this is actually a crazy. Or sad. Or both. Ironically, if you hide your article behind a paywall with these publishers, it’s free. No charges, because you’re not paying for access, you’re paying for visibility and status.</a:t>
            </a:r>
          </a:p>
          <a:p>
            <a:pPr marL="0" lvl="0" indent="0" algn="l" rtl="0">
              <a:lnSpc>
                <a:spcPct val="115000"/>
              </a:lnSpc>
              <a:spcBef>
                <a:spcPts val="1200"/>
              </a:spcBef>
              <a:spcAft>
                <a:spcPts val="0"/>
              </a:spcAft>
              <a:buClr>
                <a:schemeClr val="dk1"/>
              </a:buClr>
              <a:buSzPts val="1100"/>
              <a:buFont typeface="Arial"/>
              <a:buNone/>
            </a:pP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1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As a small </a:t>
            </a:r>
            <a:r>
              <a:rPr lang="en-US" dirty="0" err="1"/>
              <a:t>sidenote</a:t>
            </a:r>
            <a:r>
              <a:rPr lang="en-US" dirty="0"/>
              <a:t>, it might actually be much easier to publish in nature and science than you think. There is a journal called nature and science, with an article processing charge of 150 USD.</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https://www.statnews.com/2015/11/19/fraudsters-academics-journals/</a:t>
            </a:r>
          </a:p>
          <a:p>
            <a:pPr marL="0" lvl="0" indent="0" algn="l" rtl="0">
              <a:spcBef>
                <a:spcPts val="0"/>
              </a:spcBef>
              <a:spcAft>
                <a:spcPts val="0"/>
              </a:spcAft>
              <a:buNone/>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So then, where does Open Access come in?</a:t>
            </a:r>
          </a:p>
          <a:p>
            <a:pPr marL="0" lvl="0" indent="0" algn="l" rtl="0">
              <a:spcBef>
                <a:spcPts val="0"/>
              </a:spcBef>
              <a:spcAft>
                <a:spcPts val="0"/>
              </a:spcAft>
              <a:buNone/>
            </a:pPr>
            <a:endParaRPr lang="en-US" dirty="0"/>
          </a:p>
          <a:p>
            <a:pPr marL="0" lvl="0" indent="0" algn="l" rtl="0">
              <a:spcBef>
                <a:spcPts val="0"/>
              </a:spcBef>
              <a:spcAft>
                <a:spcPts val="0"/>
              </a:spcAft>
              <a:buNone/>
            </a:pPr>
            <a:endParaRPr dirty="0"/>
          </a:p>
        </p:txBody>
      </p:sp>
      <p:sp>
        <p:nvSpPr>
          <p:cNvPr id="225" name="Google Shape;225;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12839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3c3eaa8921b_0_3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29" name="Google Shape;329;g3c3eaa8921b_0_34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Now, what actually is Open Access? There's a definition from the Budapest Open Access Initiative Declaration. And it says, Open Access is the free availability of scholarly literature on the public internet permitting any users to read articles. But it's not only to read articles.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Open Access includes to download, copy, distribute, print, search, or link to the full text, crawl them for indexing, pass them as data to software. A lot of meta science research takes PDFs or articles as data and does research on those data. To use them for any other lawful purpose without financial, legal, or technical barriers. The only constraint on reproduction and distribution and the only role for copyright in this domain should be to give authors control over the integrity of their work and the right to be properly acknowledged and cited.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So Open Access is a very broad permission to do stuff. So it's simply freely sharing the results of your tax paid research. Very importantly, Open Access does not imply high costs. So nowadays, we think, oh, Open Access is expensive because you have to pay article processing charges. But no, Open Access simply means to read freely what you produced. It does not imply high costs. And it does not imply lower quality, which has also been dominating the thinking of researchers in the last 10 years or so.</a:t>
            </a:r>
            <a:endParaRPr dirty="0"/>
          </a:p>
        </p:txBody>
      </p:sp>
    </p:spTree>
    <p:extLst>
      <p:ext uri="{BB962C8B-B14F-4D97-AF65-F5344CB8AC3E}">
        <p14:creationId xmlns:p14="http://schemas.microsoft.com/office/powerpoint/2010/main" val="5981035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3c3eaa8921b_0_3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29" name="Google Shape;329;g3c3eaa8921b_0_34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20: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b="0" dirty="0"/>
              <a:t>The figure illustrates the broader benefits of Open Access. By making research freely available, it can reach a wider audience, including researchers, practitioners, policymakers, and the public. This greater accessibility can increase the visibility and use of research, support knowledge sharing, and potentially lead to higher citation rates and greater societal impact. </a:t>
            </a:r>
          </a:p>
          <a:p>
            <a:pPr marL="0" lvl="0" indent="0" algn="l" rtl="0">
              <a:spcBef>
                <a:spcPts val="0"/>
              </a:spcBef>
              <a:spcAft>
                <a:spcPts val="0"/>
              </a:spcAft>
              <a:buNone/>
            </a:pPr>
            <a:endParaRPr lang="en-US" b="0" dirty="0"/>
          </a:p>
          <a:p>
            <a:pPr marL="0" lvl="0" indent="0" algn="l" rtl="0">
              <a:spcBef>
                <a:spcPts val="0"/>
              </a:spcBef>
              <a:spcAft>
                <a:spcPts val="0"/>
              </a:spcAft>
              <a:buNone/>
            </a:pPr>
            <a:r>
              <a:rPr lang="en-US" b="0" dirty="0"/>
              <a:t>Studies looking at the impact of preprints, which we will discuss </a:t>
            </a:r>
            <a:r>
              <a:rPr lang="en-US" b="0" dirty="0" err="1"/>
              <a:t>ina</a:t>
            </a:r>
            <a:r>
              <a:rPr lang="en-US" b="0" dirty="0"/>
              <a:t> second but for now you can imagine as freely available manuscripts before they were peer reviewed, e.g., the findings of Fu and Hughey (2019), provide supporting evidence that making research openly available, particularly through preprints, is associated with greater attention and citations. Specifically, </a:t>
            </a:r>
            <a:r>
              <a:rPr lang="en-US" sz="1200" b="0" i="0" u="none" strike="noStrike" cap="none" dirty="0">
                <a:solidFill>
                  <a:schemeClr val="dk1"/>
                </a:solidFill>
                <a:effectLst/>
                <a:latin typeface="Calibri"/>
                <a:ea typeface="Calibri"/>
                <a:cs typeface="Calibri"/>
                <a:sym typeface="Calibri"/>
              </a:rPr>
              <a:t> they found that articles with a preprint had, on average 36% more citations than articles without a preprint. These associations were independent of several other article- and author-level variables, such as scientific subfield and number of authors, and were unrelated to journal-level variables such as access model and Impact Factor.</a:t>
            </a:r>
          </a:p>
          <a:p>
            <a:pPr marL="0" lvl="0" indent="0" algn="l" rtl="0">
              <a:spcBef>
                <a:spcPts val="0"/>
              </a:spcBef>
              <a:spcAft>
                <a:spcPts val="0"/>
              </a:spcAft>
              <a:buNone/>
            </a:pPr>
            <a:endParaRPr lang="en-US" sz="1200" b="0" i="0" u="none" strike="noStrike" cap="none" dirty="0">
              <a:solidFill>
                <a:schemeClr val="dk1"/>
              </a:solidFill>
              <a:effectLst/>
              <a:latin typeface="Calibri"/>
              <a:ea typeface="Calibri"/>
              <a:cs typeface="Calibri"/>
              <a:sym typeface="Calibri"/>
            </a:endParaRPr>
          </a:p>
          <a:p>
            <a:pPr marL="0" lvl="0" indent="0" algn="l" rtl="0">
              <a:spcBef>
                <a:spcPts val="0"/>
              </a:spcBef>
              <a:spcAft>
                <a:spcPts val="0"/>
              </a:spcAft>
              <a:buNone/>
            </a:pPr>
            <a:r>
              <a:rPr lang="en-US" sz="1200" b="0" i="0" u="none" strike="noStrike" cap="none" dirty="0">
                <a:solidFill>
                  <a:schemeClr val="dk1"/>
                </a:solidFill>
                <a:effectLst/>
                <a:latin typeface="Calibri"/>
                <a:ea typeface="Calibri"/>
                <a:cs typeface="Calibri"/>
                <a:sym typeface="Calibri"/>
              </a:rPr>
              <a:t>So, with your open access article, you give something back to the taxpayers who funded your research in the first place, you give the public access to your work, and practitioners reliant on the most recent scientific findings, such as doctors or psychotherapists, you get more exposure for your work and you get higher citation rates. Importantly, open access is now increasingly wanted by funders, so you are increasing your chances of obtaining a grant by complying to the grant regulations. </a:t>
            </a:r>
            <a:endParaRPr b="0" dirty="0"/>
          </a:p>
        </p:txBody>
      </p:sp>
      <p:sp>
        <p:nvSpPr>
          <p:cNvPr id="288" name="Google Shape;288;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3c3eaa8921b_0_4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42" name="Google Shape;342;g3c3eaa8921b_0_42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dirty="0"/>
              <a:t>When we talk about Open Access, there are many types. Here is a visual overview from the Open Access network, which</a:t>
            </a:r>
            <a:r>
              <a:rPr lang="en-US" sz="1200" b="0" i="0" u="none" strike="noStrike" cap="none" dirty="0">
                <a:solidFill>
                  <a:schemeClr val="dk1"/>
                </a:solidFill>
                <a:effectLst/>
                <a:latin typeface="Calibri"/>
                <a:ea typeface="Calibri"/>
                <a:cs typeface="Calibri"/>
                <a:sym typeface="Calibri"/>
              </a:rPr>
              <a:t> shows different ways in which research can become openly available, here represented by the FINISH line. </a:t>
            </a:r>
          </a:p>
          <a:p>
            <a:pPr marL="0" lvl="0" indent="0" algn="l" rtl="0">
              <a:lnSpc>
                <a:spcPct val="115000"/>
              </a:lnSpc>
              <a:spcBef>
                <a:spcPts val="1200"/>
              </a:spcBef>
              <a:spcAft>
                <a:spcPts val="0"/>
              </a:spcAft>
              <a:buClr>
                <a:schemeClr val="dk1"/>
              </a:buClr>
              <a:buSzPts val="1100"/>
              <a:buFont typeface="Arial"/>
              <a:buNone/>
            </a:pPr>
            <a:endParaRPr lang="en-US" sz="1200" b="0" i="0" u="none" strike="noStrike" cap="none" dirty="0">
              <a:solidFill>
                <a:schemeClr val="dk1"/>
              </a:solidFill>
              <a:effectLst/>
              <a:latin typeface="Calibri"/>
              <a:ea typeface="Calibri"/>
              <a:cs typeface="Calibri"/>
              <a:sym typeface="Calibri"/>
            </a:endParaRPr>
          </a:p>
          <a:p>
            <a:pPr marL="0" lvl="0" indent="0" algn="l" rtl="0">
              <a:lnSpc>
                <a:spcPct val="115000"/>
              </a:lnSpc>
              <a:spcBef>
                <a:spcPts val="1200"/>
              </a:spcBef>
              <a:spcAft>
                <a:spcPts val="0"/>
              </a:spcAft>
              <a:buClr>
                <a:schemeClr val="dk1"/>
              </a:buClr>
              <a:buSzPts val="1100"/>
              <a:buFont typeface="Arial"/>
              <a:buNone/>
            </a:pPr>
            <a:r>
              <a:rPr lang="en-US" sz="1200" b="0" i="0" u="none" strike="noStrike" cap="none" dirty="0">
                <a:solidFill>
                  <a:schemeClr val="dk1"/>
                </a:solidFill>
                <a:effectLst/>
                <a:latin typeface="Calibri"/>
                <a:ea typeface="Calibri"/>
                <a:cs typeface="Calibri"/>
                <a:sym typeface="Calibri"/>
              </a:rPr>
              <a:t>Hybrid open access I actually will not discuss much further, that is essentially when a journal makes some articles available under an open </a:t>
            </a:r>
            <a:r>
              <a:rPr lang="en-US" sz="1200" b="0" i="0" u="none" strike="noStrike" cap="none" dirty="0" err="1">
                <a:solidFill>
                  <a:schemeClr val="dk1"/>
                </a:solidFill>
                <a:effectLst/>
                <a:latin typeface="Calibri"/>
                <a:ea typeface="Calibri"/>
                <a:cs typeface="Calibri"/>
                <a:sym typeface="Calibri"/>
              </a:rPr>
              <a:t>licence</a:t>
            </a:r>
            <a:r>
              <a:rPr lang="en-US" sz="1200" b="0" i="0" u="none" strike="noStrike" cap="none" dirty="0">
                <a:solidFill>
                  <a:schemeClr val="dk1"/>
                </a:solidFill>
                <a:effectLst/>
                <a:latin typeface="Calibri"/>
                <a:ea typeface="Calibri"/>
                <a:cs typeface="Calibri"/>
                <a:sym typeface="Calibri"/>
              </a:rPr>
              <a:t>, for a fee of course, and some articles are paywalled. Closed access I will not discuss for obvious reasons, because from here on out I just want to talk about open access.</a:t>
            </a:r>
          </a:p>
          <a:p>
            <a:pPr marL="0" lvl="0" indent="0" algn="l" rtl="0">
              <a:lnSpc>
                <a:spcPct val="115000"/>
              </a:lnSpc>
              <a:spcBef>
                <a:spcPts val="1200"/>
              </a:spcBef>
              <a:spcAft>
                <a:spcPts val="0"/>
              </a:spcAft>
              <a:buClr>
                <a:schemeClr val="dk1"/>
              </a:buClr>
              <a:buSzPts val="1100"/>
              <a:buFont typeface="Arial"/>
              <a:buNone/>
            </a:pPr>
            <a:endParaRPr lang="en-US" sz="1200" b="0" i="0" u="none" strike="noStrike" cap="none" dirty="0">
              <a:solidFill>
                <a:schemeClr val="dk1"/>
              </a:solidFill>
              <a:effectLst/>
              <a:latin typeface="Calibri"/>
              <a:ea typeface="Calibri"/>
              <a:cs typeface="Calibri"/>
              <a:sym typeface="Calibri"/>
            </a:endParaRPr>
          </a:p>
          <a:p>
            <a:pPr marL="0" lvl="0" indent="0" algn="l" rtl="0">
              <a:lnSpc>
                <a:spcPct val="115000"/>
              </a:lnSpc>
              <a:spcBef>
                <a:spcPts val="1200"/>
              </a:spcBef>
              <a:spcAft>
                <a:spcPts val="0"/>
              </a:spcAft>
              <a:buClr>
                <a:schemeClr val="dk1"/>
              </a:buClr>
              <a:buSzPts val="1100"/>
              <a:buFont typeface="Arial"/>
              <a:buNone/>
            </a:pPr>
            <a:r>
              <a:rPr lang="en-US" sz="1200" b="0" i="0" u="none" strike="noStrike" cap="none" dirty="0">
                <a:solidFill>
                  <a:schemeClr val="dk1"/>
                </a:solidFill>
                <a:effectLst/>
                <a:latin typeface="Calibri"/>
                <a:ea typeface="Calibri"/>
                <a:cs typeface="Calibri"/>
                <a:sym typeface="Calibri"/>
              </a:rPr>
              <a:t>The Open Access Network is an organization integrated within the University of Konstanz. It provides a lot of information on Open Access as well as training and materials around this topic, so if anyone wants to know more, this is a good address.</a:t>
            </a:r>
          </a:p>
          <a:p>
            <a:pPr marL="0" lvl="0" indent="0" algn="l" rtl="0">
              <a:lnSpc>
                <a:spcPct val="115000"/>
              </a:lnSpc>
              <a:spcBef>
                <a:spcPts val="1200"/>
              </a:spcBef>
              <a:spcAft>
                <a:spcPts val="0"/>
              </a:spcAft>
              <a:buClr>
                <a:schemeClr val="dk1"/>
              </a:buClr>
              <a:buSzPts val="1100"/>
              <a:buFont typeface="Arial"/>
              <a:buNone/>
            </a:pPr>
            <a:endParaRPr dirty="0"/>
          </a:p>
          <a:p>
            <a:pPr marL="0" lvl="0" indent="0" algn="l" rtl="0">
              <a:lnSpc>
                <a:spcPct val="115000"/>
              </a:lnSpc>
              <a:spcBef>
                <a:spcPts val="1200"/>
              </a:spcBef>
              <a:spcAft>
                <a:spcPts val="0"/>
              </a:spcAft>
              <a:buClr>
                <a:schemeClr val="dk1"/>
              </a:buClr>
              <a:buSzPts val="1100"/>
              <a:buFont typeface="Arial"/>
              <a:buNone/>
            </a:pPr>
            <a:r>
              <a:rPr lang="en-US" dirty="0"/>
              <a:t>Overview: </a:t>
            </a:r>
            <a:r>
              <a:rPr lang="en-US" u="sng" dirty="0">
                <a:solidFill>
                  <a:schemeClr val="hlink"/>
                </a:solidFill>
                <a:hlinkClick r:id="rId3"/>
              </a:rPr>
              <a:t>https://open-access.network/en/information/open-access-primers/green-and-gold</a:t>
            </a:r>
            <a:endParaRPr dirty="0"/>
          </a:p>
          <a:p>
            <a:pPr marL="0" lvl="0" indent="0" algn="l" rtl="0">
              <a:lnSpc>
                <a:spcPct val="115000"/>
              </a:lnSpc>
              <a:spcBef>
                <a:spcPts val="1200"/>
              </a:spcBef>
              <a:spcAft>
                <a:spcPts val="0"/>
              </a:spcAft>
              <a:buClr>
                <a:schemeClr val="dk1"/>
              </a:buClr>
              <a:buSzPts val="1100"/>
              <a:buFont typeface="Arial"/>
              <a:buNone/>
            </a:pPr>
            <a:r>
              <a:rPr lang="en-US" dirty="0"/>
              <a:t>Discussion readings: </a:t>
            </a:r>
            <a:r>
              <a:rPr lang="en-US" u="sng" dirty="0">
                <a:solidFill>
                  <a:schemeClr val="hlink"/>
                </a:solidFill>
                <a:hlinkClick r:id="rId4"/>
              </a:rPr>
              <a:t>https://scholarlykitchen.sspnet.org/2024/11/12/green-open-access-free-for-authors-but-at-a-cost-for-readers/</a:t>
            </a:r>
            <a:endParaRPr lang="en-US" u="sng" dirty="0">
              <a:solidFill>
                <a:schemeClr val="hlink"/>
              </a:solidFill>
            </a:endParaRPr>
          </a:p>
          <a:p>
            <a:pPr marL="0" lvl="0" indent="0" algn="l" rtl="0">
              <a:lnSpc>
                <a:spcPct val="115000"/>
              </a:lnSpc>
              <a:spcBef>
                <a:spcPts val="1200"/>
              </a:spcBef>
              <a:spcAft>
                <a:spcPts val="0"/>
              </a:spcAft>
              <a:buClr>
                <a:schemeClr val="dk1"/>
              </a:buClr>
              <a:buSzPts val="1100"/>
              <a:buFont typeface="Arial"/>
              <a:buNone/>
            </a:pPr>
            <a:endParaRPr lang="en-US" u="sng" dirty="0">
              <a:solidFill>
                <a:schemeClr val="hlink"/>
              </a:solidFill>
            </a:endParaRPr>
          </a:p>
          <a:p>
            <a:pPr marL="0" lvl="0" indent="0" algn="l" rtl="0">
              <a:lnSpc>
                <a:spcPct val="115000"/>
              </a:lnSpc>
              <a:spcBef>
                <a:spcPts val="1200"/>
              </a:spcBef>
              <a:spcAft>
                <a:spcPts val="0"/>
              </a:spcAft>
              <a:buClr>
                <a:schemeClr val="dk1"/>
              </a:buClr>
              <a:buSzPts val="1100"/>
              <a:buFont typeface="Arial"/>
              <a:buNone/>
            </a:pPr>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g3d2a4cefbb3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50" name="Google Shape;350;g3d2a4cefbb3_0_2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dirty="0"/>
              <a:t>When we talk about Open Access, there are many types.</a:t>
            </a:r>
          </a:p>
          <a:p>
            <a:pPr marL="0" lvl="0" indent="0" algn="l" rtl="0">
              <a:lnSpc>
                <a:spcPct val="115000"/>
              </a:lnSpc>
              <a:spcBef>
                <a:spcPts val="1200"/>
              </a:spcBef>
              <a:spcAft>
                <a:spcPts val="0"/>
              </a:spcAft>
              <a:buClr>
                <a:schemeClr val="dk1"/>
              </a:buClr>
              <a:buSzPts val="1100"/>
              <a:buFont typeface="Arial"/>
              <a:buNone/>
            </a:pPr>
            <a:endParaRPr lang="en-US" dirty="0"/>
          </a:p>
          <a:p>
            <a:pPr marL="0" marR="0" lvl="0" indent="0" algn="l" defTabSz="914400" rtl="0" eaLnBrk="1" fontAlgn="auto" latinLnBrk="0" hangingPunct="1">
              <a:lnSpc>
                <a:spcPct val="115000"/>
              </a:lnSpc>
              <a:spcBef>
                <a:spcPts val="1200"/>
              </a:spcBef>
              <a:spcAft>
                <a:spcPts val="0"/>
              </a:spcAft>
              <a:buClr>
                <a:schemeClr val="dk1"/>
              </a:buClr>
              <a:buSzPts val="1100"/>
              <a:buFont typeface="Arial"/>
              <a:buNone/>
              <a:tabLst/>
              <a:defRPr/>
            </a:pPr>
            <a:r>
              <a:rPr lang="en-US" dirty="0"/>
              <a:t>Bronze open access is the most curious case of Open Access. It is when the reader does not pay to submit an article to a journal, but the long-term availability is not guaranteed. For Bronze Open Access, it means that after you submit your article to a journal under Bronze Open Access, not you yourself make your article free to read, but the journals does it on the website, but without an open license. So you can read it on the website, but you're not allowed to download it. You're not allowed to use the text for anything else than reading it. Sometimes you're not even allowed to print it. So according to the Budapest declaration, this is actually not Open Access, but they call it bronze Open Access. It doesn't cost you anything. The PDF is at the journal's website and it's formatted in the journal's layout. The problem is also that access can be temporary: the journal can your article  take down anytime  and then you can't read it anymore.</a:t>
            </a:r>
          </a:p>
          <a:p>
            <a:pPr marL="0" lvl="0" indent="0" algn="l" rtl="0">
              <a:lnSpc>
                <a:spcPct val="115000"/>
              </a:lnSpc>
              <a:spcBef>
                <a:spcPts val="1200"/>
              </a:spcBef>
              <a:spcAft>
                <a:spcPts val="0"/>
              </a:spcAft>
              <a:buClr>
                <a:schemeClr val="dk1"/>
              </a:buClr>
              <a:buSzPts val="1100"/>
              <a:buFont typeface="Arial"/>
              <a:buNone/>
            </a:pPr>
            <a:endParaRPr lang="en-US" dirty="0"/>
          </a:p>
          <a:p>
            <a:pPr marL="0" marR="0" lvl="0" indent="0" algn="l" defTabSz="914400" rtl="0" eaLnBrk="1" fontAlgn="auto" latinLnBrk="0" hangingPunct="1">
              <a:lnSpc>
                <a:spcPct val="115000"/>
              </a:lnSpc>
              <a:spcBef>
                <a:spcPts val="1200"/>
              </a:spcBef>
              <a:spcAft>
                <a:spcPts val="0"/>
              </a:spcAft>
              <a:buClr>
                <a:schemeClr val="dk1"/>
              </a:buClr>
              <a:buSzPts val="1100"/>
              <a:buFont typeface="Arial"/>
              <a:buNone/>
              <a:tabLst/>
              <a:defRPr/>
            </a:pPr>
            <a:r>
              <a:rPr lang="en-US" dirty="0"/>
              <a:t>Gold open access is what most people think of when they hear “open access.” In this model, you submit to a journal and the final published version of the paper is freely available to everyone immediately. However, it usually involves paying an article processing charge, or APC,  just to publish in that journal which can be covered by the author, their institution, or funder in the submission process. The costs are typically somewhere between 600 and 5000 Euros. Remember that the publisher cost to publish your article is around 400 Euros, so publishers overcharge by a lot in many cases.. Often APCs are covered by your organization. And then the PDF is available on the website of the journal in the layout of the journal, free for download. Many well-known journals like PLOS ONE or Nature Communications operate this way. For PLOS ONE, for example, you pay an article processing fee of around 1800 Euros depending on the USD exchange rate, and after publication, your articles is freely accessible under an open license to readers and yourself.</a:t>
            </a:r>
          </a:p>
          <a:p>
            <a:pPr marL="0" marR="0" lvl="0" indent="0" algn="l" defTabSz="914400" rtl="0" eaLnBrk="1" fontAlgn="auto" latinLnBrk="0" hangingPunct="1">
              <a:lnSpc>
                <a:spcPct val="115000"/>
              </a:lnSpc>
              <a:spcBef>
                <a:spcPts val="1200"/>
              </a:spcBef>
              <a:spcAft>
                <a:spcPts val="0"/>
              </a:spcAft>
              <a:buClr>
                <a:schemeClr val="dk1"/>
              </a:buClr>
              <a:buSzPts val="1100"/>
              <a:buFont typeface="Arial"/>
              <a:buNone/>
              <a:tabLst/>
              <a:defRPr/>
            </a:pPr>
            <a:endParaRPr dirty="0"/>
          </a:p>
          <a:p>
            <a:pPr marL="0" lvl="0" indent="0" algn="l" rtl="0">
              <a:lnSpc>
                <a:spcPct val="115000"/>
              </a:lnSpc>
              <a:spcBef>
                <a:spcPts val="1200"/>
              </a:spcBef>
              <a:spcAft>
                <a:spcPts val="0"/>
              </a:spcAft>
              <a:buClr>
                <a:schemeClr val="dk1"/>
              </a:buClr>
              <a:buSzPts val="1100"/>
              <a:buFont typeface="Arial"/>
              <a:buNone/>
            </a:pPr>
            <a:r>
              <a:rPr lang="en-US" dirty="0"/>
              <a:t>Green open access might be a type of open access that is a little bit less known, but is one key open access type that I wanted you to be familiar with.</a:t>
            </a:r>
          </a:p>
          <a:p>
            <a:pPr marL="0" lvl="0" indent="0" algn="l" rtl="0">
              <a:lnSpc>
                <a:spcPct val="115000"/>
              </a:lnSpc>
              <a:spcBef>
                <a:spcPts val="1200"/>
              </a:spcBef>
              <a:spcAft>
                <a:spcPts val="0"/>
              </a:spcAft>
              <a:buClr>
                <a:schemeClr val="dk1"/>
              </a:buClr>
              <a:buSzPts val="1100"/>
              <a:buFont typeface="Arial"/>
              <a:buNone/>
            </a:pPr>
            <a:r>
              <a:rPr lang="en-US" dirty="0"/>
              <a:t>Green open access is when an author deposits a copy of the paper, usually the accepted manuscript, in a repository or on their personal or institutional website and then additionally go the traditional publication route and publish their work with a journal. Green OA is also sometimes referred to as “self archiving”. So you have a copy of your work on a separate repository, that you uploaded there yourself and is free for anyone to read. In the repository, you have your manuscript, as a pdf, for example, in your own formatting version and not in a journal template. The costs for you as the authors in this case are zero. We will go through the process in a minute. Depending on which journal you chose to publish your article after in addition to making it available yourself, could mean that you still pay processing charges or that your university pays subscription fees for accessing the journal article. Accessing your own repository, however, would be free for everyone.</a:t>
            </a:r>
          </a:p>
          <a:p>
            <a:pPr marL="0" lvl="0" indent="0" algn="l" rtl="0">
              <a:lnSpc>
                <a:spcPct val="115000"/>
              </a:lnSpc>
              <a:spcBef>
                <a:spcPts val="1200"/>
              </a:spcBef>
              <a:spcAft>
                <a:spcPts val="0"/>
              </a:spcAft>
              <a:buClr>
                <a:schemeClr val="dk1"/>
              </a:buClr>
              <a:buSzPts val="1100"/>
              <a:buFont typeface="Arial"/>
              <a:buNone/>
            </a:pPr>
            <a:endParaRPr dirty="0"/>
          </a:p>
          <a:p>
            <a:pPr marL="0" lvl="0" indent="0" algn="l" rtl="0">
              <a:lnSpc>
                <a:spcPct val="115000"/>
              </a:lnSpc>
              <a:spcBef>
                <a:spcPts val="1200"/>
              </a:spcBef>
              <a:spcAft>
                <a:spcPts val="0"/>
              </a:spcAft>
              <a:buClr>
                <a:schemeClr val="dk1"/>
              </a:buClr>
              <a:buSzPts val="1100"/>
              <a:buFont typeface="Arial"/>
              <a:buNone/>
            </a:pPr>
            <a:r>
              <a:rPr lang="en-US" dirty="0"/>
              <a:t>Finally, there is platinum or diamond open access. These are Open Access journals without APCs. In this is model, publishing and reading articles is free for authors and free for readers. How do these publishers pay for their costs? Usually, the costs are covered by scientific societies, or funded by universities or a grant, or crowdfunding. These journals often reply on volunteer work. And often these journals try to lower the costs, for example, by not paying someone to take care of the layout but instead by providing a Word or Latex template. And then the authors should just use the template. And if the papers don't look exactly identical in the layout, they don't really care. They care about the content and not about the cover.  So here are examples for diamond Open Access journals. In fact, UNESCO initiated the Global Diamond Open Access alliance in 2024, stating that diamond open access should be promoted wherever possible.</a:t>
            </a:r>
          </a:p>
          <a:p>
            <a:pPr marL="0" lvl="0" indent="0" algn="l" rtl="0">
              <a:lnSpc>
                <a:spcPct val="115000"/>
              </a:lnSpc>
              <a:spcBef>
                <a:spcPts val="1200"/>
              </a:spcBef>
              <a:spcAft>
                <a:spcPts val="0"/>
              </a:spcAft>
              <a:buClr>
                <a:schemeClr val="dk1"/>
              </a:buClr>
              <a:buSzPts val="1100"/>
              <a:buFont typeface="Arial"/>
              <a:buNone/>
            </a:pPr>
            <a:endParaRPr dirty="0"/>
          </a:p>
          <a:p>
            <a:pPr marL="0" lvl="0" indent="0" algn="l" rtl="0">
              <a:lnSpc>
                <a:spcPct val="115000"/>
              </a:lnSpc>
              <a:spcBef>
                <a:spcPts val="1200"/>
              </a:spcBef>
              <a:spcAft>
                <a:spcPts val="0"/>
              </a:spcAft>
              <a:buClr>
                <a:schemeClr val="dk1"/>
              </a:buClr>
              <a:buSzPts val="1100"/>
              <a:buFont typeface="Arial"/>
              <a:buNone/>
            </a:pPr>
            <a:r>
              <a:rPr lang="en-US" dirty="0"/>
              <a:t>Discussion readings: </a:t>
            </a:r>
            <a:r>
              <a:rPr lang="en-US" u="sng" dirty="0">
                <a:solidFill>
                  <a:schemeClr val="hlink"/>
                </a:solidFill>
                <a:hlinkClick r:id="rId3"/>
              </a:rPr>
              <a:t>https://scholarlykitchen.sspnet.org/2024/11/12/green-open-access-free-for-authors-but-at-a-cost-for-readers/</a:t>
            </a:r>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g3d2a4cefbb3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50" name="Google Shape;350;g3d2a4cefbb3_0_2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dirty="0"/>
              <a:t>Here a more graphic overview of the publication process of a paper published with Gold Open Access. The key here is that to publish Gold OA, publishers charge Article Processing Charges. These APCs, by the way, are also widespread in closed access publishing. Often APCs are covered by institutions, who have publishing deals with the publishers. So it can be that institutions will partially or fully cover the fees, sometimes there is a quota.</a:t>
            </a:r>
            <a:endParaRPr dirty="0"/>
          </a:p>
        </p:txBody>
      </p:sp>
    </p:spTree>
    <p:extLst>
      <p:ext uri="{BB962C8B-B14F-4D97-AF65-F5344CB8AC3E}">
        <p14:creationId xmlns:p14="http://schemas.microsoft.com/office/powerpoint/2010/main" val="29557730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g3cfd27d4c35_0_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Thinking back to the Ebola example from the beginning, the goal from an open science perspective would be to free your research so that others can read it, that other researchers can build upon it, and that society can profit from it. At the end, every open access publication, regardless of the color is free to read by everybody. So the main difference is the financing.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So the question is maybe: which one is for me? If green open access is possible, well, why should you pay at all? Self-archive your work for no extra cost and make it available to everyone, while you still follow the more traditional publishing route. So green open access, again, means you publish at a classical journal, it is paywalled, but you can publish the final version as green open access. So the only difference is the only difference is that whatever you self-archived and made available, it will not have the layout of the of the journal. But also, if it's possible to make your research free without paying, I would suggest don't pay.</a:t>
            </a:r>
            <a:endParaRPr dirty="0"/>
          </a:p>
          <a:p>
            <a:pPr marL="0" lvl="0" indent="0" algn="l" rtl="0">
              <a:lnSpc>
                <a:spcPct val="100000"/>
              </a:lnSpc>
              <a:spcBef>
                <a:spcPts val="0"/>
              </a:spcBef>
              <a:spcAft>
                <a:spcPts val="0"/>
              </a:spcAft>
              <a:buSzPts val="1400"/>
              <a:buNone/>
            </a:pPr>
            <a:endParaRPr dirty="0"/>
          </a:p>
          <a:p>
            <a:pPr marL="0" lvl="0" indent="0" algn="l" rtl="0">
              <a:lnSpc>
                <a:spcPct val="115000"/>
              </a:lnSpc>
              <a:spcBef>
                <a:spcPts val="0"/>
              </a:spcBef>
              <a:spcAft>
                <a:spcPts val="0"/>
              </a:spcAft>
              <a:buSzPts val="1100"/>
              <a:buNone/>
            </a:pPr>
            <a:r>
              <a:rPr lang="en-US" dirty="0"/>
              <a:t>I would say we have a moral obligation to release our research as green open access wherever possible.</a:t>
            </a:r>
            <a:endParaRPr dirty="0"/>
          </a:p>
          <a:p>
            <a:pPr marL="0" lvl="0" indent="0" algn="l" rtl="0">
              <a:lnSpc>
                <a:spcPct val="115000"/>
              </a:lnSpc>
              <a:spcBef>
                <a:spcPts val="0"/>
              </a:spcBef>
              <a:spcAft>
                <a:spcPts val="0"/>
              </a:spcAft>
              <a:buSzPts val="1100"/>
              <a:buNone/>
            </a:pPr>
            <a:r>
              <a:rPr lang="en-US" dirty="0"/>
              <a:t>How would you do that? By self-archiving a pre- or </a:t>
            </a:r>
            <a:r>
              <a:rPr lang="en-US" dirty="0" err="1"/>
              <a:t>postprint</a:t>
            </a:r>
            <a:r>
              <a:rPr lang="en-US" dirty="0"/>
              <a:t>, for example. </a:t>
            </a:r>
          </a:p>
          <a:p>
            <a:pPr marL="0" lvl="0" indent="0" algn="l" rtl="0">
              <a:lnSpc>
                <a:spcPct val="115000"/>
              </a:lnSpc>
              <a:spcBef>
                <a:spcPts val="0"/>
              </a:spcBef>
              <a:spcAft>
                <a:spcPts val="0"/>
              </a:spcAft>
              <a:buSzPts val="1100"/>
              <a:buNone/>
            </a:pPr>
            <a:endParaRPr lang="en-US" dirty="0"/>
          </a:p>
          <a:p>
            <a:pPr marL="0" lvl="0" indent="0" algn="l" rtl="0">
              <a:lnSpc>
                <a:spcPct val="115000"/>
              </a:lnSpc>
              <a:spcBef>
                <a:spcPts val="0"/>
              </a:spcBef>
              <a:spcAft>
                <a:spcPts val="0"/>
              </a:spcAft>
              <a:buSzPts val="1100"/>
              <a:buNone/>
            </a:pPr>
            <a:r>
              <a:rPr lang="en-US" dirty="0"/>
              <a:t>So let us have a look at how we would go about publishing a paper the Green Open Access way.</a:t>
            </a:r>
            <a:endParaRPr dirty="0"/>
          </a:p>
          <a:p>
            <a:pPr marL="0" lvl="0" indent="0" algn="l" rtl="0">
              <a:lnSpc>
                <a:spcPct val="115000"/>
              </a:lnSpc>
              <a:spcBef>
                <a:spcPts val="0"/>
              </a:spcBef>
              <a:spcAft>
                <a:spcPts val="0"/>
              </a:spcAft>
              <a:buClr>
                <a:schemeClr val="dk1"/>
              </a:buClr>
              <a:buSzPts val="1100"/>
              <a:buFont typeface="Arial"/>
              <a:buNone/>
            </a:pP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a:t>
            </a:r>
            <a:endParaRPr dirty="0"/>
          </a:p>
          <a:p>
            <a:pPr marL="0" lvl="0" indent="0" algn="l" rtl="0">
              <a:lnSpc>
                <a:spcPct val="100000"/>
              </a:lnSpc>
              <a:spcBef>
                <a:spcPts val="0"/>
              </a:spcBef>
              <a:spcAft>
                <a:spcPts val="0"/>
              </a:spcAft>
              <a:buSzPts val="1400"/>
              <a:buNone/>
            </a:pPr>
            <a:r>
              <a:rPr lang="en-US" dirty="0"/>
              <a:t>Discussion: pros and cons of green open access</a:t>
            </a:r>
            <a:endParaRPr dirty="0"/>
          </a:p>
          <a:p>
            <a:pPr marL="0" lvl="0" indent="0" algn="l" rtl="0">
              <a:lnSpc>
                <a:spcPct val="100000"/>
              </a:lnSpc>
              <a:spcBef>
                <a:spcPts val="0"/>
              </a:spcBef>
              <a:spcAft>
                <a:spcPts val="0"/>
              </a:spcAft>
              <a:buSzPts val="1400"/>
              <a:buNone/>
            </a:pPr>
            <a:r>
              <a:rPr lang="en-US" u="sng" dirty="0">
                <a:solidFill>
                  <a:schemeClr val="hlink"/>
                </a:solidFill>
                <a:hlinkClick r:id="rId3"/>
              </a:rPr>
              <a:t>https://blogs.ch.cam.ac.uk/pmr/2011/07/20/the-benefits-and-limitations-of-green-open-access/</a:t>
            </a:r>
            <a:endParaRPr dirty="0"/>
          </a:p>
          <a:p>
            <a:pPr marL="0" lvl="0" indent="0" algn="l" rtl="0">
              <a:lnSpc>
                <a:spcPct val="100000"/>
              </a:lnSpc>
              <a:spcBef>
                <a:spcPts val="0"/>
              </a:spcBef>
              <a:spcAft>
                <a:spcPts val="0"/>
              </a:spcAft>
              <a:buSzPts val="1400"/>
              <a:buNone/>
            </a:pPr>
            <a:endParaRPr dirty="0"/>
          </a:p>
          <a:p>
            <a:pPr marL="457200" lvl="0" indent="-304800" algn="l" rtl="0">
              <a:lnSpc>
                <a:spcPct val="150000"/>
              </a:lnSpc>
              <a:spcBef>
                <a:spcPts val="900"/>
              </a:spcBef>
              <a:spcAft>
                <a:spcPts val="0"/>
              </a:spcAft>
              <a:buClr>
                <a:srgbClr val="0A0A0A"/>
              </a:buClr>
              <a:buSzPts val="1200"/>
              <a:buFont typeface="Calibri"/>
              <a:buChar char="●"/>
            </a:pPr>
            <a:r>
              <a:rPr lang="en-US" dirty="0">
                <a:solidFill>
                  <a:srgbClr val="0A0A0A"/>
                </a:solidFill>
              </a:rPr>
              <a:t>Embargo Periods: Publishers often impose embargoes, restricting access to the article for 6 to 48 months after publication.</a:t>
            </a:r>
            <a:endParaRPr dirty="0">
              <a:solidFill>
                <a:srgbClr val="0A0A0A"/>
              </a:solidFill>
            </a:endParaRPr>
          </a:p>
          <a:p>
            <a:pPr marL="457200" lvl="0" indent="-304800" algn="l" rtl="0">
              <a:lnSpc>
                <a:spcPct val="150000"/>
              </a:lnSpc>
              <a:spcBef>
                <a:spcPts val="0"/>
              </a:spcBef>
              <a:spcAft>
                <a:spcPts val="0"/>
              </a:spcAft>
              <a:buClr>
                <a:srgbClr val="0A0A0A"/>
              </a:buClr>
              <a:buSzPts val="1200"/>
              <a:buFont typeface="Calibri"/>
              <a:buChar char="●"/>
            </a:pPr>
            <a:r>
              <a:rPr lang="en-US" dirty="0">
                <a:solidFill>
                  <a:srgbClr val="0A0A0A"/>
                </a:solidFill>
              </a:rPr>
              <a:t>Version Restrictions: Usually only the accepted manuscript (post-print) can be shared, not the final publisher-formatted Version of Record (VOR).</a:t>
            </a:r>
            <a:endParaRPr dirty="0">
              <a:solidFill>
                <a:srgbClr val="0A0A0A"/>
              </a:solidFill>
            </a:endParaRPr>
          </a:p>
          <a:p>
            <a:pPr marL="457200" lvl="0" indent="-304800" algn="l" rtl="0">
              <a:lnSpc>
                <a:spcPct val="150000"/>
              </a:lnSpc>
              <a:spcBef>
                <a:spcPts val="0"/>
              </a:spcBef>
              <a:spcAft>
                <a:spcPts val="0"/>
              </a:spcAft>
              <a:buClr>
                <a:srgbClr val="0A0A0A"/>
              </a:buClr>
              <a:buSzPts val="1200"/>
              <a:buFont typeface="Calibri"/>
              <a:buChar char="●"/>
            </a:pPr>
            <a:r>
              <a:rPr lang="en-US" dirty="0">
                <a:solidFill>
                  <a:srgbClr val="0A0A0A"/>
                </a:solidFill>
              </a:rPr>
              <a:t>Administrative Burden: Authors must manage the self-archiving process, including tracking publisher policies and managing file versions.</a:t>
            </a:r>
            <a:endParaRPr dirty="0">
              <a:solidFill>
                <a:srgbClr val="0A0A0A"/>
              </a:solidFill>
            </a:endParaRPr>
          </a:p>
          <a:p>
            <a:pPr marL="457200" lvl="0" indent="-304800" algn="l" rtl="0">
              <a:lnSpc>
                <a:spcPct val="150000"/>
              </a:lnSpc>
              <a:spcBef>
                <a:spcPts val="0"/>
              </a:spcBef>
              <a:spcAft>
                <a:spcPts val="0"/>
              </a:spcAft>
              <a:buClr>
                <a:srgbClr val="0A0A0A"/>
              </a:buClr>
              <a:buSzPts val="1200"/>
              <a:buFont typeface="Calibri"/>
              <a:buChar char="●"/>
            </a:pPr>
            <a:r>
              <a:rPr lang="en-US" dirty="0">
                <a:solidFill>
                  <a:srgbClr val="0A0A0A"/>
                </a:solidFill>
              </a:rPr>
              <a:t>Lower Discoverability: Articles in repositories may be less discoverable than those on publisher websites.</a:t>
            </a:r>
            <a:endParaRPr dirty="0">
              <a:solidFill>
                <a:srgbClr val="0A0A0A"/>
              </a:solidFill>
            </a:endParaRPr>
          </a:p>
          <a:p>
            <a:pPr marL="0" lvl="0" indent="0" algn="l" rtl="0">
              <a:lnSpc>
                <a:spcPct val="100000"/>
              </a:lnSpc>
              <a:spcBef>
                <a:spcPts val="2100"/>
              </a:spcBef>
              <a:spcAft>
                <a:spcPts val="0"/>
              </a:spcAft>
              <a:buSzPts val="1400"/>
              <a:buNone/>
            </a:pPr>
            <a:endParaRPr dirty="0"/>
          </a:p>
        </p:txBody>
      </p:sp>
      <p:sp>
        <p:nvSpPr>
          <p:cNvPr id="358" name="Google Shape;358;g3cfd27d4c35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g3c3eaa8921b_0_63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Here would be a </a:t>
            </a:r>
            <a:r>
              <a:rPr lang="en-US" dirty="0" err="1"/>
              <a:t>visualisation</a:t>
            </a:r>
            <a:r>
              <a:rPr lang="en-US" dirty="0"/>
              <a:t> of the lifecycle of an open paper that you publish as green open access.</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I think what you are familiar with is that usually, you have a manuscript, you submit to a journal, they review it, you integrate the feedback, then you send back the final version, the publisher adds some formatting and publishes the final version. In the Green Open Access publishing route, we have some additional elements: preprints and </a:t>
            </a:r>
            <a:r>
              <a:rPr lang="en-US" dirty="0" err="1"/>
              <a:t>postprints</a:t>
            </a:r>
            <a:endParaRPr dirty="0"/>
          </a:p>
        </p:txBody>
      </p:sp>
      <p:sp>
        <p:nvSpPr>
          <p:cNvPr id="365" name="Google Shape;365;g3c3eaa8921b_0_6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g3cfd27d4c35_0_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500"/>
              </a:spcBef>
              <a:spcAft>
                <a:spcPts val="0"/>
              </a:spcAft>
              <a:buNone/>
            </a:pPr>
            <a:r>
              <a:rPr lang="en-US" dirty="0"/>
              <a:t>You start with a preprint, which is a manuscript before it has been sent out for review at a journal. In other words, this is the author’s original manuscript. Once you have this, you need to check if the journal you would like to submit to allows preprints. Most journal these days allow preprints, but it is nevertheless good to check. The journal typically has this info on the website, or you can use this website to find journals in your field who accept preprints. If a journal allows preprints, it means they permit you to publicly share a draft of your research manuscript on a preprint server (like </a:t>
            </a:r>
            <a:r>
              <a:rPr lang="en-US" u="sng" dirty="0" err="1">
                <a:solidFill>
                  <a:srgbClr val="1A0DAB"/>
                </a:solidFill>
                <a:hlinkClick r:id="rId3">
                  <a:extLst>
                    <a:ext uri="{A12FA001-AC4F-418D-AE19-62706E023703}">
                      <ahyp:hlinkClr xmlns:ahyp="http://schemas.microsoft.com/office/drawing/2018/hyperlinkcolor" val="tx"/>
                    </a:ext>
                  </a:extLst>
                </a:hlinkClick>
              </a:rPr>
              <a:t>arXiv</a:t>
            </a:r>
            <a:r>
              <a:rPr lang="en-US" dirty="0">
                <a:solidFill>
                  <a:srgbClr val="0A0A0A"/>
                </a:solidFill>
              </a:rPr>
              <a:t>, </a:t>
            </a:r>
            <a:r>
              <a:rPr lang="en-US" dirty="0" err="1">
                <a:solidFill>
                  <a:srgbClr val="0A0A0A"/>
                </a:solidFill>
              </a:rPr>
              <a:t>bioRxiv</a:t>
            </a:r>
            <a:r>
              <a:rPr lang="en-US" dirty="0">
                <a:solidFill>
                  <a:srgbClr val="0A0A0A"/>
                </a:solidFill>
              </a:rPr>
              <a:t>) </a:t>
            </a:r>
            <a:r>
              <a:rPr lang="en-US" i="1" dirty="0">
                <a:solidFill>
                  <a:srgbClr val="0A0A0A"/>
                </a:solidFill>
              </a:rPr>
              <a:t>before</a:t>
            </a:r>
            <a:r>
              <a:rPr lang="en-US" dirty="0">
                <a:solidFill>
                  <a:srgbClr val="0A0A0A"/>
                </a:solidFill>
              </a:rPr>
              <a:t> it has undergone formal peer review. </a:t>
            </a:r>
            <a:endParaRPr lang="en-US" dirty="0"/>
          </a:p>
          <a:p>
            <a:pPr marL="0" lvl="0" indent="0" algn="l" rtl="0">
              <a:spcBef>
                <a:spcPts val="500"/>
              </a:spcBef>
              <a:spcAft>
                <a:spcPts val="0"/>
              </a:spcAft>
              <a:buNone/>
            </a:pPr>
            <a:endParaRPr dirty="0"/>
          </a:p>
          <a:p>
            <a:pPr marL="0" lvl="0" indent="0" algn="l" rtl="0">
              <a:spcBef>
                <a:spcPts val="500"/>
              </a:spcBef>
              <a:spcAft>
                <a:spcPts val="0"/>
              </a:spcAft>
              <a:buNone/>
            </a:pPr>
            <a:r>
              <a:rPr lang="en-US" dirty="0"/>
              <a:t>If you discover that your chosen journal accepts preprints, you can go ahead and upload your preprint to your personal website or, even better, a preprint server. I will give concrete examples in a moment. When you upload your preprint there, you get a digital object identifier (DOI) that makes your preprint citable. In this process, clearly mark your pdf as a preprint. Others need to be aware that this is your original manuscript version and that it has not been peer-reviewed yet. Large letters usually work well, in red font on the title page. The readers need to be aware. </a:t>
            </a:r>
          </a:p>
          <a:p>
            <a:pPr marL="0" lvl="0" indent="0" algn="l" rtl="0">
              <a:spcBef>
                <a:spcPts val="500"/>
              </a:spcBef>
              <a:spcAft>
                <a:spcPts val="0"/>
              </a:spcAft>
              <a:buNone/>
            </a:pPr>
            <a:endParaRPr dirty="0"/>
          </a:p>
          <a:p>
            <a:pPr marL="0" lvl="0" indent="0" algn="l" rtl="0">
              <a:spcBef>
                <a:spcPts val="500"/>
              </a:spcBef>
              <a:spcAft>
                <a:spcPts val="0"/>
              </a:spcAft>
              <a:buNone/>
            </a:pPr>
            <a:r>
              <a:rPr lang="en-US" dirty="0"/>
              <a:t>Once you have uploaded it to the preprint server, you can tell your online community on social media that you have new exciting work and that you are asking for feedback. This way, you would not need to rely on journal reviewers, but you would get feedback from a larger community. Note also that peer review does not need to come from reviewers from a journal, if your colleague reviews it, it is also peer reviewed. </a:t>
            </a:r>
          </a:p>
          <a:p>
            <a:pPr marL="0" lvl="0" indent="0" algn="l" rtl="0">
              <a:spcBef>
                <a:spcPts val="500"/>
              </a:spcBef>
              <a:spcAft>
                <a:spcPts val="0"/>
              </a:spcAft>
              <a:buNone/>
            </a:pPr>
            <a:endParaRPr lang="en-US" dirty="0"/>
          </a:p>
          <a:p>
            <a:pPr marL="0" marR="0" lvl="0" indent="0" algn="l" defTabSz="914400" rtl="0" eaLnBrk="1" fontAlgn="auto" latinLnBrk="0" hangingPunct="1">
              <a:lnSpc>
                <a:spcPct val="100000"/>
              </a:lnSpc>
              <a:spcBef>
                <a:spcPts val="500"/>
              </a:spcBef>
              <a:spcAft>
                <a:spcPts val="0"/>
              </a:spcAft>
              <a:buClr>
                <a:srgbClr val="000000"/>
              </a:buClr>
              <a:buSzPts val="1400"/>
              <a:buFont typeface="Arial"/>
              <a:buNone/>
              <a:tabLst/>
              <a:defRPr/>
            </a:pPr>
            <a:r>
              <a:rPr lang="en-US" dirty="0"/>
              <a:t>Sometimes papers stay preprints forever – then drop the „draft“ and just mention that it has not formally been peer-reviewed in a editorial process.</a:t>
            </a:r>
          </a:p>
          <a:p>
            <a:pPr marL="0" marR="0" lvl="0" indent="0" algn="l" defTabSz="914400" rtl="0" eaLnBrk="1" fontAlgn="auto" latinLnBrk="0" hangingPunct="1">
              <a:lnSpc>
                <a:spcPct val="100000"/>
              </a:lnSpc>
              <a:spcBef>
                <a:spcPts val="500"/>
              </a:spcBef>
              <a:spcAft>
                <a:spcPts val="0"/>
              </a:spcAft>
              <a:buClr>
                <a:srgbClr val="000000"/>
              </a:buClr>
              <a:buSzPts val="1400"/>
              <a:buFont typeface="Arial"/>
              <a:buNone/>
              <a:tabLst/>
              <a:defRPr/>
            </a:pPr>
            <a:endParaRPr lang="en-US" dirty="0"/>
          </a:p>
          <a:p>
            <a:pPr marL="0" lvl="0" indent="0" algn="l" rtl="0">
              <a:spcBef>
                <a:spcPts val="500"/>
              </a:spcBef>
              <a:spcAft>
                <a:spcPts val="0"/>
              </a:spcAft>
              <a:buNone/>
            </a:pPr>
            <a:r>
              <a:rPr lang="en-US" dirty="0"/>
              <a:t>-------------------------------------------</a:t>
            </a:r>
          </a:p>
          <a:p>
            <a:pPr marL="0" lvl="0" indent="0" algn="l" rtl="0">
              <a:spcBef>
                <a:spcPts val="500"/>
              </a:spcBef>
              <a:spcAft>
                <a:spcPts val="0"/>
              </a:spcAft>
              <a:buNone/>
            </a:pPr>
            <a:endParaRPr lang="en-US" dirty="0"/>
          </a:p>
          <a:p>
            <a:pPr marL="0" lvl="0" indent="0" algn="l" rtl="0">
              <a:spcBef>
                <a:spcPts val="500"/>
              </a:spcBef>
              <a:spcAft>
                <a:spcPts val="0"/>
              </a:spcAft>
              <a:buNone/>
            </a:pPr>
            <a:r>
              <a:rPr lang="en-US" dirty="0"/>
              <a:t>ADDITIONAL INFORMATION</a:t>
            </a:r>
          </a:p>
          <a:p>
            <a:pPr marL="0" lvl="0" indent="0" algn="l" rtl="0">
              <a:spcBef>
                <a:spcPts val="500"/>
              </a:spcBef>
              <a:spcAft>
                <a:spcPts val="0"/>
              </a:spcAft>
              <a:buNone/>
            </a:pPr>
            <a:endParaRPr dirty="0"/>
          </a:p>
          <a:p>
            <a:pPr marL="0" lvl="0" indent="0" algn="l" rtl="0">
              <a:spcBef>
                <a:spcPts val="500"/>
              </a:spcBef>
              <a:spcAft>
                <a:spcPts val="0"/>
              </a:spcAft>
              <a:buNone/>
            </a:pPr>
            <a:r>
              <a:rPr lang="en-US" dirty="0"/>
              <a:t>Under German copyright law, authors are allowed under certain conditions to make post-prints available to the public, irrespective of whether the publisher agrees to this. This is known as the </a:t>
            </a:r>
            <a:r>
              <a:rPr lang="en-US" dirty="0" err="1">
                <a:uFill>
                  <a:noFill/>
                </a:uFill>
                <a:hlinkClick r:id="rId4"/>
              </a:rPr>
              <a:t>Zweitveröffentlichungsrecht</a:t>
            </a:r>
            <a:r>
              <a:rPr lang="en-US" dirty="0"/>
              <a:t>. If you’re a researcher in Germany who published a publicly funded journal article, you can typically upload your post-print to a repository after 12 months, as long as it’s non-commercial and properly cites the original publication, even if your publisher objects.</a:t>
            </a:r>
            <a:endParaRPr dirty="0"/>
          </a:p>
        </p:txBody>
      </p:sp>
      <p:sp>
        <p:nvSpPr>
          <p:cNvPr id="385" name="Google Shape;385;g3cfd27d4c35_0_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g3c3eaa8921b_0_92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dirty="0"/>
              <a:t>This is an example for how to clearly mark a preprint. Citation is possible, but at your own risk since errors might only get detected during the review process. When you start citing preprints, it can be good to check for updated versions. </a:t>
            </a:r>
            <a:endParaRPr dirty="0"/>
          </a:p>
          <a:p>
            <a:pPr marL="0" lvl="0" indent="0" algn="l" rtl="0">
              <a:lnSpc>
                <a:spcPct val="100000"/>
              </a:lnSpc>
              <a:spcBef>
                <a:spcPts val="0"/>
              </a:spcBef>
              <a:spcAft>
                <a:spcPts val="0"/>
              </a:spcAft>
              <a:buSzPts val="1400"/>
              <a:buNone/>
            </a:pPr>
            <a:endParaRPr dirty="0"/>
          </a:p>
        </p:txBody>
      </p:sp>
      <p:sp>
        <p:nvSpPr>
          <p:cNvPr id="405" name="Google Shape;405;g3c3eaa8921b_0_9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p3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When you get your peer reviews in, you have what you know as the revised version of your manuscript. You could now update the preprint on the preprint server with the revised version and state that this is a revised version. Note that revised manuscripts are also manuscripts before the official acceptance by the journal.</a:t>
            </a:r>
            <a:endParaRPr dirty="0"/>
          </a:p>
        </p:txBody>
      </p:sp>
      <p:sp>
        <p:nvSpPr>
          <p:cNvPr id="402" name="Google Shape;402;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g3cfd27d4c35_0_4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500"/>
              </a:spcBef>
              <a:spcAft>
                <a:spcPts val="0"/>
              </a:spcAft>
              <a:buNone/>
            </a:pPr>
            <a:r>
              <a:rPr lang="en-US" dirty="0"/>
              <a:t>When you get reviews back from the journal and your article gets accepted, you have what is called a </a:t>
            </a:r>
            <a:r>
              <a:rPr lang="en-US" dirty="0" err="1"/>
              <a:t>postprint</a:t>
            </a:r>
            <a:r>
              <a:rPr lang="en-US" dirty="0"/>
              <a:t>, aka the accepted version of your manuscript after reviews, but still before any standardized layout according to journal standards has been applied. So this is your original manuscript, in the layout you had it initially, including revisions.</a:t>
            </a:r>
          </a:p>
          <a:p>
            <a:pPr marL="0" lvl="0" indent="0" algn="l" rtl="0">
              <a:spcBef>
                <a:spcPts val="500"/>
              </a:spcBef>
              <a:spcAft>
                <a:spcPts val="0"/>
              </a:spcAft>
              <a:buNone/>
            </a:pPr>
            <a:r>
              <a:rPr lang="en-US" dirty="0"/>
              <a:t>Next, you should check if your journal allows </a:t>
            </a:r>
            <a:r>
              <a:rPr lang="en-US" dirty="0" err="1"/>
              <a:t>postprints</a:t>
            </a:r>
            <a:r>
              <a:rPr lang="en-US" dirty="0"/>
              <a:t>. If they do, then you would do what you did before with the preprint, you upload the </a:t>
            </a:r>
            <a:r>
              <a:rPr lang="en-US" dirty="0" err="1"/>
              <a:t>postprint</a:t>
            </a:r>
            <a:r>
              <a:rPr lang="en-US" dirty="0"/>
              <a:t> to a </a:t>
            </a:r>
            <a:r>
              <a:rPr lang="en-US" dirty="0" err="1"/>
              <a:t>postprint</a:t>
            </a:r>
            <a:r>
              <a:rPr lang="en-US" dirty="0"/>
              <a:t> server, share it on social media if you like and keep it openly accessible for everyone.</a:t>
            </a:r>
            <a:endParaRPr dirty="0"/>
          </a:p>
          <a:p>
            <a:pPr marL="0" lvl="0" indent="0" algn="l" rtl="0">
              <a:spcBef>
                <a:spcPts val="500"/>
              </a:spcBef>
              <a:spcAft>
                <a:spcPts val="0"/>
              </a:spcAft>
              <a:buNone/>
            </a:pPr>
            <a:r>
              <a:rPr lang="en-US" dirty="0"/>
              <a:t>If you had a preprint, you can simply update the preprint on the preprint server with the revised and accepted version. Most preprint servers have versioning, meaning that the first version is not replaced, but readers can see that you first had a preprint version, that was later updated once the revisions had come I and updated again once it was accepted. This way, readers can compare versions and see what has changed. </a:t>
            </a:r>
          </a:p>
          <a:p>
            <a:pPr marL="0" lvl="0" indent="0" algn="l" rtl="0">
              <a:spcBef>
                <a:spcPts val="500"/>
              </a:spcBef>
              <a:spcAft>
                <a:spcPts val="0"/>
              </a:spcAft>
              <a:buNone/>
            </a:pPr>
            <a:endParaRPr dirty="0"/>
          </a:p>
          <a:p>
            <a:pPr marL="0" lvl="0" indent="0" algn="l" rtl="0">
              <a:spcBef>
                <a:spcPts val="500"/>
              </a:spcBef>
              <a:spcAft>
                <a:spcPts val="0"/>
              </a:spcAft>
              <a:buNone/>
            </a:pPr>
            <a:r>
              <a:rPr lang="en-US" dirty="0"/>
              <a:t>Now you can re-mark the version as </a:t>
            </a:r>
            <a:r>
              <a:rPr lang="en-US" dirty="0" err="1"/>
              <a:t>postprint</a:t>
            </a:r>
            <a:r>
              <a:rPr lang="en-US" dirty="0"/>
              <a:t> and say hey, this version has been revised by peers and I have integrated the feedback. Readers should know that this is now a new version that is peer reviewed. For your </a:t>
            </a:r>
            <a:r>
              <a:rPr lang="en-US" dirty="0" err="1"/>
              <a:t>postprint</a:t>
            </a:r>
            <a:r>
              <a:rPr lang="en-US" dirty="0"/>
              <a:t>, you will once again get a DOI that you can share with colleagues or the online community.</a:t>
            </a:r>
            <a:endParaRPr dirty="0"/>
          </a:p>
          <a:p>
            <a:pPr marL="0" lvl="0" indent="0" algn="l" rtl="0">
              <a:spcBef>
                <a:spcPts val="500"/>
              </a:spcBef>
              <a:spcAft>
                <a:spcPts val="0"/>
              </a:spcAft>
              <a:buNone/>
            </a:pPr>
            <a:r>
              <a:rPr lang="en-US" dirty="0"/>
              <a:t>Once your article was published with the journal, you can distribute the link to your </a:t>
            </a:r>
            <a:r>
              <a:rPr lang="en-US" dirty="0" err="1"/>
              <a:t>postprint</a:t>
            </a:r>
            <a:r>
              <a:rPr lang="en-US" dirty="0"/>
              <a:t> and this accepted version to your colleagues. Also put the link to this onto your website if you have one. Make it easy for your readers to find your work and to cite it. Ideally, there is just one click for the reader to go from an article title to the pdf version. </a:t>
            </a:r>
            <a:endParaRPr dirty="0"/>
          </a:p>
        </p:txBody>
      </p:sp>
      <p:sp>
        <p:nvSpPr>
          <p:cNvPr id="416" name="Google Shape;416;g3cfd27d4c35_0_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3c3eaa8921b_0_93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a:t>This is an example for how to mark a postprint. It is a clear note that this is a postprint, namely that it has undergone revisions and was accepted but it is not the publisher version with a specific layout etc. It is nice to have a date and a note that this is an unpublished, but reviewed manuscript. Citation is possible.</a:t>
            </a:r>
            <a:endParaRPr/>
          </a:p>
          <a:p>
            <a:pPr marL="0" lvl="0" indent="0" algn="l" rtl="0">
              <a:lnSpc>
                <a:spcPct val="100000"/>
              </a:lnSpc>
              <a:spcBef>
                <a:spcPts val="0"/>
              </a:spcBef>
              <a:spcAft>
                <a:spcPts val="0"/>
              </a:spcAft>
              <a:buSzPts val="1400"/>
              <a:buNone/>
            </a:pPr>
            <a:endParaRPr/>
          </a:p>
        </p:txBody>
      </p:sp>
      <p:sp>
        <p:nvSpPr>
          <p:cNvPr id="436" name="Google Shape;436;g3c3eaa8921b_0_9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0"/>
        <p:cNvGrpSpPr/>
        <p:nvPr/>
      </p:nvGrpSpPr>
      <p:grpSpPr>
        <a:xfrm>
          <a:off x="0" y="0"/>
          <a:ext cx="0" cy="0"/>
          <a:chOff x="0" y="0"/>
          <a:chExt cx="0" cy="0"/>
        </a:xfrm>
      </p:grpSpPr>
      <p:sp>
        <p:nvSpPr>
          <p:cNvPr id="1081" name="Google Shape;1081;g3c3eaa8921b_0_66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0" dirty="0">
                <a:hlinkClick r:id="rId3"/>
              </a:rPr>
              <a:t>Open Policy Finder</a:t>
            </a:r>
            <a:r>
              <a:rPr lang="en-US" b="0" dirty="0"/>
              <a:t> is a free tool that helps researchers and institutions understand Open Access publishing policies. It brings together information about journals, publishers, and funders in one place. </a:t>
            </a:r>
          </a:p>
          <a:p>
            <a:pPr marL="0" lvl="0" indent="0" algn="l" rtl="0">
              <a:lnSpc>
                <a:spcPct val="100000"/>
              </a:lnSpc>
              <a:spcBef>
                <a:spcPts val="0"/>
              </a:spcBef>
              <a:spcAft>
                <a:spcPts val="0"/>
              </a:spcAft>
              <a:buSzPts val="1400"/>
              <a:buNone/>
            </a:pPr>
            <a:endParaRPr lang="en-US" b="0" dirty="0"/>
          </a:p>
          <a:p>
            <a:pPr marL="0" lvl="0" indent="0" algn="l" rtl="0">
              <a:lnSpc>
                <a:spcPct val="100000"/>
              </a:lnSpc>
              <a:spcBef>
                <a:spcPts val="0"/>
              </a:spcBef>
              <a:spcAft>
                <a:spcPts val="0"/>
              </a:spcAft>
              <a:buSzPts val="1400"/>
              <a:buNone/>
            </a:pPr>
            <a:r>
              <a:rPr lang="en-US" b="0" dirty="0"/>
              <a:t>For example, researchers can use it to check:</a:t>
            </a:r>
          </a:p>
          <a:p>
            <a:r>
              <a:rPr lang="en-US" b="0" dirty="0"/>
              <a:t>- Whether a journal allows Open Access or self-archiving </a:t>
            </a:r>
          </a:p>
          <a:p>
            <a:r>
              <a:rPr lang="en-US" b="0" dirty="0"/>
              <a:t>- Which version of an article can be deposited in a repository </a:t>
            </a:r>
          </a:p>
          <a:p>
            <a:r>
              <a:rPr lang="en-US" b="0" dirty="0"/>
              <a:t>- Whether there is an embargo period before a paper can be made openly available </a:t>
            </a:r>
          </a:p>
          <a:p>
            <a:r>
              <a:rPr lang="en-US" b="0" dirty="0"/>
              <a:t>- Whether a journal meets the Open Access requirements of a particular funder, note that this is limited to UK funders.</a:t>
            </a:r>
          </a:p>
          <a:p>
            <a:pPr marL="0" lvl="0" indent="0" algn="l" rtl="0">
              <a:lnSpc>
                <a:spcPct val="100000"/>
              </a:lnSpc>
              <a:spcBef>
                <a:spcPts val="0"/>
              </a:spcBef>
              <a:spcAft>
                <a:spcPts val="0"/>
              </a:spcAft>
              <a:buSzPts val="1400"/>
              <a:buNone/>
            </a:pPr>
            <a:endParaRPr b="0" dirty="0"/>
          </a:p>
        </p:txBody>
      </p:sp>
      <p:sp>
        <p:nvSpPr>
          <p:cNvPr id="1082" name="Google Shape;1082;g3c3eaa8921b_0_6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65588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Google Shape;447;g3c3eaa8921b_0_74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The mother of all preprint servers is </a:t>
            </a:r>
            <a:r>
              <a:rPr lang="en-US" u="sng" dirty="0">
                <a:solidFill>
                  <a:schemeClr val="hlink"/>
                </a:solidFill>
                <a:hlinkClick r:id="rId3"/>
              </a:rPr>
              <a:t>archive.org</a:t>
            </a:r>
            <a:r>
              <a:rPr lang="en-US" dirty="0"/>
              <a:t>. It is focused in math, physics, computer science etc. </a:t>
            </a:r>
            <a:r>
              <a:rPr lang="en-US" dirty="0" err="1"/>
              <a:t>Bioarchive</a:t>
            </a:r>
            <a:r>
              <a:rPr lang="en-US" dirty="0"/>
              <a:t> is what neuroscience would use for example.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Technically speaking, preprint servers are a mix of preprints and </a:t>
            </a:r>
            <a:r>
              <a:rPr lang="en-US" dirty="0" err="1"/>
              <a:t>postprints</a:t>
            </a:r>
            <a:r>
              <a:rPr lang="en-US" dirty="0"/>
              <a:t> and revised original manuscripts.  This is because you first upload a preprint, then the revised version, and then also the </a:t>
            </a:r>
            <a:r>
              <a:rPr lang="en-US" dirty="0" err="1"/>
              <a:t>postprint</a:t>
            </a:r>
            <a:r>
              <a:rPr lang="en-US" dirty="0"/>
              <a:t>, so the so-called preprint servers are actually also </a:t>
            </a:r>
            <a:r>
              <a:rPr lang="en-US" dirty="0" err="1"/>
              <a:t>postprint</a:t>
            </a:r>
            <a:r>
              <a:rPr lang="en-US" dirty="0"/>
              <a:t> servers, for example.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p:txBody>
      </p:sp>
      <p:sp>
        <p:nvSpPr>
          <p:cNvPr id="448" name="Google Shape;448;g3c3eaa8921b_0_7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g3c3eaa8921b_0_74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dirty="0"/>
              <a:t>There are new preprint servers coming out, many of them integrated into the Open Science Framework, OSF. There are also many that are tailored to specific disciplines, or geographic regions, for example Arica archive, Earth archive etc. </a:t>
            </a:r>
            <a:endParaRPr dirty="0"/>
          </a:p>
          <a:p>
            <a:pPr marL="0" marR="0" lvl="0" indent="0" algn="l" rtl="0">
              <a:lnSpc>
                <a:spcPct val="100000"/>
              </a:lnSpc>
              <a:spcBef>
                <a:spcPts val="0"/>
              </a:spcBef>
              <a:spcAft>
                <a:spcPts val="0"/>
              </a:spcAft>
              <a:buClr>
                <a:srgbClr val="000000"/>
              </a:buClr>
              <a:buSzPts val="1400"/>
              <a:buFont typeface="Arial"/>
              <a:buNone/>
            </a:pPr>
            <a:endParaRPr dirty="0"/>
          </a:p>
          <a:p>
            <a:pPr marL="0" marR="0" lvl="0" indent="0" algn="l" rtl="0">
              <a:lnSpc>
                <a:spcPct val="100000"/>
              </a:lnSpc>
              <a:spcBef>
                <a:spcPts val="0"/>
              </a:spcBef>
              <a:spcAft>
                <a:spcPts val="0"/>
              </a:spcAft>
              <a:buClr>
                <a:srgbClr val="000000"/>
              </a:buClr>
              <a:buSzPts val="1400"/>
              <a:buFont typeface="Arial"/>
              <a:buNone/>
            </a:pPr>
            <a:r>
              <a:rPr lang="en-US" dirty="0"/>
              <a:t>Maybe some of you are thinking: Ah, I published my paper in a journal but I also have my paper on </a:t>
            </a:r>
            <a:r>
              <a:rPr lang="en-US" u="sng" dirty="0">
                <a:solidFill>
                  <a:schemeClr val="hlink"/>
                </a:solidFill>
                <a:hlinkClick r:id="rId3"/>
              </a:rPr>
              <a:t>academic.edu</a:t>
            </a:r>
            <a:r>
              <a:rPr lang="en-US" dirty="0"/>
              <a:t> or ResearchGate. Perhaps good to know those are commercial websites, they make money by selling ads and selling your data. OSF preprint servers are not commercial and they keep your data and metadata safe. </a:t>
            </a:r>
          </a:p>
          <a:p>
            <a:pPr marL="0" marR="0" lvl="0" indent="0" algn="l" rtl="0">
              <a:lnSpc>
                <a:spcPct val="100000"/>
              </a:lnSpc>
              <a:spcBef>
                <a:spcPts val="0"/>
              </a:spcBef>
              <a:spcAft>
                <a:spcPts val="0"/>
              </a:spcAft>
              <a:buClr>
                <a:srgbClr val="000000"/>
              </a:buClr>
              <a:buSzPts val="1400"/>
              <a:buFont typeface="Arial"/>
              <a:buNone/>
            </a:pPr>
            <a:endParaRPr lang="en-US" dirty="0"/>
          </a:p>
          <a:p>
            <a:pPr marL="0" marR="0" lvl="0" indent="0" algn="l" rtl="0">
              <a:lnSpc>
                <a:spcPct val="100000"/>
              </a:lnSpc>
              <a:spcBef>
                <a:spcPts val="0"/>
              </a:spcBef>
              <a:spcAft>
                <a:spcPts val="0"/>
              </a:spcAft>
              <a:buClr>
                <a:srgbClr val="000000"/>
              </a:buClr>
              <a:buSzPts val="1400"/>
              <a:buFont typeface="Arial"/>
              <a:buNone/>
            </a:pPr>
            <a:r>
              <a:rPr lang="en-US" dirty="0"/>
              <a:t>OSF has been a great platform historically because it combined many different services into one: archiving, preprints, project collaboration, file storage, data repository, file sharing etc. In August 2026, OSF announced that it will move away from being a general purpose repository and instead be the connecting platform between preprints and materials in other repositories. While this has quite large implications for research projects being hosted on OSF, the preprint service will remain unaffected. You will still be able to submit preprints, access existing preprints, update your preprints and create DOIs for them, but there are implications if you want to store your research materials along with your preprints. </a:t>
            </a:r>
          </a:p>
          <a:p>
            <a:pPr marL="0" marR="0" lvl="0" indent="0" algn="l" rtl="0">
              <a:lnSpc>
                <a:spcPct val="100000"/>
              </a:lnSpc>
              <a:spcBef>
                <a:spcPts val="0"/>
              </a:spcBef>
              <a:spcAft>
                <a:spcPts val="0"/>
              </a:spcAft>
              <a:buClr>
                <a:srgbClr val="000000"/>
              </a:buClr>
              <a:buSzPts val="1400"/>
              <a:buFont typeface="Arial"/>
              <a:buNone/>
            </a:pPr>
            <a:endParaRPr lang="en-US" dirty="0"/>
          </a:p>
          <a:p>
            <a:pPr marL="0" marR="0" lvl="0" indent="0" algn="l" rtl="0">
              <a:lnSpc>
                <a:spcPct val="100000"/>
              </a:lnSpc>
              <a:spcBef>
                <a:spcPts val="0"/>
              </a:spcBef>
              <a:spcAft>
                <a:spcPts val="0"/>
              </a:spcAft>
              <a:buClr>
                <a:srgbClr val="000000"/>
              </a:buClr>
              <a:buSzPts val="1400"/>
              <a:buFont typeface="Arial"/>
              <a:buNone/>
            </a:pPr>
            <a:r>
              <a:rPr lang="en-US" dirty="0"/>
              <a:t>Right now, if you have a preprint together with your materials in a public OSF repository, from late 2026 you will still be able to access everything, but you can no longer make changes. So if you have data, supplementary files etc. that you know will need updating after that moment, you need to store it elsewhere. OSF has also announced that they are planning to remove private projects for storage reasons and recommend to move to a different repository.</a:t>
            </a:r>
          </a:p>
          <a:p>
            <a:pPr marL="0" marR="0" lvl="0" indent="0" algn="l" rtl="0">
              <a:lnSpc>
                <a:spcPct val="100000"/>
              </a:lnSpc>
              <a:spcBef>
                <a:spcPts val="0"/>
              </a:spcBef>
              <a:spcAft>
                <a:spcPts val="0"/>
              </a:spcAft>
              <a:buClr>
                <a:srgbClr val="000000"/>
              </a:buClr>
              <a:buSzPts val="1400"/>
              <a:buFont typeface="Arial"/>
              <a:buNone/>
            </a:pPr>
            <a:endParaRPr lang="en-US" dirty="0"/>
          </a:p>
          <a:p>
            <a:pPr marL="0" marR="0" lvl="0" indent="0" algn="l" rtl="0">
              <a:lnSpc>
                <a:spcPct val="100000"/>
              </a:lnSpc>
              <a:spcBef>
                <a:spcPts val="0"/>
              </a:spcBef>
              <a:spcAft>
                <a:spcPts val="0"/>
              </a:spcAft>
              <a:buClr>
                <a:srgbClr val="000000"/>
              </a:buClr>
              <a:buSzPts val="1400"/>
              <a:buFont typeface="Arial"/>
              <a:buNone/>
            </a:pPr>
            <a:r>
              <a:rPr lang="en-US" dirty="0"/>
              <a:t>If you are planning to submit a preprint to OSF at the end of the year or after, that will still be possible. However, you will be unable to create a new public OSF folder for the supplementary materials and the data.</a:t>
            </a:r>
          </a:p>
          <a:p>
            <a:pPr marL="0" marR="0" lvl="0" indent="0" algn="l" rtl="0">
              <a:lnSpc>
                <a:spcPct val="100000"/>
              </a:lnSpc>
              <a:spcBef>
                <a:spcPts val="0"/>
              </a:spcBef>
              <a:spcAft>
                <a:spcPts val="0"/>
              </a:spcAft>
              <a:buClr>
                <a:srgbClr val="000000"/>
              </a:buClr>
              <a:buSzPts val="1400"/>
              <a:buFont typeface="Arial"/>
              <a:buNone/>
            </a:pPr>
            <a:endParaRPr lang="en-US" dirty="0"/>
          </a:p>
          <a:p>
            <a:pPr marL="0" marR="0" lvl="0" indent="0" algn="l" rtl="0">
              <a:lnSpc>
                <a:spcPct val="100000"/>
              </a:lnSpc>
              <a:spcBef>
                <a:spcPts val="0"/>
              </a:spcBef>
              <a:spcAft>
                <a:spcPts val="0"/>
              </a:spcAft>
              <a:buClr>
                <a:srgbClr val="000000"/>
              </a:buClr>
              <a:buSzPts val="1400"/>
              <a:buFont typeface="Arial"/>
              <a:buNone/>
            </a:pPr>
            <a:r>
              <a:rPr lang="en-US" dirty="0"/>
              <a:t>More information here: </a:t>
            </a:r>
          </a:p>
          <a:p>
            <a:pPr marL="0" marR="0" lvl="0" indent="0" algn="l" rtl="0">
              <a:lnSpc>
                <a:spcPct val="100000"/>
              </a:lnSpc>
              <a:spcBef>
                <a:spcPts val="0"/>
              </a:spcBef>
              <a:spcAft>
                <a:spcPts val="0"/>
              </a:spcAft>
              <a:buClr>
                <a:srgbClr val="000000"/>
              </a:buClr>
              <a:buSzPts val="1400"/>
              <a:buFont typeface="Arial"/>
              <a:buNone/>
            </a:pPr>
            <a:r>
              <a:rPr lang="en-US" dirty="0"/>
              <a:t>https://help.osf.io/article/727-osf-projects-transition</a:t>
            </a:r>
          </a:p>
        </p:txBody>
      </p:sp>
      <p:sp>
        <p:nvSpPr>
          <p:cNvPr id="459" name="Google Shape;459;g3c3eaa8921b_0_7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g3c3eaa8921b_0_74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dirty="0"/>
              <a:t>Here is an example for a recent preprint on the Open Science Framework. You can see that it has a digital object identifier attached to it, a version and a license.</a:t>
            </a:r>
          </a:p>
          <a:p>
            <a:pPr marL="0" marR="0" lvl="0" indent="0" algn="l" rtl="0">
              <a:lnSpc>
                <a:spcPct val="100000"/>
              </a:lnSpc>
              <a:spcBef>
                <a:spcPts val="0"/>
              </a:spcBef>
              <a:spcAft>
                <a:spcPts val="0"/>
              </a:spcAft>
              <a:buClr>
                <a:srgbClr val="000000"/>
              </a:buClr>
              <a:buSzPts val="1400"/>
              <a:buFont typeface="Arial"/>
              <a:buNone/>
            </a:pPr>
            <a:r>
              <a:rPr lang="en-US" dirty="0"/>
              <a:t>Example for recent preprint:</a:t>
            </a:r>
          </a:p>
          <a:p>
            <a:pPr marL="0" marR="0" lvl="0" indent="0" algn="l" rtl="0">
              <a:lnSpc>
                <a:spcPct val="100000"/>
              </a:lnSpc>
              <a:spcBef>
                <a:spcPts val="0"/>
              </a:spcBef>
              <a:spcAft>
                <a:spcPts val="0"/>
              </a:spcAft>
              <a:buClr>
                <a:srgbClr val="000000"/>
              </a:buClr>
              <a:buSzPts val="1400"/>
              <a:buFont typeface="Arial"/>
              <a:buNone/>
            </a:pPr>
            <a:r>
              <a:rPr lang="en-US" dirty="0"/>
              <a:t>https://osf.io/preprints/psyarxiv/7dr9y_v1</a:t>
            </a:r>
          </a:p>
          <a:p>
            <a:pPr marL="0" marR="0" lvl="0" indent="0" algn="l" rtl="0">
              <a:lnSpc>
                <a:spcPct val="100000"/>
              </a:lnSpc>
              <a:spcBef>
                <a:spcPts val="0"/>
              </a:spcBef>
              <a:spcAft>
                <a:spcPts val="0"/>
              </a:spcAft>
              <a:buClr>
                <a:srgbClr val="000000"/>
              </a:buClr>
              <a:buSzPts val="1400"/>
              <a:buFont typeface="Arial"/>
              <a:buNone/>
            </a:pPr>
            <a:endParaRPr lang="en-US" dirty="0"/>
          </a:p>
          <a:p>
            <a:pPr marL="0" lvl="0" indent="0" algn="l" rtl="0">
              <a:lnSpc>
                <a:spcPct val="100000"/>
              </a:lnSpc>
              <a:spcBef>
                <a:spcPts val="0"/>
              </a:spcBef>
              <a:spcAft>
                <a:spcPts val="0"/>
              </a:spcAft>
              <a:buSzPts val="1400"/>
              <a:buNone/>
            </a:pPr>
            <a:endParaRPr dirty="0"/>
          </a:p>
        </p:txBody>
      </p:sp>
      <p:sp>
        <p:nvSpPr>
          <p:cNvPr id="459" name="Google Shape;459;g3c3eaa8921b_0_7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9565789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g3c3eaa8921b_0_74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dirty="0"/>
              <a:t>There are new preprint servers coming out, many of them on the Open Science Framework, OSF. There are also many that are tailored to specific disciplines, or geographic regions, for example Arica archive, Earth archive etc. </a:t>
            </a:r>
            <a:endParaRPr dirty="0"/>
          </a:p>
          <a:p>
            <a:pPr marL="0" marR="0" lvl="0" indent="0" algn="l" rtl="0">
              <a:lnSpc>
                <a:spcPct val="100000"/>
              </a:lnSpc>
              <a:spcBef>
                <a:spcPts val="0"/>
              </a:spcBef>
              <a:spcAft>
                <a:spcPts val="0"/>
              </a:spcAft>
              <a:buClr>
                <a:srgbClr val="000000"/>
              </a:buClr>
              <a:buSzPts val="1400"/>
              <a:buFont typeface="Arial"/>
              <a:buNone/>
            </a:pPr>
            <a:endParaRPr dirty="0"/>
          </a:p>
          <a:p>
            <a:pPr marL="0" marR="0" lvl="0" indent="0" algn="l" rtl="0">
              <a:lnSpc>
                <a:spcPct val="100000"/>
              </a:lnSpc>
              <a:spcBef>
                <a:spcPts val="0"/>
              </a:spcBef>
              <a:spcAft>
                <a:spcPts val="0"/>
              </a:spcAft>
              <a:buClr>
                <a:srgbClr val="000000"/>
              </a:buClr>
              <a:buSzPts val="1400"/>
              <a:buFont typeface="Arial"/>
              <a:buNone/>
            </a:pPr>
            <a:r>
              <a:rPr lang="en-US" dirty="0"/>
              <a:t>Maybe some of you are thinking: Ah, I published my paper in a journal but I also have my paper on </a:t>
            </a:r>
            <a:r>
              <a:rPr lang="en-US" u="sng" dirty="0">
                <a:solidFill>
                  <a:schemeClr val="hlink"/>
                </a:solidFill>
                <a:hlinkClick r:id="rId3"/>
              </a:rPr>
              <a:t>academic.edu</a:t>
            </a:r>
            <a:r>
              <a:rPr lang="en-US" dirty="0"/>
              <a:t> or ResearchGate. Perhaps good to know those are commercial websites, they make money by selling ads and selling your data. OSF preprint servers are not commercial and they keep your data and metadata safe. </a:t>
            </a:r>
            <a:endParaRPr dirty="0"/>
          </a:p>
          <a:p>
            <a:pPr marL="0" lvl="0" indent="0" algn="l" rtl="0">
              <a:lnSpc>
                <a:spcPct val="100000"/>
              </a:lnSpc>
              <a:spcBef>
                <a:spcPts val="0"/>
              </a:spcBef>
              <a:spcAft>
                <a:spcPts val="0"/>
              </a:spcAft>
              <a:buSzPts val="1400"/>
              <a:buNone/>
            </a:pPr>
            <a:endParaRPr dirty="0"/>
          </a:p>
        </p:txBody>
      </p:sp>
      <p:sp>
        <p:nvSpPr>
          <p:cNvPr id="459" name="Google Shape;459;g3c3eaa8921b_0_7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043652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g3d260f7e9e2_1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71" name="Google Shape;471;g3d260f7e9e2_1_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lvl="0" indent="0" algn="l" rtl="0">
              <a:lnSpc>
                <a:spcPct val="100000"/>
              </a:lnSpc>
              <a:spcBef>
                <a:spcPts val="0"/>
              </a:spcBef>
              <a:spcAft>
                <a:spcPts val="0"/>
              </a:spcAft>
              <a:buSzPts val="1100"/>
              <a:buNone/>
            </a:pPr>
            <a:r>
              <a:rPr lang="en-US"/>
              <a:t>https://www.fosteropenscience.eu/learning/sharing-preprints/#/</a:t>
            </a:r>
            <a:endParaRPr/>
          </a:p>
          <a:p>
            <a:pPr marL="158750" lvl="0" indent="0" algn="l" rtl="0">
              <a:lnSpc>
                <a:spcPct val="100000"/>
              </a:lnSpc>
              <a:spcBef>
                <a:spcPts val="0"/>
              </a:spcBef>
              <a:spcAft>
                <a:spcPts val="0"/>
              </a:spcAft>
              <a:buSzPts val="1100"/>
              <a:buNone/>
            </a:pPr>
            <a:endParaRPr/>
          </a:p>
          <a:p>
            <a:pPr marL="158750" lvl="0" indent="0" algn="l" rtl="0">
              <a:lnSpc>
                <a:spcPct val="100000"/>
              </a:lnSpc>
              <a:spcBef>
                <a:spcPts val="0"/>
              </a:spcBef>
              <a:spcAft>
                <a:spcPts val="0"/>
              </a:spcAft>
              <a:buSzPts val="1100"/>
              <a:buNone/>
            </a:pPr>
            <a:r>
              <a:rPr lang="en-US"/>
              <a:t>Main pros are the faster dissemination and sollicating of feedback, the fostering of open science, increasing visibility of the research.</a:t>
            </a:r>
            <a:endParaRPr/>
          </a:p>
          <a:p>
            <a:pPr marL="158750" lvl="0" indent="0" algn="l" rtl="0">
              <a:lnSpc>
                <a:spcPct val="100000"/>
              </a:lnSpc>
              <a:spcBef>
                <a:spcPts val="0"/>
              </a:spcBef>
              <a:spcAft>
                <a:spcPts val="0"/>
              </a:spcAft>
              <a:buSzPts val="1100"/>
              <a:buNone/>
            </a:pPr>
            <a:endParaRPr/>
          </a:p>
          <a:p>
            <a:pPr marL="158750" lvl="0" indent="0" algn="l" rtl="0">
              <a:lnSpc>
                <a:spcPct val="100000"/>
              </a:lnSpc>
              <a:spcBef>
                <a:spcPts val="0"/>
              </a:spcBef>
              <a:spcAft>
                <a:spcPts val="0"/>
              </a:spcAft>
              <a:buSzPts val="1100"/>
              <a:buNone/>
            </a:pPr>
            <a:r>
              <a:rPr lang="en-US"/>
              <a:t>It is good to be aware of the cons, although some of these are not as severe. For example more and more journals are now accepting articles that have been made available as preprint, or even support this. The poor quality issue is probably countered by the fear of loss of reputation, while the scooping of results is actually countered by preprints, as they already count as a date-stamped output.</a:t>
            </a:r>
            <a:endParaRPr/>
          </a:p>
          <a:p>
            <a:pPr marL="158750" lvl="0" indent="0" algn="l" rtl="0">
              <a:lnSpc>
                <a:spcPct val="100000"/>
              </a:lnSpc>
              <a:spcBef>
                <a:spcPts val="0"/>
              </a:spcBef>
              <a:spcAft>
                <a:spcPts val="0"/>
              </a:spcAft>
              <a:buSzPts val="1100"/>
              <a:buNone/>
            </a:pPr>
            <a:endParaRPr/>
          </a:p>
          <a:p>
            <a:pPr marL="158750" lvl="0" indent="0" algn="l" rtl="0">
              <a:lnSpc>
                <a:spcPct val="100000"/>
              </a:lnSpc>
              <a:spcBef>
                <a:spcPts val="0"/>
              </a:spcBef>
              <a:spcAft>
                <a:spcPts val="0"/>
              </a:spcAft>
              <a:buSzPts val="1100"/>
              <a:buNone/>
            </a:pPr>
            <a:endParaRPr/>
          </a:p>
          <a:p>
            <a:pPr marL="158750" lvl="0" indent="0" algn="l" rtl="0">
              <a:lnSpc>
                <a:spcPct val="100000"/>
              </a:lnSpc>
              <a:spcBef>
                <a:spcPts val="0"/>
              </a:spcBef>
              <a:spcAft>
                <a:spcPts val="0"/>
              </a:spcAft>
              <a:buSzPts val="1100"/>
              <a:buNone/>
            </a:pPr>
            <a:endParaRPr/>
          </a:p>
          <a:p>
            <a:pPr marL="158750" lvl="0" indent="0" algn="l" rtl="0">
              <a:lnSpc>
                <a:spcPct val="100000"/>
              </a:lnSpc>
              <a:spcBef>
                <a:spcPts val="0"/>
              </a:spcBef>
              <a:spcAft>
                <a:spcPts val="0"/>
              </a:spcAft>
              <a:buSzPts val="1100"/>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Google Shape;479;g3c3eaa8921b_0_102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80" name="Google Shape;480;g3c3eaa8921b_0_10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3331239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Google Shape;485;g3c3eaa8921b_0_113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Publishing pre- and </a:t>
            </a:r>
            <a:r>
              <a:rPr lang="en-US" dirty="0" err="1"/>
              <a:t>postprints</a:t>
            </a:r>
            <a:r>
              <a:rPr lang="en-US" dirty="0"/>
              <a:t> matters: it is a step towards a new way of academic publishing. What I am trying to get across here is perhaps a different way of academic publishing compared to what you know and are used to  and a different way for each one of you to contribute to this new vision of publishing.</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Instead of paying journals to publish our content Open Access OR not pay but then have your research hidden behind a paywall, we could store all our research output, not just manuscripts, but also data, figures etc. in non-profit and publicly funded services or repository, like archives.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Preprints and </a:t>
            </a:r>
            <a:r>
              <a:rPr lang="en-US" dirty="0" err="1"/>
              <a:t>postprints</a:t>
            </a:r>
            <a:r>
              <a:rPr lang="en-US" dirty="0"/>
              <a:t> could be in those archives, and they could be freely used by anyone. The content is not behind a paywall, there is a record of how many versions of this document exist and what has changed, because it is open you are more visible and you get more citations and you have </a:t>
            </a:r>
            <a:r>
              <a:rPr lang="en-US" dirty="0" err="1"/>
              <a:t>licences</a:t>
            </a:r>
            <a:r>
              <a:rPr lang="en-US" dirty="0"/>
              <a:t> that protect you and your work and ensure that you get credit for what you did.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Also, this would not only go for articles, but also everything else that is produced alongside your manuscript, like images, code, figures etc.</a:t>
            </a:r>
            <a:endParaRPr dirty="0"/>
          </a:p>
        </p:txBody>
      </p:sp>
      <p:sp>
        <p:nvSpPr>
          <p:cNvPr id="486" name="Google Shape;486;g3c3eaa8921b_0_11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3258245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p38: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Let us talk about images and figures. When you present data or findings in a visual form, you are most likely generating a figure, image, graph etc. However, when you publish your article in a journal with your figures in it, the copyrights for this figure may transfer to the journal. As a result, you as the original creator of this image, may later need to ask permission from the journal where it was published to reuse your own figure. This is the case even if you recreate the figure with your own hands or draw it with your own pencil.- you may not be allowed to use that figure because you signed over the rights to the figure.</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If we later want to reuse a figure from our own publication, the official approach may be to ask the publisher for permission. In many cases, permission will be granted, but technically we may no longer have the right to reuse the figure without that permission. This can create unnecessary administrative work.</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One way to avoid this problem is to release the figure under an open license </a:t>
            </a:r>
            <a:r>
              <a:rPr lang="en-US" b="1" dirty="0"/>
              <a:t>before publishing the paper</a:t>
            </a:r>
            <a:r>
              <a:rPr lang="en-US" dirty="0"/>
              <a:t>. For example, the figure can be uploaded to a repository such as the Open Science Framework or </a:t>
            </a:r>
            <a:r>
              <a:rPr lang="en-US" dirty="0" err="1"/>
              <a:t>Figshare</a:t>
            </a:r>
            <a:r>
              <a:rPr lang="en-US" dirty="0"/>
              <a:t> under a </a:t>
            </a:r>
            <a:r>
              <a:rPr lang="en-US" b="1" dirty="0"/>
              <a:t>Creative Commons Attribution (CC BY)</a:t>
            </a:r>
            <a:r>
              <a:rPr lang="en-US" dirty="0"/>
              <a:t> license. This makes the figure available for reuse by others, including the original authors, as long as the license conditions are respected.</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Instead of publishing the figure first and later asking the publisher for permission to reuse it, the figure is made openly available from the beginning. The figure can then be included in the paper or book chapter with a citation to the openly licensed version. In this way, the publisher is using a figure that has already been made available for reuse, rather than the author having to ask the publisher for permission later.</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A </a:t>
            </a:r>
            <a:r>
              <a:rPr lang="en-US" b="1" dirty="0"/>
              <a:t>CC BY (Creative Commons Attribution)</a:t>
            </a:r>
            <a:r>
              <a:rPr lang="en-US" dirty="0"/>
              <a:t> license allows others to copy, share, adapt, and reuse your work, including for commercial purposes, as long as they give appropriate credit to the original creator. It is one of the most permissive Creative Commons licenses and is widely used to support the open sharing and reuse of academic content.</a:t>
            </a:r>
          </a:p>
          <a:p>
            <a:pPr marL="0" lvl="0" indent="0" algn="l" rtl="0">
              <a:spcBef>
                <a:spcPts val="0"/>
              </a:spcBef>
              <a:spcAft>
                <a:spcPts val="0"/>
              </a:spcAft>
              <a:buNone/>
            </a:pPr>
            <a:endParaRPr lang="en-US" dirty="0"/>
          </a:p>
          <a:p>
            <a:pPr marL="0" lvl="0" indent="0" algn="l" rtl="0">
              <a:spcBef>
                <a:spcPts val="0"/>
              </a:spcBef>
              <a:spcAft>
                <a:spcPts val="0"/>
              </a:spcAft>
              <a:buNone/>
            </a:pPr>
            <a:endParaRPr dirty="0"/>
          </a:p>
        </p:txBody>
      </p:sp>
      <p:sp>
        <p:nvSpPr>
          <p:cNvPr id="504" name="Google Shape;504;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3626036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p39: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6" name="Google Shape;516;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9"/>
        <p:cNvGrpSpPr/>
        <p:nvPr/>
      </p:nvGrpSpPr>
      <p:grpSpPr>
        <a:xfrm>
          <a:off x="0" y="0"/>
          <a:ext cx="0" cy="0"/>
          <a:chOff x="0" y="0"/>
          <a:chExt cx="0" cy="0"/>
        </a:xfrm>
      </p:grpSpPr>
      <p:sp>
        <p:nvSpPr>
          <p:cNvPr id="1110" name="Google Shape;1110;g3c3eaa8921b_0_102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So what if we were not only talking about preprints, </a:t>
            </a:r>
            <a:r>
              <a:rPr lang="en-US" dirty="0" err="1"/>
              <a:t>postprints</a:t>
            </a:r>
            <a:r>
              <a:rPr lang="en-US" dirty="0"/>
              <a:t> and figures stored in public repository? What if it was all research output? Data, software, analysis code, the manuscript, plots, figures and materials?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So we imagine that all of this content is stored in a public backbone, in a public repository. It has an open license and is based on interoperable open standards. So that means that the file formats are set up in a way that services and people can interact with these files. </a:t>
            </a:r>
          </a:p>
          <a:p>
            <a:pPr marL="0" lvl="0" indent="0" algn="l" rtl="0">
              <a:spcBef>
                <a:spcPts val="0"/>
              </a:spcBef>
              <a:spcAft>
                <a:spcPts val="0"/>
              </a:spcAft>
              <a:buNone/>
            </a:pPr>
            <a:r>
              <a:rPr lang="en-US" dirty="0"/>
              <a:t>And now comes the fun part. Based on that content, we can have different services. And these services could compete in an open market. So these could be free public services.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But I could also imagine there to be commercial services if they have an added value. So for example, if I upload my text version of my paper, I did it in Word. And now I want to make the PDF available. Well, this can be done on a preprint server. Then we need to organize the review. This has been done by journals traditionally. But we could organize it differently. So we could use, for example, open source software. There's the open journal systems, which provides well, the administrative system to organize a peer review. Maybe you've seen Manuscript Central. That's one of the commercial things. So whenever you submit a paper, the software, the website that you use can be replaced by an open source software. And we want to have not the version of record, but a record of versions. So that means that papers can be updated. We need a service to create persistency. Well, that's the traditional job of libraries, to create persistency. Then we need to do the review. This can be done by community, for example, on </a:t>
            </a:r>
            <a:r>
              <a:rPr lang="en-US" dirty="0" err="1"/>
              <a:t>PubPeer</a:t>
            </a:r>
            <a:r>
              <a:rPr lang="en-US" dirty="0"/>
              <a:t>. There's a very nice new journal-like system. It's called </a:t>
            </a:r>
            <a:r>
              <a:rPr lang="en-US" dirty="0" err="1"/>
              <a:t>PeerCommunityIn</a:t>
            </a:r>
            <a:r>
              <a:rPr lang="en-US" dirty="0"/>
              <a:t>. That's a community-driven platform to organize peer review. So we don't need the journals for that. If you want to make a beautiful PDF, well, you can ask a layout service to do that. You could ask other people for reproducibility checks. As you remember, 50% of all papers have objective numerical errors. You could avoid that if somebody else checks your paper, and you could pay for that if you want to. And if you are concerned about the flood of preprints, well, we could have recommender algorithms, which are tailored to your research interest, to your research area, based on your votes. I mean, these are problems that have been solved already. If you go to Amazon, you get very good recommendations. The same can be done for papers. So all of these services that you see here traditionally have been bundled at the journal. So the journal organizes all of these aspects, but we could separate them and get the same overall service for much cheaper and probably much better. Yeah. Also, the idea is that publishing should be scholarly-led and scholarly-owned. So it's not about commercial publishers, but the scholarly communities define how the publishing works and should be non-profit. The content is free to use and designed in a way that prevents vendor log in by using open standards and licenses. </a:t>
            </a:r>
          </a:p>
          <a:p>
            <a:pPr marL="0" lvl="0" indent="0" algn="l" rtl="0">
              <a:lnSpc>
                <a:spcPct val="100000"/>
              </a:lnSpc>
              <a:spcBef>
                <a:spcPts val="0"/>
              </a:spcBef>
              <a:spcAft>
                <a:spcPts val="0"/>
              </a:spcAft>
              <a:buSzPts val="1400"/>
              <a:buNone/>
            </a:pPr>
            <a:endParaRPr lang="en-US" dirty="0"/>
          </a:p>
        </p:txBody>
      </p:sp>
      <p:sp>
        <p:nvSpPr>
          <p:cNvPr id="1111" name="Google Shape;1111;g3c3eaa8921b_0_1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0"/>
        <p:cNvGrpSpPr/>
        <p:nvPr/>
      </p:nvGrpSpPr>
      <p:grpSpPr>
        <a:xfrm>
          <a:off x="0" y="0"/>
          <a:ext cx="0" cy="0"/>
          <a:chOff x="0" y="0"/>
          <a:chExt cx="0" cy="0"/>
        </a:xfrm>
      </p:grpSpPr>
      <p:sp>
        <p:nvSpPr>
          <p:cNvPr id="561" name="Google Shape;561;p4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2" name="Google Shape;562;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g3cfd27d4c35_0_9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Maybe some of you are now thinking, this kind of all makes sense and I see all the issues with the publishing systems and how it is not sustainable and I want for my work to be open access, but also I have to care about which journal I publish in and I have to care about the impact factor because I want to advance my career and currently this is the game to play. It is a tricky balance, the balance between trying to create better and fairer publishing systems and managing the current status quo.</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You might think: well I am a PhD student with no power, I am a victim of the system. But: there are actually things you can do without hindering your career advancement.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u="sng" dirty="0">
                <a:solidFill>
                  <a:schemeClr val="hlink"/>
                </a:solidFill>
                <a:hlinkClick r:id="rId3"/>
              </a:rPr>
              <a:t>https://www.unesco.org/en/diamond-open-access</a:t>
            </a:r>
            <a:endParaRPr dirty="0"/>
          </a:p>
        </p:txBody>
      </p:sp>
      <p:sp>
        <p:nvSpPr>
          <p:cNvPr id="500" name="Google Shape;500;g3cfd27d4c35_0_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g3cfd27d4c35_0_8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Now, coming to perhaps the most important part of today: How can you make your research more transparent and accessible? So what is it concretely that you could do at this point without losing sight of this balance?</a:t>
            </a:r>
          </a:p>
          <a:p>
            <a:pPr marL="0" lvl="0" indent="0" algn="l" rtl="0">
              <a:spcBef>
                <a:spcPts val="0"/>
              </a:spcBef>
              <a:spcAft>
                <a:spcPts val="0"/>
              </a:spcAft>
              <a:buNone/>
            </a:pPr>
            <a:endParaRPr lang="en-US" dirty="0"/>
          </a:p>
          <a:p>
            <a:pPr marL="171450" lvl="0" indent="-171450" algn="l" rtl="0">
              <a:spcBef>
                <a:spcPts val="0"/>
              </a:spcBef>
              <a:spcAft>
                <a:spcPts val="0"/>
              </a:spcAft>
              <a:buFontTx/>
              <a:buChar char="-"/>
            </a:pPr>
            <a:r>
              <a:rPr lang="en-US" dirty="0"/>
              <a:t>Do not play the game of glamour magazines: when you have external speakers, avoid mentioning in which journals they published</a:t>
            </a:r>
          </a:p>
          <a:p>
            <a:pPr marL="171450" lvl="0" indent="-171450" algn="l" rtl="0">
              <a:spcBef>
                <a:spcPts val="0"/>
              </a:spcBef>
              <a:spcAft>
                <a:spcPts val="0"/>
              </a:spcAft>
              <a:buFontTx/>
              <a:buChar char="-"/>
            </a:pPr>
            <a:r>
              <a:rPr lang="en-US" dirty="0"/>
              <a:t>If you can, allocate time for reviewing for diamond open access journals</a:t>
            </a:r>
          </a:p>
          <a:p>
            <a:pPr marL="171450" lvl="0" indent="-171450" algn="l" rtl="0">
              <a:spcBef>
                <a:spcPts val="0"/>
              </a:spcBef>
              <a:spcAft>
                <a:spcPts val="0"/>
              </a:spcAft>
              <a:buFontTx/>
              <a:buChar char="-"/>
            </a:pPr>
            <a:r>
              <a:rPr lang="en-US" dirty="0"/>
              <a:t>Perhaps the most important point of today: always publish your </a:t>
            </a:r>
            <a:r>
              <a:rPr lang="en-US" dirty="0" err="1"/>
              <a:t>postprints</a:t>
            </a:r>
            <a:r>
              <a:rPr lang="en-US" dirty="0"/>
              <a:t> somewhere on a repository as Green Open Access, so that it is freely accessible even when it is published in a journal. </a:t>
            </a:r>
          </a:p>
          <a:p>
            <a:pPr marL="171450" lvl="0" indent="-171450" algn="l" rtl="0">
              <a:spcBef>
                <a:spcPts val="0"/>
              </a:spcBef>
              <a:spcAft>
                <a:spcPts val="0"/>
              </a:spcAft>
              <a:buFontTx/>
              <a:buChar char="-"/>
            </a:pPr>
            <a:r>
              <a:rPr lang="en-US" dirty="0"/>
              <a:t>Talk about what you do for science through your publishing strategy and raise awareness, for example with the following statement in your grant application or </a:t>
            </a:r>
            <a:r>
              <a:rPr lang="en-US" dirty="0" err="1"/>
              <a:t>PostDoc</a:t>
            </a:r>
            <a:r>
              <a:rPr lang="en-US" dirty="0"/>
              <a:t> or other job application.</a:t>
            </a:r>
          </a:p>
          <a:p>
            <a:pPr marL="0" lvl="0" indent="0" algn="l" rtl="0">
              <a:spcBef>
                <a:spcPts val="0"/>
              </a:spcBef>
              <a:spcAft>
                <a:spcPts val="0"/>
              </a:spcAft>
              <a:buFontTx/>
              <a:buNone/>
            </a:pPr>
            <a:endParaRPr lang="en-US" dirty="0"/>
          </a:p>
          <a:p>
            <a:pPr marL="0" lvl="0" indent="0" algn="l" rtl="0">
              <a:spcBef>
                <a:spcPts val="0"/>
              </a:spcBef>
              <a:spcAft>
                <a:spcPts val="0"/>
              </a:spcAft>
              <a:buFontTx/>
              <a:buNone/>
            </a:pPr>
            <a:r>
              <a:rPr lang="en-US" dirty="0"/>
              <a:t>These are steps you can take without harming your career, since we know that this is a big concern in the current academic system.</a:t>
            </a:r>
          </a:p>
          <a:p>
            <a:pPr marL="0" lvl="0" indent="0" algn="l" rtl="0">
              <a:lnSpc>
                <a:spcPct val="100000"/>
              </a:lnSpc>
              <a:spcBef>
                <a:spcPts val="0"/>
              </a:spcBef>
              <a:spcAft>
                <a:spcPts val="0"/>
              </a:spcAft>
              <a:buSzPts val="1400"/>
              <a:buNone/>
            </a:pPr>
            <a:endParaRPr dirty="0"/>
          </a:p>
        </p:txBody>
      </p:sp>
      <p:sp>
        <p:nvSpPr>
          <p:cNvPr id="493" name="Google Shape;493;g3cfd27d4c35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77202356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g3cfd27d4c35_0_8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b="0" dirty="0">
                <a:latin typeface="Calibri"/>
                <a:ea typeface="Calibri"/>
                <a:cs typeface="Calibri"/>
                <a:sym typeface="Calibri"/>
              </a:rPr>
              <a:t>What could </a:t>
            </a:r>
            <a:r>
              <a:rPr lang="en-US" sz="1200" b="0" dirty="0" err="1">
                <a:latin typeface="Calibri"/>
                <a:ea typeface="Calibri"/>
                <a:cs typeface="Calibri"/>
                <a:sym typeface="Calibri"/>
              </a:rPr>
              <a:t>Pis</a:t>
            </a:r>
            <a:r>
              <a:rPr lang="en-US" sz="1200" b="0" dirty="0">
                <a:latin typeface="Calibri"/>
                <a:ea typeface="Calibri"/>
                <a:cs typeface="Calibri"/>
                <a:sym typeface="Calibri"/>
              </a:rPr>
              <a:t> or supervisors do to support the implementation of open access publishing? Important thing to consider is that as mentors, we shape what younger researchers understand as normal and acceptable academic behavior.</a:t>
            </a:r>
          </a:p>
          <a:p>
            <a:pPr marL="0" lvl="0" indent="0" algn="l" rtl="0">
              <a:lnSpc>
                <a:spcPct val="100000"/>
              </a:lnSpc>
              <a:spcBef>
                <a:spcPts val="0"/>
              </a:spcBef>
              <a:spcAft>
                <a:spcPts val="0"/>
              </a:spcAft>
              <a:buSzPts val="1400"/>
              <a:buNone/>
            </a:pPr>
            <a:endParaRPr lang="en-US" sz="1200" b="0" dirty="0">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b="0" dirty="0" err="1"/>
              <a:t>Gopalakrishna</a:t>
            </a:r>
            <a:r>
              <a:rPr lang="en-US" sz="1200" b="0" dirty="0"/>
              <a:t> and colleagues' 2022 National Survey on Research Integrity provides an important illustration. The study surveyed 6,813 academic researchers across the Netherlands and examined factors associated with questionable research practices, or QRPs. The researchers distinguished between two forms of mentoring: “survival mentoring,” which focuses on navigating the competitive academic system and getting ahead, and “responsible mentoring,” which emphasizes responsible research conduct and good scientific practice.</a:t>
            </a:r>
          </a:p>
          <a:p>
            <a:pPr marL="0" lvl="0" indent="0" algn="l" rtl="0">
              <a:lnSpc>
                <a:spcPct val="100000"/>
              </a:lnSpc>
              <a:spcBef>
                <a:spcPts val="0"/>
              </a:spcBef>
              <a:spcAft>
                <a:spcPts val="0"/>
              </a:spcAft>
              <a:buSzPts val="1400"/>
              <a:buNone/>
            </a:pPr>
            <a:endParaRPr lang="en-US" sz="1200" b="0" dirty="0"/>
          </a:p>
          <a:p>
            <a:pPr marL="0" lvl="0" indent="0" algn="l" rtl="0">
              <a:lnSpc>
                <a:spcPct val="100000"/>
              </a:lnSpc>
              <a:spcBef>
                <a:spcPts val="0"/>
              </a:spcBef>
              <a:spcAft>
                <a:spcPts val="0"/>
              </a:spcAft>
              <a:buSzPts val="1400"/>
              <a:buNone/>
            </a:pPr>
            <a:r>
              <a:rPr lang="en-US" sz="1200" b="0" dirty="0"/>
              <a:t>The results are particularly relevant for us as supervisors. Survival mentoring was associated with more frequent engagement in QRPs, whereas responsible mentoring showed an association in the opposite direction. </a:t>
            </a:r>
            <a:endParaRPr lang="en-US" sz="1200" b="0" dirty="0">
              <a:latin typeface="Calibri"/>
              <a:ea typeface="Calibri"/>
              <a:cs typeface="Calibri"/>
              <a:sym typeface="Calibri"/>
            </a:endParaRPr>
          </a:p>
          <a:p>
            <a:pPr marL="0" lvl="0" indent="0" algn="l" rtl="0">
              <a:lnSpc>
                <a:spcPct val="100000"/>
              </a:lnSpc>
              <a:spcBef>
                <a:spcPts val="0"/>
              </a:spcBef>
              <a:spcAft>
                <a:spcPts val="0"/>
              </a:spcAft>
              <a:buSzPts val="1400"/>
              <a:buNone/>
            </a:pPr>
            <a:endParaRPr lang="en-US" sz="1200" b="0" dirty="0">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b="0" dirty="0">
                <a:latin typeface="Calibri"/>
                <a:ea typeface="Calibri"/>
                <a:cs typeface="Calibri"/>
                <a:sym typeface="Calibri"/>
              </a:rPr>
              <a:t>So, we should not teach our students how to survive in academia, but to be responsible in academia. </a:t>
            </a:r>
          </a:p>
          <a:p>
            <a:pPr marL="0" lvl="0" indent="0" algn="l" rtl="0">
              <a:lnSpc>
                <a:spcPct val="100000"/>
              </a:lnSpc>
              <a:spcBef>
                <a:spcPts val="0"/>
              </a:spcBef>
              <a:spcAft>
                <a:spcPts val="0"/>
              </a:spcAft>
              <a:buSzPts val="1400"/>
              <a:buNone/>
            </a:pPr>
            <a:endParaRPr lang="en-US" sz="1200" b="0" dirty="0">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b="0" dirty="0">
                <a:latin typeface="Calibri"/>
                <a:ea typeface="Calibri"/>
                <a:cs typeface="Calibri"/>
                <a:sym typeface="Calibri"/>
              </a:rPr>
              <a:t>This also includes being a role model. </a:t>
            </a:r>
            <a:r>
              <a:rPr lang="en-US" sz="1200" b="0" dirty="0"/>
              <a:t>We should consider publishing some of our best work in Diamond Open Access journals and platforms, where neither readers nor authors are charged fees. And we can devote some of our editorial and reviewing work to open journals and platforms. This sends a signal to junior researchers that academic quality does not have to be equated with prestige, subscription barriers, or the ability to pay an article processing charge.</a:t>
            </a:r>
          </a:p>
          <a:p>
            <a:pPr marL="0" lvl="0" indent="0" algn="l" rtl="0">
              <a:lnSpc>
                <a:spcPct val="100000"/>
              </a:lnSpc>
              <a:spcBef>
                <a:spcPts val="0"/>
              </a:spcBef>
              <a:spcAft>
                <a:spcPts val="0"/>
              </a:spcAft>
              <a:buSzPts val="1400"/>
              <a:buNone/>
            </a:pPr>
            <a:endParaRPr dirty="0"/>
          </a:p>
        </p:txBody>
      </p:sp>
      <p:sp>
        <p:nvSpPr>
          <p:cNvPr id="493" name="Google Shape;493;g3cfd27d4c35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7822770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g3cfd27d4c35_0_8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0" dirty="0"/>
              <a:t>Institutions also have the power to change the research culture.  For example, they could change the hiring practices to no longer include “What is the impact factor of the journal this person has published in”. Impact factors are a journals property, and we know that a higher JIF does not necessarily mean higher quality of research. There are initiatives like DORA and </a:t>
            </a:r>
            <a:r>
              <a:rPr lang="en-US" b="0" dirty="0" err="1"/>
              <a:t>CoARA</a:t>
            </a:r>
            <a:r>
              <a:rPr lang="en-US" b="0" dirty="0"/>
              <a:t> that are calling for abandoning publication-based metrics such as JIF and focus more on quality and replicability. So, institutions could highlight this in their hiring ads, for instance with statements as shown here. </a:t>
            </a:r>
            <a:r>
              <a:rPr lang="en-US" dirty="0"/>
              <a:t>So, for example, saying: "This researcher has published five papers in journals with an impact factor above 10“ does </a:t>
            </a:r>
            <a:r>
              <a:rPr lang="en-US" b="0" dirty="0"/>
              <a:t>not</a:t>
            </a:r>
            <a:r>
              <a:rPr lang="en-US" dirty="0"/>
              <a:t> tell a hiring committee whether those five papers are excellent, rigorous, innovative, reproducible, or important.</a:t>
            </a:r>
          </a:p>
          <a:p>
            <a:pPr marL="0" lvl="0" indent="0" algn="l" rtl="0">
              <a:lnSpc>
                <a:spcPct val="100000"/>
              </a:lnSpc>
              <a:spcBef>
                <a:spcPts val="0"/>
              </a:spcBef>
              <a:spcAft>
                <a:spcPts val="0"/>
              </a:spcAft>
              <a:buSzPts val="1400"/>
              <a:buNone/>
            </a:pPr>
            <a:endParaRPr lang="en-US" b="0" dirty="0"/>
          </a:p>
          <a:p>
            <a:pPr marL="0" lvl="0" indent="0" algn="l" rtl="0">
              <a:lnSpc>
                <a:spcPct val="100000"/>
              </a:lnSpc>
              <a:spcBef>
                <a:spcPts val="0"/>
              </a:spcBef>
              <a:spcAft>
                <a:spcPts val="0"/>
              </a:spcAft>
              <a:buSzPts val="1400"/>
              <a:buNone/>
            </a:pPr>
            <a:r>
              <a:rPr lang="en-US" b="0" dirty="0"/>
              <a:t>The same principle should apply for promotions, not just at the point of hiring. We should not use JIFs in agreements or formal goals for habilitations or dissertations. If a doctoral student is told that success means publishing in journals above a particular impact-factor threshold, we are effectively teaching them that the journal is the target rather than the quality of the research.</a:t>
            </a:r>
          </a:p>
          <a:p>
            <a:pPr marL="0" lvl="0" indent="0" algn="l" rtl="0">
              <a:lnSpc>
                <a:spcPct val="100000"/>
              </a:lnSpc>
              <a:spcBef>
                <a:spcPts val="0"/>
              </a:spcBef>
              <a:spcAft>
                <a:spcPts val="0"/>
              </a:spcAft>
              <a:buSzPts val="1400"/>
              <a:buNone/>
            </a:pPr>
            <a:endParaRPr lang="en-US" b="0" dirty="0"/>
          </a:p>
          <a:p>
            <a:pPr marL="0" lvl="0" indent="0" algn="l" rtl="0">
              <a:lnSpc>
                <a:spcPct val="100000"/>
              </a:lnSpc>
              <a:spcBef>
                <a:spcPts val="0"/>
              </a:spcBef>
              <a:spcAft>
                <a:spcPts val="0"/>
              </a:spcAft>
              <a:buSzPts val="1400"/>
              <a:buNone/>
            </a:pPr>
            <a:r>
              <a:rPr lang="en-US" b="0" dirty="0"/>
              <a:t>Next, institutional funding should not be tied to JIF in any sort of way, for similar reasons as above: they are an incredibly poor predictor of research quality. </a:t>
            </a:r>
            <a:r>
              <a:rPr lang="en-US" dirty="0"/>
              <a:t>If a department receives more money because its researchers publish in high-JIF journals, then we are recreating exactly the incentive structure that we say we want to overcome.</a:t>
            </a:r>
          </a:p>
          <a:p>
            <a:pPr marL="0" lvl="0" indent="0" algn="l" rtl="0">
              <a:lnSpc>
                <a:spcPct val="100000"/>
              </a:lnSpc>
              <a:spcBef>
                <a:spcPts val="0"/>
              </a:spcBef>
              <a:spcAft>
                <a:spcPts val="0"/>
              </a:spcAft>
              <a:buSzPts val="1400"/>
              <a:buNone/>
            </a:pPr>
            <a:endParaRPr lang="en-US" b="0" dirty="0"/>
          </a:p>
          <a:p>
            <a:pPr marL="0" lvl="0" indent="0" algn="l" rtl="0">
              <a:lnSpc>
                <a:spcPct val="100000"/>
              </a:lnSpc>
              <a:spcBef>
                <a:spcPts val="0"/>
              </a:spcBef>
              <a:spcAft>
                <a:spcPts val="0"/>
              </a:spcAft>
              <a:buSzPts val="1400"/>
              <a:buNone/>
            </a:pPr>
            <a:r>
              <a:rPr lang="en-US" b="0" dirty="0"/>
              <a:t>Finally, we could make our existing research available by going back through the department’s publications and make them available through Green Open Access, as a </a:t>
            </a:r>
            <a:r>
              <a:rPr lang="en-US" b="0" dirty="0" err="1"/>
              <a:t>postprint</a:t>
            </a:r>
            <a:r>
              <a:rPr lang="en-US" b="0" dirty="0"/>
              <a:t> whenever the publisher copyrights allows it. This would perhaps also not take a large amount of resources: </a:t>
            </a:r>
            <a:r>
              <a:rPr lang="en-US" dirty="0"/>
              <a:t>Much of the work could be done systematically by a student assistant, in cooperation with our library: identify the publications, check the publisher's self-archiving conditions, retrieve the appropriate manuscript version, and deposit it in the institutional or subject repository.</a:t>
            </a:r>
            <a:endParaRPr lang="en-US" b="0" dirty="0"/>
          </a:p>
          <a:p>
            <a:pPr marL="0" lvl="0" indent="0" algn="l" rtl="0">
              <a:lnSpc>
                <a:spcPct val="100000"/>
              </a:lnSpc>
              <a:spcBef>
                <a:spcPts val="0"/>
              </a:spcBef>
              <a:spcAft>
                <a:spcPts val="0"/>
              </a:spcAft>
              <a:buSzPts val="1400"/>
              <a:buNone/>
            </a:pPr>
            <a:endParaRPr lang="en-US" b="0" dirty="0"/>
          </a:p>
          <a:p>
            <a:pPr marL="0" lvl="0" indent="0" algn="l" rtl="0">
              <a:lnSpc>
                <a:spcPct val="100000"/>
              </a:lnSpc>
              <a:spcBef>
                <a:spcPts val="0"/>
              </a:spcBef>
              <a:spcAft>
                <a:spcPts val="0"/>
              </a:spcAft>
              <a:buSzPts val="1400"/>
              <a:buNone/>
            </a:pPr>
            <a:r>
              <a:rPr lang="en-US" b="0" dirty="0"/>
              <a:t>-----------------------------------------------</a:t>
            </a:r>
          </a:p>
          <a:p>
            <a:pPr marL="0" lvl="0" indent="0" algn="l" rtl="0">
              <a:lnSpc>
                <a:spcPct val="100000"/>
              </a:lnSpc>
              <a:spcBef>
                <a:spcPts val="0"/>
              </a:spcBef>
              <a:spcAft>
                <a:spcPts val="0"/>
              </a:spcAft>
              <a:buSzPts val="1400"/>
              <a:buNone/>
            </a:pPr>
            <a:endParaRPr lang="en-US" b="0" dirty="0"/>
          </a:p>
          <a:p>
            <a:pPr marL="0" lvl="0" indent="0" algn="l" rtl="0">
              <a:lnSpc>
                <a:spcPct val="100000"/>
              </a:lnSpc>
              <a:spcBef>
                <a:spcPts val="0"/>
              </a:spcBef>
              <a:spcAft>
                <a:spcPts val="0"/>
              </a:spcAft>
              <a:buSzPts val="1400"/>
              <a:buNone/>
            </a:pPr>
            <a:r>
              <a:rPr lang="en-US" b="0" dirty="0"/>
              <a:t>ADDITIONAL INFORMATION</a:t>
            </a:r>
          </a:p>
          <a:p>
            <a:pPr marL="0" lvl="0" indent="0" algn="l" rtl="0">
              <a:lnSpc>
                <a:spcPct val="100000"/>
              </a:lnSpc>
              <a:spcBef>
                <a:spcPts val="0"/>
              </a:spcBef>
              <a:spcAft>
                <a:spcPts val="0"/>
              </a:spcAft>
              <a:buSzPts val="1400"/>
              <a:buNone/>
            </a:pPr>
            <a:endParaRPr lang="en-US" b="0" dirty="0"/>
          </a:p>
          <a:p>
            <a:pPr marL="171450" lvl="0" indent="-171450" algn="l" rtl="0">
              <a:lnSpc>
                <a:spcPct val="100000"/>
              </a:lnSpc>
              <a:spcBef>
                <a:spcPts val="0"/>
              </a:spcBef>
              <a:spcAft>
                <a:spcPts val="0"/>
              </a:spcAft>
              <a:buSzPts val="1400"/>
              <a:buFontTx/>
              <a:buChar char="-"/>
            </a:pPr>
            <a:r>
              <a:rPr lang="en-US" b="0" dirty="0"/>
              <a:t>DORA: Declaration on Research Assessment. Worldwide initiative with its roots in 2018. The key message is that JIF should not be used in hiring, promotions or funding decisions, instead the focus should be on the scientific content and the quality of the work itself.</a:t>
            </a:r>
          </a:p>
          <a:p>
            <a:pPr marL="628650" lvl="1" indent="-171450" algn="l" rtl="0">
              <a:lnSpc>
                <a:spcPct val="100000"/>
              </a:lnSpc>
              <a:spcBef>
                <a:spcPts val="0"/>
              </a:spcBef>
              <a:spcAft>
                <a:spcPts val="0"/>
              </a:spcAft>
              <a:buSzPts val="1400"/>
              <a:buFontTx/>
              <a:buChar char="-"/>
            </a:pPr>
            <a:r>
              <a:rPr lang="en-US" b="0" dirty="0"/>
              <a:t>https://sfdora.org/</a:t>
            </a:r>
          </a:p>
          <a:p>
            <a:pPr marL="171450" lvl="0" indent="-171450" algn="l" rtl="0">
              <a:lnSpc>
                <a:spcPct val="100000"/>
              </a:lnSpc>
              <a:spcBef>
                <a:spcPts val="0"/>
              </a:spcBef>
              <a:spcAft>
                <a:spcPts val="0"/>
              </a:spcAft>
              <a:buSzPts val="1400"/>
              <a:buFontTx/>
              <a:buChar char="-"/>
            </a:pPr>
            <a:r>
              <a:rPr lang="en-US" b="0" dirty="0" err="1"/>
              <a:t>CoARA</a:t>
            </a:r>
            <a:r>
              <a:rPr lang="en-US" b="0" dirty="0"/>
              <a:t>  = </a:t>
            </a:r>
            <a:r>
              <a:rPr lang="en-US" b="0" dirty="0" err="1"/>
              <a:t>Coalistion</a:t>
            </a:r>
            <a:r>
              <a:rPr lang="en-US" b="0" dirty="0"/>
              <a:t> for Advancing Research Assessment, from 2022. Key message: research assessment should be based on qualitative judgements and peer review. Calls for the recognition of the following during hiring: </a:t>
            </a:r>
          </a:p>
          <a:p>
            <a:pPr marL="628650" lvl="1" indent="-171450" algn="l" rtl="0">
              <a:lnSpc>
                <a:spcPct val="100000"/>
              </a:lnSpc>
              <a:spcBef>
                <a:spcPts val="0"/>
              </a:spcBef>
              <a:spcAft>
                <a:spcPts val="0"/>
              </a:spcAft>
              <a:buSzPts val="1400"/>
              <a:buFontTx/>
              <a:buChar char="-"/>
            </a:pPr>
            <a:r>
              <a:rPr lang="en-US" b="0" dirty="0"/>
              <a:t>Research quality, open and transparent research, peer review, collaboration, teaching, supervision and mentoring, leadership, technical contributions, science communication etc. So instead of asking “How many papers did you publish and where” it is more about: “What contributions have you made, how good were they and what impact did they have?”</a:t>
            </a:r>
          </a:p>
          <a:p>
            <a:pPr marL="171450" lvl="0" indent="-171450" algn="l" rtl="0">
              <a:lnSpc>
                <a:spcPct val="100000"/>
              </a:lnSpc>
              <a:spcBef>
                <a:spcPts val="0"/>
              </a:spcBef>
              <a:spcAft>
                <a:spcPts val="0"/>
              </a:spcAft>
              <a:buSzPts val="1400"/>
              <a:buFontTx/>
              <a:buChar char="-"/>
            </a:pPr>
            <a:endParaRPr lang="en-US" b="0" dirty="0"/>
          </a:p>
          <a:p>
            <a:pPr marL="0" lvl="0" indent="0" algn="l" rtl="0">
              <a:lnSpc>
                <a:spcPct val="100000"/>
              </a:lnSpc>
              <a:spcBef>
                <a:spcPts val="0"/>
              </a:spcBef>
              <a:spcAft>
                <a:spcPts val="0"/>
              </a:spcAft>
              <a:buSzPts val="1400"/>
              <a:buFontTx/>
              <a:buNone/>
            </a:pPr>
            <a:endParaRPr lang="en-US" b="0" dirty="0"/>
          </a:p>
        </p:txBody>
      </p:sp>
      <p:sp>
        <p:nvSpPr>
          <p:cNvPr id="493" name="Google Shape;493;g3cfd27d4c35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3340171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g3cfd27d4c35_0_8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If you say that preprints for the moment are a step too far or the journal you want to publish with does not accept them, although this is rare, you could change your tactics and go straight for Diamond Open Access. There are journal </a:t>
            </a:r>
            <a:r>
              <a:rPr lang="en-US" dirty="0" err="1"/>
              <a:t>findes</a:t>
            </a:r>
            <a:r>
              <a:rPr lang="en-US" dirty="0"/>
              <a:t> for diamond OA and remember that the key here is that it is free for authors to publish papers and for readers to access articles. There are no subscription fees and no APC article processing charges.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In fact, UNESCO has written about Open Science and provided recommendations about the topic, and diamond OA is aligned with these recommendations, I put the link here.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https://www.unesco.org/en/diamond-open-access</a:t>
            </a:r>
            <a:endParaRPr dirty="0"/>
          </a:p>
        </p:txBody>
      </p:sp>
      <p:sp>
        <p:nvSpPr>
          <p:cNvPr id="493" name="Google Shape;493;g3cfd27d4c35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55508135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g3d2a4cefbb3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50" name="Google Shape;350;g3d2a4cefbb3_0_2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15000"/>
              </a:lnSpc>
              <a:spcBef>
                <a:spcPts val="1200"/>
              </a:spcBef>
              <a:spcAft>
                <a:spcPts val="0"/>
              </a:spcAft>
              <a:buClr>
                <a:schemeClr val="dk1"/>
              </a:buClr>
              <a:buSzPts val="1100"/>
              <a:buFont typeface="Arial"/>
              <a:buNone/>
              <a:tabLst/>
              <a:defRPr/>
            </a:pPr>
            <a:r>
              <a:rPr lang="en-US" dirty="0"/>
              <a:t>Here a more graphic overview of the publication process of a paper published with Diamond Open Access. The financing behind is through the way the journals are run: volunteer work, reliant on public funding etc. to then make articles completely free to publish and to read for everyone.</a:t>
            </a:r>
            <a:endParaRPr dirty="0"/>
          </a:p>
        </p:txBody>
      </p:sp>
    </p:spTree>
    <p:extLst>
      <p:ext uri="{BB962C8B-B14F-4D97-AF65-F5344CB8AC3E}">
        <p14:creationId xmlns:p14="http://schemas.microsoft.com/office/powerpoint/2010/main" val="277481073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g3d2a4cefbb3_1_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And with this, I would like to open up the room for questions. What are your questions?</a:t>
            </a:r>
            <a:endParaRPr/>
          </a:p>
        </p:txBody>
      </p:sp>
      <p:sp>
        <p:nvSpPr>
          <p:cNvPr id="518" name="Google Shape;518;g3d2a4cefbb3_1_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6"/>
        <p:cNvGrpSpPr/>
        <p:nvPr/>
      </p:nvGrpSpPr>
      <p:grpSpPr>
        <a:xfrm>
          <a:off x="0" y="0"/>
          <a:ext cx="0" cy="0"/>
          <a:chOff x="0" y="0"/>
          <a:chExt cx="0" cy="0"/>
        </a:xfrm>
      </p:grpSpPr>
      <p:sp>
        <p:nvSpPr>
          <p:cNvPr id="1017" name="Google Shape;1017;g376cd0b0a80_1_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8" name="Google Shape;1018;g376cd0b0a80_1_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1019" name="Google Shape;1019;g376cd0b0a80_1_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54</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g3d2a4cefbb3_1_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And with this, I would like to open up the room for questions. What are your questions?</a:t>
            </a:r>
            <a:endParaRPr/>
          </a:p>
        </p:txBody>
      </p:sp>
      <p:sp>
        <p:nvSpPr>
          <p:cNvPr id="518" name="Google Shape;518;g3d2a4cefbb3_1_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0628420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g3cfd27d4c35_0_8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If you say that preprints for the moment are a step too far or the journal you want to publish with does not accept them, although this is rare, you could change your tactics and go straight for Diamond Open Access. There are journal findes for diamond OA and remember that the key here is that it is free for authors to publish papers and for readers to access articles. There are no subscription fees and no APC article processing charges.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In fact, UNESCO has written about Open Science and provided recommendations about the topic, and diamond OA is aligned with these recommendations, I put the link here.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https://www.unesco.org/en/diamond-open-access</a:t>
            </a:r>
            <a:endParaRPr/>
          </a:p>
        </p:txBody>
      </p:sp>
      <p:sp>
        <p:nvSpPr>
          <p:cNvPr id="493" name="Google Shape;493;g3cfd27d4c35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2388826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indent="0"/>
            <a:r>
              <a:rPr lang="en-US" b="0" dirty="0"/>
              <a:t>Predatory journals are journals that prioritize collecting publication fees over providing genuine scholarly publishing services. They may accept papers without proper peer review, editorial oversight, or quality control. In essence, these journals set up fake websites where articles are published and often actively recruit researchers to submit to their journal. They often fail to mention that there are fees for publishing.</a:t>
            </a:r>
          </a:p>
          <a:p>
            <a:pPr indent="0"/>
            <a:endParaRPr lang="en-US" b="0" dirty="0"/>
          </a:p>
          <a:p>
            <a:pPr marL="4572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dirty="0"/>
              <a:t>The term predatory publishing was coined by Jeffrey Beall, an academic librarian of the University of Colorado. He is credited with bringing the concept to the attention of academics, and maintained a website until 2017 that listed predatory publishers and journals. It is not without controversy, as there have been discussions around the criteria for what is a predatory journal.</a:t>
            </a:r>
          </a:p>
          <a:p>
            <a:pPr marL="4572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b="0" dirty="0"/>
          </a:p>
          <a:p>
            <a:pPr marL="4572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dirty="0"/>
              <a:t>In simple terms, you could say that predatory publishing is an elaborate con scheme, with researchers as their victims. However, there are also researchers that will willingly submit to these fake journals, especially in a system where research performance is about quantity rather than quality</a:t>
            </a:r>
          </a:p>
          <a:p>
            <a:pPr marL="4572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b="0" dirty="0"/>
          </a:p>
          <a:p>
            <a:pPr marL="4572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0" dirty="0"/>
              <a:t>There are some common predatory practices that authors should be aware of: </a:t>
            </a:r>
          </a:p>
          <a:p>
            <a:pPr marL="628650" marR="0" lvl="0" indent="-171450" algn="l" defTabSz="914400" rtl="0" eaLnBrk="1" fontAlgn="auto" latinLnBrk="0" hangingPunct="1">
              <a:lnSpc>
                <a:spcPct val="100000"/>
              </a:lnSpc>
              <a:spcBef>
                <a:spcPts val="0"/>
              </a:spcBef>
              <a:spcAft>
                <a:spcPts val="0"/>
              </a:spcAft>
              <a:buClr>
                <a:srgbClr val="000000"/>
              </a:buClr>
              <a:buSzPts val="1400"/>
              <a:buFontTx/>
              <a:buChar char="-"/>
              <a:tabLst/>
              <a:defRPr/>
            </a:pPr>
            <a:r>
              <a:rPr lang="en-US" b="0" dirty="0"/>
              <a:t>Badly designed journal websites, although this is not as common anymore with the help of </a:t>
            </a:r>
            <a:r>
              <a:rPr lang="en-US" b="0" dirty="0" err="1"/>
              <a:t>GenAI</a:t>
            </a:r>
            <a:endParaRPr lang="en-US" b="0" dirty="0"/>
          </a:p>
          <a:p>
            <a:pPr marL="628650" marR="0" lvl="0" indent="-171450" algn="l" defTabSz="914400" rtl="0" eaLnBrk="1" fontAlgn="auto" latinLnBrk="0" hangingPunct="1">
              <a:lnSpc>
                <a:spcPct val="100000"/>
              </a:lnSpc>
              <a:spcBef>
                <a:spcPts val="0"/>
              </a:spcBef>
              <a:spcAft>
                <a:spcPts val="0"/>
              </a:spcAft>
              <a:buClr>
                <a:srgbClr val="000000"/>
              </a:buClr>
              <a:buSzPts val="1400"/>
              <a:buFontTx/>
              <a:buChar char="-"/>
              <a:tabLst/>
              <a:defRPr/>
            </a:pPr>
            <a:r>
              <a:rPr lang="en-US" b="0" dirty="0"/>
              <a:t>Promising short review and publication times</a:t>
            </a:r>
          </a:p>
          <a:p>
            <a:pPr marL="628650" marR="0" lvl="0" indent="-171450" algn="l" defTabSz="914400" rtl="0" eaLnBrk="1" fontAlgn="auto" latinLnBrk="0" hangingPunct="1">
              <a:lnSpc>
                <a:spcPct val="100000"/>
              </a:lnSpc>
              <a:spcBef>
                <a:spcPts val="0"/>
              </a:spcBef>
              <a:spcAft>
                <a:spcPts val="0"/>
              </a:spcAft>
              <a:buClr>
                <a:srgbClr val="000000"/>
              </a:buClr>
              <a:buSzPts val="1400"/>
              <a:buFontTx/>
              <a:buChar char="-"/>
              <a:tabLst/>
              <a:defRPr/>
            </a:pPr>
            <a:r>
              <a:rPr lang="en-US" b="0" dirty="0"/>
              <a:t>Predatory journals will also republish or plagiarize articles from legitimate journals and pass them off as original work</a:t>
            </a:r>
          </a:p>
          <a:p>
            <a:pPr marL="628650" marR="0" lvl="0" indent="-171450" algn="l" defTabSz="914400" rtl="0" eaLnBrk="1" fontAlgn="auto" latinLnBrk="0" hangingPunct="1">
              <a:lnSpc>
                <a:spcPct val="100000"/>
              </a:lnSpc>
              <a:spcBef>
                <a:spcPts val="0"/>
              </a:spcBef>
              <a:spcAft>
                <a:spcPts val="0"/>
              </a:spcAft>
              <a:buClr>
                <a:srgbClr val="000000"/>
              </a:buClr>
              <a:buSzPts val="1400"/>
              <a:buFontTx/>
              <a:buChar char="-"/>
              <a:tabLst/>
              <a:defRPr/>
            </a:pPr>
            <a:r>
              <a:rPr lang="en-US" b="0" dirty="0"/>
              <a:t>They will clone legitimate journal websites to collect author charges when authors believe they are submitting on the correct website</a:t>
            </a:r>
          </a:p>
          <a:p>
            <a:pPr marL="628650" marR="0" lvl="0" indent="-171450" algn="l" defTabSz="914400" rtl="0" eaLnBrk="1" fontAlgn="auto" latinLnBrk="0" hangingPunct="1">
              <a:lnSpc>
                <a:spcPct val="100000"/>
              </a:lnSpc>
              <a:spcBef>
                <a:spcPts val="0"/>
              </a:spcBef>
              <a:spcAft>
                <a:spcPts val="0"/>
              </a:spcAft>
              <a:buClr>
                <a:srgbClr val="000000"/>
              </a:buClr>
              <a:buSzPts val="1400"/>
              <a:buFontTx/>
              <a:buChar char="-"/>
              <a:tabLst/>
              <a:defRPr/>
            </a:pPr>
            <a:r>
              <a:rPr lang="en-US" b="0" dirty="0"/>
              <a:t>Emails to invite authors to conferences. Authors are invited to present at conferences and fees are collected in advance in return for publishing their work afterwards.</a:t>
            </a:r>
          </a:p>
          <a:p>
            <a:pPr indent="0"/>
            <a:endParaRPr lang="en-US" b="0" dirty="0"/>
          </a:p>
          <a:p>
            <a:pPr indent="0"/>
            <a:r>
              <a:rPr lang="en-US" b="0" dirty="0"/>
              <a:t>Common Warning Signs: </a:t>
            </a:r>
          </a:p>
          <a:p>
            <a:pPr indent="0"/>
            <a:r>
              <a:rPr lang="en-US" b="0" dirty="0"/>
              <a:t>-Very rapid acceptance with little or no meaningful peer review. </a:t>
            </a:r>
          </a:p>
          <a:p>
            <a:pPr indent="0"/>
            <a:r>
              <a:rPr lang="en-US" b="0" dirty="0"/>
              <a:t>-Pressure to submit papers or join editorial boards, sometimes solicited via email </a:t>
            </a:r>
          </a:p>
          <a:p>
            <a:pPr indent="0"/>
            <a:r>
              <a:rPr lang="en-US" b="0" dirty="0"/>
              <a:t>-Publication fees are not clearly disclosed upfront. </a:t>
            </a:r>
          </a:p>
          <a:p>
            <a:pPr indent="0"/>
            <a:r>
              <a:rPr lang="en-US" b="0" dirty="0"/>
              <a:t>-Researchers may be listed on editorial boards without their knowledge or permission. </a:t>
            </a:r>
          </a:p>
          <a:p>
            <a:pPr indent="0"/>
            <a:r>
              <a:rPr lang="en-US" b="0" dirty="0"/>
              <a:t>-Journals may use fake editors, reviewers, or editorial board members. </a:t>
            </a:r>
          </a:p>
          <a:p>
            <a:pPr indent="0"/>
            <a:r>
              <a:rPr lang="en-US" b="0" dirty="0"/>
              <a:t>-Editors may publish excessively in their own journals. </a:t>
            </a:r>
          </a:p>
          <a:p>
            <a:pPr indent="0"/>
            <a:r>
              <a:rPr lang="en-US" b="0" dirty="0"/>
              <a:t>-The journal imitates the name or website of a reputable journal. </a:t>
            </a:r>
          </a:p>
          <a:p>
            <a:pPr indent="0"/>
            <a:r>
              <a:rPr lang="en-US" b="0" dirty="0"/>
              <a:t>-It may provide a misleading address or location.</a:t>
            </a:r>
          </a:p>
          <a:p>
            <a:pPr indent="0"/>
            <a:endParaRPr lang="en-US" b="0" dirty="0"/>
          </a:p>
          <a:p>
            <a:pPr indent="0"/>
            <a:r>
              <a:rPr lang="en-US" b="0" dirty="0"/>
              <a:t>Think. Check. Submit. Org https://thinkchecksubmit.org/ is a great initiative to identify which publisher you can trust with your research.. For example, they offer a checklist to assess a specific journal or publisher. </a:t>
            </a:r>
          </a:p>
          <a:p>
            <a:pPr indent="0"/>
            <a:endParaRPr lang="en-US" b="0" dirty="0"/>
          </a:p>
        </p:txBody>
      </p:sp>
      <p:sp>
        <p:nvSpPr>
          <p:cNvPr id="4" name="Foliennummernplatzhalt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57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2017281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indent="0"/>
            <a:r>
              <a:rPr lang="en-US" sz="1200" b="0" i="0" u="none" strike="noStrike" cap="none" dirty="0">
                <a:solidFill>
                  <a:schemeClr val="dk1"/>
                </a:solidFill>
                <a:effectLst/>
                <a:latin typeface="Calibri"/>
                <a:ea typeface="Calibri"/>
                <a:cs typeface="Calibri"/>
                <a:sym typeface="Calibri"/>
              </a:rPr>
              <a:t> People have long been misled into believing that predatory publishing is unique to OA journals, while predatory </a:t>
            </a:r>
            <a:r>
              <a:rPr lang="en-US" sz="1200" b="0" i="0" u="none" strike="noStrike" cap="none" dirty="0" err="1">
                <a:solidFill>
                  <a:schemeClr val="dk1"/>
                </a:solidFill>
                <a:effectLst/>
                <a:latin typeface="Calibri"/>
                <a:ea typeface="Calibri"/>
                <a:cs typeface="Calibri"/>
                <a:sym typeface="Calibri"/>
              </a:rPr>
              <a:t>behaviours</a:t>
            </a:r>
            <a:r>
              <a:rPr lang="en-US" sz="1200" b="0" i="0" u="none" strike="noStrike" cap="none" dirty="0">
                <a:solidFill>
                  <a:schemeClr val="dk1"/>
                </a:solidFill>
                <a:effectLst/>
                <a:latin typeface="Calibri"/>
                <a:ea typeface="Calibri"/>
                <a:cs typeface="Calibri"/>
                <a:sym typeface="Calibri"/>
              </a:rPr>
              <a:t> could be seen among traditional commercial publishers as well. Predatory journals are also known as dubious, deceptive, or fake journals. However, concerns about academic fraud are not limited to predatory practice committed by publishers through predation on researchers but also include individual research misconduct engaged by a researcher or researchers which can take various forms, namely, falsification, fabrication and plagiarism. Recently, a rising threat posed by the activities of ‘paper mills’, where organizations offer scholarly papers, authorship or other deceptive academic products for sale, has worsened the situation.</a:t>
            </a:r>
            <a:endParaRPr lang="en-US" b="0" dirty="0"/>
          </a:p>
        </p:txBody>
      </p:sp>
      <p:sp>
        <p:nvSpPr>
          <p:cNvPr id="4" name="Foliennummernplatzhalt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58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7540813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2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EDIT</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What about predatory publishing? Sometimes the boundary between predatory publishing and legit publishers is not so clear. There was a very nice blog post comparing MDPI, which is </a:t>
            </a:r>
            <a:r>
              <a:rPr lang="en-US" dirty="0" err="1"/>
              <a:t>alwayslike</a:t>
            </a:r>
            <a:r>
              <a:rPr lang="en-US" dirty="0"/>
              <a:t> in the gray area. So some people think it's predatory, others think it is not. There's a </a:t>
            </a:r>
            <a:r>
              <a:rPr lang="en-US" dirty="0" err="1"/>
              <a:t>bigdiscussion</a:t>
            </a:r>
            <a:r>
              <a:rPr lang="en-US" dirty="0"/>
              <a:t>. And this blog post compares MDPI, I think with Elsevier, along systematic dimensions. </a:t>
            </a:r>
            <a:r>
              <a:rPr lang="en-US" dirty="0" err="1"/>
              <a:t>Andthe</a:t>
            </a:r>
            <a:r>
              <a:rPr lang="en-US" dirty="0"/>
              <a:t> conclusion was, we cannot find systematic differences between these publishers. So </a:t>
            </a:r>
            <a:r>
              <a:rPr lang="en-US" dirty="0" err="1"/>
              <a:t>it'ssometimes</a:t>
            </a:r>
            <a:r>
              <a:rPr lang="en-US" dirty="0"/>
              <a:t> really hard to tell what is the predatory publisher. There's this website, think, check, submit, which gives you some hints how to spot predatory publishers. One good thing is diamond open access cannot be predatory because no profit is made. So predatory is about profit. And if </a:t>
            </a:r>
            <a:r>
              <a:rPr lang="en-US" dirty="0" err="1"/>
              <a:t>there'sno</a:t>
            </a:r>
            <a:r>
              <a:rPr lang="en-US" dirty="0"/>
              <a:t> profit, then it's not predatory.</a:t>
            </a:r>
            <a:endParaRPr dirty="0"/>
          </a:p>
        </p:txBody>
      </p:sp>
      <p:sp>
        <p:nvSpPr>
          <p:cNvPr id="311" name="Google Shape;311;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2913674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a:r>
              <a:rPr lang="en-US" dirty="0"/>
              <a:t>Mid August 2026 I coincidentally received this email. It was an invite to participate as a distinguished speaker at the second edition of the conference on neurological disorders in Tokyo in April 2027. They invited me because of my expertise in neurology and neuroscience, which, of course, I do not have. Since I was just preparing this current slide deck, I decided to do a little detective work and see what I can find out about this conference and the company who organizes it as a potential example how academia has also attracted con artists. </a:t>
            </a:r>
            <a:endParaRPr lang="en-DE" dirty="0"/>
          </a:p>
        </p:txBody>
      </p:sp>
      <p:sp>
        <p:nvSpPr>
          <p:cNvPr id="4" name="Foliennummernplatzhalt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60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6796796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r>
              <a:rPr lang="en-US" dirty="0"/>
              <a:t>So I looked into this conference organizer, INSCITECH. On their website, they state that their address is in Las Vegas. When you look up the company, you find out they are actually a registered  event management company in Hyderabad in India, about one year old. Maybe a little odd, but ok, perhaps just a mistake on the conference website and sometimes companies have mailboxes somewhere else.</a:t>
            </a:r>
          </a:p>
          <a:p>
            <a:pPr marL="0" indent="0"/>
            <a:r>
              <a:rPr lang="en-US" dirty="0"/>
              <a:t>It becomes more interesting when you look at their website in more detail. So they organize large amounts of conferences, or meetings or summits as they call them, across all fields: dental science, nanotechnology, engineering, astronomy, applied sciences, you name it, often happening at the same time. If they are a large event management company, perhaps that is also nothing unusual. They have fees to participate in these congresses, specified in Indian Rupees, you get an early bird fee if you are super early etc. These fees are not nothing, but around 400 dollars for students, for conferences usually lasting about three days. So you registered and want to attend. Problem is that none of their websites specifies the actual location beyond the city. No conference venue. Hmm. A little more fishy. </a:t>
            </a:r>
          </a:p>
          <a:p>
            <a:pPr marL="0" indent="0"/>
            <a:endParaRPr lang="en-US" dirty="0"/>
          </a:p>
          <a:p>
            <a:pPr marL="0" indent="0"/>
            <a:r>
              <a:rPr lang="en-US" dirty="0"/>
              <a:t>The most interesting part however is when you look at the invited speakers, the keynote and plenary speakers. For example, you will find a certain Prof. Dr. Bernd </a:t>
            </a:r>
            <a:r>
              <a:rPr lang="en-US" dirty="0" err="1"/>
              <a:t>Blobel</a:t>
            </a:r>
            <a:r>
              <a:rPr lang="en-US" dirty="0"/>
              <a:t> as a keynote speaker or plenary speaker for all these conferences listed here. According to his Wikipedia page and publishing record, his background is in medical informatics. So then perhaps his keynote at the conference for biotechnology was not that strange. Just in August 2026 he allegedly appeared at the neurological disorders conference. My favorite is this conference he will take part in next month on Nursing and midwifery in Rome. At the same time, he is of course also speaking at the public health conference in Rome, but perhaps they managed it so that he speaks at one conference on the one day and at the other the next day. For those two conferences, his keynote title is actually not known yet, but will be updated soon I am sure. Just a week later, he has another keynote in Paris for addiction medicine and psychiatry. To top it off, he has already secured another keynote at the meeting for neurological disorders in Tokyo, for which his keynote title is already known. </a:t>
            </a:r>
          </a:p>
          <a:p>
            <a:pPr marL="0" indent="0"/>
            <a:endParaRPr lang="en-US" dirty="0"/>
          </a:p>
          <a:p>
            <a:pPr marL="0" indent="0"/>
            <a:r>
              <a:rPr lang="en-US" dirty="0"/>
              <a:t>I decided to email him and another few alleged keynote speakers from these conferences to verify if they were aware of their conference participations. This far, I have not gotten a response, but my guess at this point is they will not know what I am talking about.</a:t>
            </a:r>
          </a:p>
          <a:p>
            <a:pPr marL="0" indent="0"/>
            <a:endParaRPr lang="en-US" dirty="0"/>
          </a:p>
          <a:p>
            <a:pPr marL="0" indent="0"/>
            <a:r>
              <a:rPr lang="en-US" dirty="0"/>
              <a:t>The point here is that these are mostly real people, real researchers at real research institutions, that are likely used in these fraudulent websites to attract other researchers and interested parties to these conferences and to scam them for registration money. In case you thought I had prepared this slide specifically: these are screenshots of the actual conference websites. They look the same, the structure on the website is the same, and even the keynote speakers are the same, as we just saw. </a:t>
            </a:r>
          </a:p>
          <a:p>
            <a:pPr marL="0" indent="0"/>
            <a:endParaRPr lang="en-US" dirty="0"/>
          </a:p>
        </p:txBody>
      </p:sp>
      <p:sp>
        <p:nvSpPr>
          <p:cNvPr id="4" name="Foliennummernplatzhalt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61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7329147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endParaRPr lang="en-US" dirty="0"/>
          </a:p>
          <a:p>
            <a:pPr marL="0" indent="0"/>
            <a:r>
              <a:rPr lang="en-US" dirty="0"/>
              <a:t>There are two Google reviews about this so-called company, that denounce this company as being fake because they had payed the registration money just to find out that the conference of course does not exist.</a:t>
            </a:r>
          </a:p>
          <a:p>
            <a:pPr marL="0" indent="0"/>
            <a:endParaRPr lang="en-US" dirty="0"/>
          </a:p>
          <a:p>
            <a:pPr marL="0" indent="0"/>
            <a:r>
              <a:rPr lang="en-US" dirty="0"/>
              <a:t>Already before AI, it was increasingly easy to scrape the internet for whatever information you wanted. If you have a little tech background, now helped by AI for structure and grammar, you can generate thousands of these fake websites in no time. And people have caught onto the fact that researchers do in fact go to conferences and pay conference fees, and want to publish their work in a journal. So what best than to pretend that you are a journal and request that you submit a paper (for a fee)? Or that you are invited as a speaker to a conference, for which you unfortunately also have to pay. </a:t>
            </a:r>
          </a:p>
          <a:p>
            <a:pPr marL="0" indent="0"/>
            <a:endParaRPr lang="en-US" dirty="0"/>
          </a:p>
          <a:p>
            <a:pPr marL="0" indent="0"/>
            <a:r>
              <a:rPr lang="en-US" dirty="0"/>
              <a:t>The key message here is: it is no longer a secret that there is big money in publishing and people are trying to get into this business – as researchers we need to beware and always check the sources, never click links and verify the identity of the journal or conference. </a:t>
            </a:r>
          </a:p>
        </p:txBody>
      </p:sp>
      <p:sp>
        <p:nvSpPr>
          <p:cNvPr id="4" name="Foliennummernplatzhalt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62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929393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9"/>
        <p:cNvGrpSpPr/>
        <p:nvPr/>
      </p:nvGrpSpPr>
      <p:grpSpPr>
        <a:xfrm>
          <a:off x="0" y="0"/>
          <a:ext cx="0" cy="0"/>
          <a:chOff x="0" y="0"/>
          <a:chExt cx="0" cy="0"/>
        </a:xfrm>
      </p:grpSpPr>
      <p:sp>
        <p:nvSpPr>
          <p:cNvPr id="1040" name="Google Shape;1040;g3d1162e6798_0_5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41" name="Google Shape;1041;g3d1162e6798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6"/>
        <p:cNvGrpSpPr/>
        <p:nvPr/>
      </p:nvGrpSpPr>
      <p:grpSpPr>
        <a:xfrm>
          <a:off x="0" y="0"/>
          <a:ext cx="0" cy="0"/>
          <a:chOff x="0" y="0"/>
          <a:chExt cx="0" cy="0"/>
        </a:xfrm>
      </p:grpSpPr>
      <p:sp>
        <p:nvSpPr>
          <p:cNvPr id="1047" name="Google Shape;1047;g3c3eaa8921b_0_12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48" name="Google Shape;1048;g3c3eaa8921b_0_1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4"/>
        <p:cNvGrpSpPr/>
        <p:nvPr/>
      </p:nvGrpSpPr>
      <p:grpSpPr>
        <a:xfrm>
          <a:off x="0" y="0"/>
          <a:ext cx="0" cy="0"/>
          <a:chOff x="0" y="0"/>
          <a:chExt cx="0" cy="0"/>
        </a:xfrm>
      </p:grpSpPr>
      <p:sp>
        <p:nvSpPr>
          <p:cNvPr id="1055" name="Google Shape;1055;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56" name="Google Shape;1056;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Clr>
                <a:schemeClr val="dk1"/>
              </a:buClr>
              <a:buSzPts val="1400"/>
              <a:buFont typeface="Calibri"/>
              <a:buNone/>
            </a:pPr>
            <a:endParaRPr>
              <a:latin typeface="Calibri"/>
              <a:ea typeface="Calibri"/>
              <a:cs typeface="Calibri"/>
              <a:sym typeface="Calibri"/>
            </a:endParaRPr>
          </a:p>
        </p:txBody>
      </p:sp>
      <p:sp>
        <p:nvSpPr>
          <p:cNvPr id="1057" name="Google Shape;1057;p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Calibri"/>
              <a:buNone/>
            </a:pPr>
            <a:fld id="{00000000-1234-1234-1234-123412341234}" type="slidenum">
              <a:rPr lang="en-US"/>
              <a:t>65</a:t>
            </a:fld>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g3cfd27d4c35_0_10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en-US" dirty="0"/>
              <a:t>So what is it concretely that you could do at this point without losing sight of this balance?</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First, always publish your pre- and/or </a:t>
            </a:r>
            <a:r>
              <a:rPr lang="en-US" dirty="0" err="1"/>
              <a:t>postprints</a:t>
            </a:r>
            <a:r>
              <a:rPr lang="en-US" dirty="0"/>
              <a:t> as Green OA. </a:t>
            </a:r>
            <a:r>
              <a:rPr lang="en-US" dirty="0" err="1"/>
              <a:t>Dont’t</a:t>
            </a:r>
            <a:r>
              <a:rPr lang="en-US" dirty="0"/>
              <a:t> pay the Gold OA fees!</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Second, don’t play the game of the glamour magazines. Do not introduce speakers at talks you </a:t>
            </a:r>
            <a:r>
              <a:rPr lang="en-US" dirty="0" err="1"/>
              <a:t>organise</a:t>
            </a:r>
            <a:r>
              <a:rPr lang="en-US" dirty="0"/>
              <a:t> as “Here is X, she published in Nature”. Talk about what they published. Move away from impact factor as much as is in your power.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Third, when you apply for a grant or for</a:t>
            </a:r>
            <a:endParaRPr dirty="0"/>
          </a:p>
          <a:p>
            <a:pPr marL="0" lvl="0" indent="0" algn="l" rtl="0">
              <a:lnSpc>
                <a:spcPct val="100000"/>
              </a:lnSpc>
              <a:spcBef>
                <a:spcPts val="0"/>
              </a:spcBef>
              <a:spcAft>
                <a:spcPts val="0"/>
              </a:spcAft>
              <a:buSzPts val="1400"/>
              <a:buNone/>
            </a:pPr>
            <a:r>
              <a:rPr lang="en-US" dirty="0"/>
              <a:t>a position, you could make your publishing strategy explicit. So you could say, for example, for the following reasons, I decided to submit my scientific work mostly to diamond open access journals with quality assurance, blah, blah, blah. I asked the committee to evaluate the quality of my work based on its intrinsic merits and not based on where it is published. The last sentence, I think nearly nobody would object to that. The reality looks very different. In reality, hiring committees have no time and they use the shortcuts of looking at the journal names. But if you ask them and remind them of their own values, which would be to look at the quality and not on the label, I think that's a good strategy.</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Lastly, perhaps geared a little more towards supervisors and PIs: pick in which journals you publish. There is a website that launched about 15 years ago where you can pledge that you will not publish in Elsevier journals. Instead, you could donate your time </a:t>
            </a:r>
            <a:r>
              <a:rPr lang="en-US" dirty="0" err="1"/>
              <a:t>time</a:t>
            </a:r>
            <a:r>
              <a:rPr lang="en-US" dirty="0"/>
              <a:t> review for Open Access journals.</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When you eventually move up the academic ladder, think about what kind of academic environment you would like to create for the researchers that will inevitably follow you. Fight against impact factor - we know that it is an invalid and bad indicator of quality of your work. </a:t>
            </a:r>
            <a:endParaRPr dirty="0"/>
          </a:p>
        </p:txBody>
      </p:sp>
      <p:sp>
        <p:nvSpPr>
          <p:cNvPr id="511" name="Google Shape;511;g3cfd27d4c35_0_1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elfolie" type="title">
  <p:cSld name="TITLE">
    <p:spTree>
      <p:nvGrpSpPr>
        <p:cNvPr id="1" name="Shape 17"/>
        <p:cNvGrpSpPr/>
        <p:nvPr/>
      </p:nvGrpSpPr>
      <p:grpSpPr>
        <a:xfrm>
          <a:off x="0" y="0"/>
          <a:ext cx="0" cy="0"/>
          <a:chOff x="0" y="0"/>
          <a:chExt cx="0" cy="0"/>
        </a:xfrm>
      </p:grpSpPr>
      <p:sp>
        <p:nvSpPr>
          <p:cNvPr id="18" name="Google Shape;18;p15"/>
          <p:cNvSpPr/>
          <p:nvPr/>
        </p:nvSpPr>
        <p:spPr>
          <a:xfrm>
            <a:off x="1" y="6400800"/>
            <a:ext cx="12192000" cy="4572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 name="Google Shape;19;p15"/>
          <p:cNvSpPr/>
          <p:nvPr/>
        </p:nvSpPr>
        <p:spPr>
          <a:xfrm>
            <a:off x="1" y="6334316"/>
            <a:ext cx="12192000" cy="66484"/>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 name="Google Shape;20;p15"/>
          <p:cNvSpPr txBox="1">
            <a:spLocks noGrp="1"/>
          </p:cNvSpPr>
          <p:nvPr>
            <p:ph type="ctrTitle"/>
          </p:nvPr>
        </p:nvSpPr>
        <p:spPr>
          <a:xfrm>
            <a:off x="1097280" y="758952"/>
            <a:ext cx="10058400" cy="356616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262626"/>
              </a:buClr>
              <a:buSzPts val="8000"/>
              <a:buFont typeface="Calibri"/>
              <a:buNone/>
              <a:defRPr sz="8000">
                <a:solidFill>
                  <a:srgbClr val="262626"/>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15"/>
          <p:cNvSpPr txBox="1">
            <a:spLocks noGrp="1"/>
          </p:cNvSpPr>
          <p:nvPr>
            <p:ph type="subTitle" idx="1"/>
          </p:nvPr>
        </p:nvSpPr>
        <p:spPr>
          <a:xfrm>
            <a:off x="1100051" y="4455621"/>
            <a:ext cx="10058400" cy="11430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1200"/>
              </a:spcBef>
              <a:spcAft>
                <a:spcPts val="0"/>
              </a:spcAft>
              <a:buSzPts val="2400"/>
              <a:buNone/>
              <a:defRPr sz="2400" cap="none">
                <a:solidFill>
                  <a:schemeClr val="dk2"/>
                </a:solidFill>
                <a:latin typeface="Calibri"/>
                <a:ea typeface="Calibri"/>
                <a:cs typeface="Calibri"/>
                <a:sym typeface="Calibri"/>
              </a:defRPr>
            </a:lvl1pPr>
            <a:lvl2pPr lvl="1" algn="ctr">
              <a:lnSpc>
                <a:spcPct val="90000"/>
              </a:lnSpc>
              <a:spcBef>
                <a:spcPts val="200"/>
              </a:spcBef>
              <a:spcAft>
                <a:spcPts val="0"/>
              </a:spcAft>
              <a:buSzPts val="2400"/>
              <a:buNone/>
              <a:defRPr sz="2400"/>
            </a:lvl2pPr>
            <a:lvl3pPr lvl="2" algn="ctr">
              <a:lnSpc>
                <a:spcPct val="90000"/>
              </a:lnSpc>
              <a:spcBef>
                <a:spcPts val="400"/>
              </a:spcBef>
              <a:spcAft>
                <a:spcPts val="0"/>
              </a:spcAft>
              <a:buSzPts val="2400"/>
              <a:buNone/>
              <a:defRPr sz="2400"/>
            </a:lvl3pPr>
            <a:lvl4pPr lvl="3" algn="ctr">
              <a:lnSpc>
                <a:spcPct val="90000"/>
              </a:lnSpc>
              <a:spcBef>
                <a:spcPts val="400"/>
              </a:spcBef>
              <a:spcAft>
                <a:spcPts val="0"/>
              </a:spcAft>
              <a:buSzPts val="2000"/>
              <a:buNone/>
              <a:defRPr sz="2000"/>
            </a:lvl4pPr>
            <a:lvl5pPr lvl="4" algn="ctr">
              <a:lnSpc>
                <a:spcPct val="90000"/>
              </a:lnSpc>
              <a:spcBef>
                <a:spcPts val="400"/>
              </a:spcBef>
              <a:spcAft>
                <a:spcPts val="0"/>
              </a:spcAft>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a:endParaRPr/>
          </a:p>
        </p:txBody>
      </p:sp>
      <p:sp>
        <p:nvSpPr>
          <p:cNvPr id="22" name="Google Shape;22;p15"/>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15"/>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15"/>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cxnSp>
        <p:nvCxnSpPr>
          <p:cNvPr id="25" name="Google Shape;25;p15"/>
          <p:cNvCxnSpPr/>
          <p:nvPr/>
        </p:nvCxnSpPr>
        <p:spPr>
          <a:xfrm>
            <a:off x="1207658" y="4343400"/>
            <a:ext cx="9875520" cy="0"/>
          </a:xfrm>
          <a:prstGeom prst="straightConnector1">
            <a:avLst/>
          </a:prstGeom>
          <a:noFill/>
          <a:ln w="9525" cap="flat" cmpd="sng">
            <a:solidFill>
              <a:srgbClr val="7F7F7F"/>
            </a:solidFill>
            <a:prstDash val="solid"/>
            <a:round/>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el und Inhalt" type="obj">
  <p:cSld name="OBJECT">
    <p:spTree>
      <p:nvGrpSpPr>
        <p:cNvPr id="1" name="Shape 26"/>
        <p:cNvGrpSpPr/>
        <p:nvPr/>
      </p:nvGrpSpPr>
      <p:grpSpPr>
        <a:xfrm>
          <a:off x="0" y="0"/>
          <a:ext cx="0" cy="0"/>
          <a:chOff x="0" y="0"/>
          <a:chExt cx="0" cy="0"/>
        </a:xfrm>
      </p:grpSpPr>
      <p:sp>
        <p:nvSpPr>
          <p:cNvPr id="27" name="Google Shape;27;p16"/>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chemeClr val="dk1"/>
              </a:buClr>
              <a:buSzPts val="1800"/>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16"/>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Clr>
                <a:schemeClr val="dk1"/>
              </a:buClr>
              <a:buSzPts val="1800"/>
              <a:buChar char=" "/>
              <a:defRPr>
                <a:solidFill>
                  <a:schemeClr val="dk1"/>
                </a:solidFill>
              </a:defRPr>
            </a:lvl1pPr>
            <a:lvl2pPr marL="914400" lvl="1" indent="-342900" algn="l">
              <a:lnSpc>
                <a:spcPct val="90000"/>
              </a:lnSpc>
              <a:spcBef>
                <a:spcPts val="200"/>
              </a:spcBef>
              <a:spcAft>
                <a:spcPts val="0"/>
              </a:spcAft>
              <a:buClr>
                <a:schemeClr val="dk1"/>
              </a:buClr>
              <a:buSzPts val="1800"/>
              <a:buChar char="◦"/>
              <a:defRPr>
                <a:solidFill>
                  <a:schemeClr val="dk1"/>
                </a:solidFill>
              </a:defRPr>
            </a:lvl2pPr>
            <a:lvl3pPr marL="1371600" lvl="2" indent="-342900" algn="l">
              <a:lnSpc>
                <a:spcPct val="90000"/>
              </a:lnSpc>
              <a:spcBef>
                <a:spcPts val="400"/>
              </a:spcBef>
              <a:spcAft>
                <a:spcPts val="0"/>
              </a:spcAft>
              <a:buClr>
                <a:schemeClr val="dk1"/>
              </a:buClr>
              <a:buSzPts val="1800"/>
              <a:buChar char="◦"/>
              <a:defRPr>
                <a:solidFill>
                  <a:schemeClr val="dk1"/>
                </a:solidFill>
              </a:defRPr>
            </a:lvl3pPr>
            <a:lvl4pPr marL="1828800" lvl="3" indent="-342900" algn="l">
              <a:lnSpc>
                <a:spcPct val="90000"/>
              </a:lnSpc>
              <a:spcBef>
                <a:spcPts val="400"/>
              </a:spcBef>
              <a:spcAft>
                <a:spcPts val="0"/>
              </a:spcAft>
              <a:buClr>
                <a:schemeClr val="dk1"/>
              </a:buClr>
              <a:buSzPts val="1800"/>
              <a:buChar char="◦"/>
              <a:defRPr>
                <a:solidFill>
                  <a:schemeClr val="dk1"/>
                </a:solidFill>
              </a:defRPr>
            </a:lvl4pPr>
            <a:lvl5pPr marL="2286000" lvl="4" indent="-342900" algn="l">
              <a:lnSpc>
                <a:spcPct val="90000"/>
              </a:lnSpc>
              <a:spcBef>
                <a:spcPts val="400"/>
              </a:spcBef>
              <a:spcAft>
                <a:spcPts val="0"/>
              </a:spcAft>
              <a:buClr>
                <a:schemeClr val="dk1"/>
              </a:buClr>
              <a:buSzPts val="1800"/>
              <a:buChar char="◦"/>
              <a:defRPr>
                <a:solidFill>
                  <a:schemeClr val="dk1"/>
                </a:solidFill>
              </a:defRPr>
            </a:lvl5pPr>
            <a:lvl6pPr marL="2743200" lvl="5" indent="-342900" algn="l">
              <a:lnSpc>
                <a:spcPct val="90000"/>
              </a:lnSpc>
              <a:spcBef>
                <a:spcPts val="400"/>
              </a:spcBef>
              <a:spcAft>
                <a:spcPts val="0"/>
              </a:spcAft>
              <a:buClr>
                <a:schemeClr val="dk1"/>
              </a:buClr>
              <a:buSzPts val="1800"/>
              <a:buChar char="◦"/>
              <a:defRPr>
                <a:solidFill>
                  <a:schemeClr val="dk1"/>
                </a:solidFill>
              </a:defRPr>
            </a:lvl6pPr>
            <a:lvl7pPr marL="3200400" lvl="6" indent="-342900" algn="l">
              <a:lnSpc>
                <a:spcPct val="90000"/>
              </a:lnSpc>
              <a:spcBef>
                <a:spcPts val="400"/>
              </a:spcBef>
              <a:spcAft>
                <a:spcPts val="0"/>
              </a:spcAft>
              <a:buClr>
                <a:schemeClr val="dk1"/>
              </a:buClr>
              <a:buSzPts val="1800"/>
              <a:buChar char="◦"/>
              <a:defRPr>
                <a:solidFill>
                  <a:schemeClr val="dk1"/>
                </a:solidFill>
              </a:defRPr>
            </a:lvl7pPr>
            <a:lvl8pPr marL="3657600" lvl="7" indent="-342900" algn="l">
              <a:lnSpc>
                <a:spcPct val="90000"/>
              </a:lnSpc>
              <a:spcBef>
                <a:spcPts val="400"/>
              </a:spcBef>
              <a:spcAft>
                <a:spcPts val="0"/>
              </a:spcAft>
              <a:buClr>
                <a:schemeClr val="dk1"/>
              </a:buClr>
              <a:buSzPts val="1800"/>
              <a:buChar char="◦"/>
              <a:defRPr>
                <a:solidFill>
                  <a:schemeClr val="dk1"/>
                </a:solidFill>
              </a:defRPr>
            </a:lvl8pPr>
            <a:lvl9pPr marL="4114800" lvl="8" indent="-342900" algn="l">
              <a:lnSpc>
                <a:spcPct val="90000"/>
              </a:lnSpc>
              <a:spcBef>
                <a:spcPts val="400"/>
              </a:spcBef>
              <a:spcAft>
                <a:spcPts val="400"/>
              </a:spcAft>
              <a:buClr>
                <a:schemeClr val="dk1"/>
              </a:buClr>
              <a:buSzPts val="1800"/>
              <a:buChar char="◦"/>
              <a:defRPr>
                <a:solidFill>
                  <a:schemeClr val="dk1"/>
                </a:solidFill>
              </a:defRPr>
            </a:lvl9pPr>
          </a:lstStyle>
          <a:p>
            <a:endParaRPr/>
          </a:p>
        </p:txBody>
      </p:sp>
      <p:sp>
        <p:nvSpPr>
          <p:cNvPr id="29" name="Google Shape;29;p16"/>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16"/>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16"/>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Leer" type="blank">
  <p:cSld name="BLANK">
    <p:spTree>
      <p:nvGrpSpPr>
        <p:cNvPr id="1" name="Shape 32"/>
        <p:cNvGrpSpPr/>
        <p:nvPr/>
      </p:nvGrpSpPr>
      <p:grpSpPr>
        <a:xfrm>
          <a:off x="0" y="0"/>
          <a:ext cx="0" cy="0"/>
          <a:chOff x="0" y="0"/>
          <a:chExt cx="0" cy="0"/>
        </a:xfrm>
      </p:grpSpPr>
      <p:sp>
        <p:nvSpPr>
          <p:cNvPr id="33" name="Google Shape;33;p35"/>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 name="Google Shape;34;p35"/>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 name="Google Shape;35;p35"/>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35"/>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35"/>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Leer 1">
  <p:cSld name="Leer">
    <p:spTree>
      <p:nvGrpSpPr>
        <p:cNvPr id="1" name="Shape 38"/>
        <p:cNvGrpSpPr/>
        <p:nvPr/>
      </p:nvGrpSpPr>
      <p:grpSpPr>
        <a:xfrm>
          <a:off x="0" y="0"/>
          <a:ext cx="0" cy="0"/>
          <a:chOff x="0" y="0"/>
          <a:chExt cx="0" cy="0"/>
        </a:xfrm>
      </p:grpSpPr>
      <p:sp>
        <p:nvSpPr>
          <p:cNvPr id="39" name="Google Shape;39;g3c3eaa8921b_0_274"/>
          <p:cNvSpPr txBox="1">
            <a:spLocks noGrp="1"/>
          </p:cNvSpPr>
          <p:nvPr>
            <p:ph type="sldNum" idx="12"/>
          </p:nvPr>
        </p:nvSpPr>
        <p:spPr>
          <a:xfrm>
            <a:off x="11686937" y="6503670"/>
            <a:ext cx="324300" cy="328200"/>
          </a:xfrm>
          <a:prstGeom prst="rect">
            <a:avLst/>
          </a:prstGeom>
          <a:noFill/>
          <a:ln>
            <a:noFill/>
          </a:ln>
        </p:spPr>
        <p:txBody>
          <a:bodyPr spcFirstLastPara="1" wrap="square" lIns="55850" tIns="55850" rIns="55850" bIns="55850" anchor="t" anchorCtr="0">
            <a:spAutoFit/>
          </a:bodyPr>
          <a:lstStyle>
            <a:lvl1pPr marL="0" marR="0" lvl="0" indent="0" algn="ctr">
              <a:lnSpc>
                <a:spcPct val="100000"/>
              </a:lnSpc>
              <a:spcBef>
                <a:spcPts val="0"/>
              </a:spcBef>
              <a:spcAft>
                <a:spcPts val="0"/>
              </a:spcAft>
              <a:buClr>
                <a:srgbClr val="535353"/>
              </a:buClr>
              <a:buSzPts val="1400"/>
              <a:buFont typeface="Gill Sans"/>
              <a:buNone/>
              <a:defRPr sz="1400" b="0" i="0" u="none" strike="noStrike" cap="none">
                <a:solidFill>
                  <a:srgbClr val="535353"/>
                </a:solidFill>
                <a:latin typeface="Gill Sans"/>
                <a:ea typeface="Gill Sans"/>
                <a:cs typeface="Gill Sans"/>
                <a:sym typeface="Gill Sans"/>
              </a:defRPr>
            </a:lvl1pPr>
            <a:lvl2pPr marL="0" marR="0" lvl="1" indent="0" algn="ctr">
              <a:lnSpc>
                <a:spcPct val="100000"/>
              </a:lnSpc>
              <a:spcBef>
                <a:spcPts val="0"/>
              </a:spcBef>
              <a:spcAft>
                <a:spcPts val="0"/>
              </a:spcAft>
              <a:buClr>
                <a:srgbClr val="535353"/>
              </a:buClr>
              <a:buSzPts val="1400"/>
              <a:buFont typeface="Gill Sans"/>
              <a:buNone/>
              <a:defRPr sz="1400" b="0" i="0" u="none" strike="noStrike" cap="none">
                <a:solidFill>
                  <a:srgbClr val="535353"/>
                </a:solidFill>
                <a:latin typeface="Gill Sans"/>
                <a:ea typeface="Gill Sans"/>
                <a:cs typeface="Gill Sans"/>
                <a:sym typeface="Gill Sans"/>
              </a:defRPr>
            </a:lvl2pPr>
            <a:lvl3pPr marL="0" marR="0" lvl="2" indent="0" algn="ctr">
              <a:lnSpc>
                <a:spcPct val="100000"/>
              </a:lnSpc>
              <a:spcBef>
                <a:spcPts val="0"/>
              </a:spcBef>
              <a:spcAft>
                <a:spcPts val="0"/>
              </a:spcAft>
              <a:buClr>
                <a:srgbClr val="535353"/>
              </a:buClr>
              <a:buSzPts val="1400"/>
              <a:buFont typeface="Gill Sans"/>
              <a:buNone/>
              <a:defRPr sz="1400" b="0" i="0" u="none" strike="noStrike" cap="none">
                <a:solidFill>
                  <a:srgbClr val="535353"/>
                </a:solidFill>
                <a:latin typeface="Gill Sans"/>
                <a:ea typeface="Gill Sans"/>
                <a:cs typeface="Gill Sans"/>
                <a:sym typeface="Gill Sans"/>
              </a:defRPr>
            </a:lvl3pPr>
            <a:lvl4pPr marL="0" marR="0" lvl="3" indent="0" algn="ctr">
              <a:lnSpc>
                <a:spcPct val="100000"/>
              </a:lnSpc>
              <a:spcBef>
                <a:spcPts val="0"/>
              </a:spcBef>
              <a:spcAft>
                <a:spcPts val="0"/>
              </a:spcAft>
              <a:buClr>
                <a:srgbClr val="535353"/>
              </a:buClr>
              <a:buSzPts val="1400"/>
              <a:buFont typeface="Gill Sans"/>
              <a:buNone/>
              <a:defRPr sz="1400" b="0" i="0" u="none" strike="noStrike" cap="none">
                <a:solidFill>
                  <a:srgbClr val="535353"/>
                </a:solidFill>
                <a:latin typeface="Gill Sans"/>
                <a:ea typeface="Gill Sans"/>
                <a:cs typeface="Gill Sans"/>
                <a:sym typeface="Gill Sans"/>
              </a:defRPr>
            </a:lvl4pPr>
            <a:lvl5pPr marL="0" marR="0" lvl="4" indent="0" algn="ctr">
              <a:lnSpc>
                <a:spcPct val="100000"/>
              </a:lnSpc>
              <a:spcBef>
                <a:spcPts val="0"/>
              </a:spcBef>
              <a:spcAft>
                <a:spcPts val="0"/>
              </a:spcAft>
              <a:buClr>
                <a:srgbClr val="535353"/>
              </a:buClr>
              <a:buSzPts val="1400"/>
              <a:buFont typeface="Gill Sans"/>
              <a:buNone/>
              <a:defRPr sz="1400" b="0" i="0" u="none" strike="noStrike" cap="none">
                <a:solidFill>
                  <a:srgbClr val="535353"/>
                </a:solidFill>
                <a:latin typeface="Gill Sans"/>
                <a:ea typeface="Gill Sans"/>
                <a:cs typeface="Gill Sans"/>
                <a:sym typeface="Gill Sans"/>
              </a:defRPr>
            </a:lvl5pPr>
            <a:lvl6pPr marL="0" marR="0" lvl="5" indent="0" algn="ctr">
              <a:lnSpc>
                <a:spcPct val="100000"/>
              </a:lnSpc>
              <a:spcBef>
                <a:spcPts val="0"/>
              </a:spcBef>
              <a:spcAft>
                <a:spcPts val="0"/>
              </a:spcAft>
              <a:buClr>
                <a:srgbClr val="535353"/>
              </a:buClr>
              <a:buSzPts val="1400"/>
              <a:buFont typeface="Gill Sans"/>
              <a:buNone/>
              <a:defRPr sz="1400" b="0" i="0" u="none" strike="noStrike" cap="none">
                <a:solidFill>
                  <a:srgbClr val="535353"/>
                </a:solidFill>
                <a:latin typeface="Gill Sans"/>
                <a:ea typeface="Gill Sans"/>
                <a:cs typeface="Gill Sans"/>
                <a:sym typeface="Gill Sans"/>
              </a:defRPr>
            </a:lvl6pPr>
            <a:lvl7pPr marL="0" marR="0" lvl="6" indent="0" algn="ctr">
              <a:lnSpc>
                <a:spcPct val="100000"/>
              </a:lnSpc>
              <a:spcBef>
                <a:spcPts val="0"/>
              </a:spcBef>
              <a:spcAft>
                <a:spcPts val="0"/>
              </a:spcAft>
              <a:buClr>
                <a:srgbClr val="535353"/>
              </a:buClr>
              <a:buSzPts val="1400"/>
              <a:buFont typeface="Gill Sans"/>
              <a:buNone/>
              <a:defRPr sz="1400" b="0" i="0" u="none" strike="noStrike" cap="none">
                <a:solidFill>
                  <a:srgbClr val="535353"/>
                </a:solidFill>
                <a:latin typeface="Gill Sans"/>
                <a:ea typeface="Gill Sans"/>
                <a:cs typeface="Gill Sans"/>
                <a:sym typeface="Gill Sans"/>
              </a:defRPr>
            </a:lvl7pPr>
            <a:lvl8pPr marL="0" marR="0" lvl="7" indent="0" algn="ctr">
              <a:lnSpc>
                <a:spcPct val="100000"/>
              </a:lnSpc>
              <a:spcBef>
                <a:spcPts val="0"/>
              </a:spcBef>
              <a:spcAft>
                <a:spcPts val="0"/>
              </a:spcAft>
              <a:buClr>
                <a:srgbClr val="535353"/>
              </a:buClr>
              <a:buSzPts val="1400"/>
              <a:buFont typeface="Gill Sans"/>
              <a:buNone/>
              <a:defRPr sz="1400" b="0" i="0" u="none" strike="noStrike" cap="none">
                <a:solidFill>
                  <a:srgbClr val="535353"/>
                </a:solidFill>
                <a:latin typeface="Gill Sans"/>
                <a:ea typeface="Gill Sans"/>
                <a:cs typeface="Gill Sans"/>
                <a:sym typeface="Gill Sans"/>
              </a:defRPr>
            </a:lvl8pPr>
            <a:lvl9pPr marL="0" marR="0" lvl="8" indent="0" algn="ctr">
              <a:lnSpc>
                <a:spcPct val="100000"/>
              </a:lnSpc>
              <a:spcBef>
                <a:spcPts val="0"/>
              </a:spcBef>
              <a:spcAft>
                <a:spcPts val="0"/>
              </a:spcAft>
              <a:buClr>
                <a:srgbClr val="535353"/>
              </a:buClr>
              <a:buSzPts val="1400"/>
              <a:buFont typeface="Gill Sans"/>
              <a:buNone/>
              <a:defRPr sz="1400" b="0" i="0" u="none" strike="noStrike" cap="none">
                <a:solidFill>
                  <a:srgbClr val="535353"/>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‹Nr.›</a:t>
            </a:fld>
            <a:endParaRPr sz="1050">
              <a:solidFill>
                <a:srgbClr val="FFFFFF"/>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el und Inhalt 1">
  <p:cSld name="Titel und Inhalt">
    <p:spTree>
      <p:nvGrpSpPr>
        <p:cNvPr id="1" name="Shape 40"/>
        <p:cNvGrpSpPr/>
        <p:nvPr/>
      </p:nvGrpSpPr>
      <p:grpSpPr>
        <a:xfrm>
          <a:off x="0" y="0"/>
          <a:ext cx="0" cy="0"/>
          <a:chOff x="0" y="0"/>
          <a:chExt cx="0" cy="0"/>
        </a:xfrm>
      </p:grpSpPr>
      <p:pic>
        <p:nvPicPr>
          <p:cNvPr id="41" name="Google Shape;41;g3c212244a7b_0_39" descr="Bild 8"/>
          <p:cNvPicPr preferRelativeResize="0"/>
          <p:nvPr/>
        </p:nvPicPr>
        <p:blipFill rotWithShape="1">
          <a:blip r:embed="rId2">
            <a:alphaModFix/>
          </a:blip>
          <a:srcRect/>
          <a:stretch/>
        </p:blipFill>
        <p:spPr>
          <a:xfrm>
            <a:off x="9304587" y="42793"/>
            <a:ext cx="2070262" cy="938389"/>
          </a:xfrm>
          <a:prstGeom prst="rect">
            <a:avLst/>
          </a:prstGeom>
          <a:noFill/>
          <a:ln>
            <a:noFill/>
          </a:ln>
        </p:spPr>
      </p:pic>
      <p:sp>
        <p:nvSpPr>
          <p:cNvPr id="42" name="Google Shape;42;g3c212244a7b_0_39"/>
          <p:cNvSpPr txBox="1">
            <a:spLocks noGrp="1"/>
          </p:cNvSpPr>
          <p:nvPr>
            <p:ph type="title"/>
          </p:nvPr>
        </p:nvSpPr>
        <p:spPr>
          <a:xfrm>
            <a:off x="355599" y="103397"/>
            <a:ext cx="7731300" cy="817200"/>
          </a:xfrm>
          <a:prstGeom prst="rect">
            <a:avLst/>
          </a:prstGeom>
          <a:noFill/>
          <a:ln>
            <a:noFill/>
          </a:ln>
        </p:spPr>
        <p:txBody>
          <a:bodyPr spcFirstLastPara="1" wrap="square" lIns="55850" tIns="55850" rIns="55850" bIns="55850" anchor="ctr" anchorCtr="0">
            <a:normAutofit/>
          </a:bodyPr>
          <a:lstStyle>
            <a:lvl1pPr lvl="0" algn="l">
              <a:lnSpc>
                <a:spcPct val="100000"/>
              </a:lnSpc>
              <a:spcBef>
                <a:spcPts val="0"/>
              </a:spcBef>
              <a:spcAft>
                <a:spcPts val="0"/>
              </a:spcAft>
              <a:buClr>
                <a:srgbClr val="000000"/>
              </a:buClr>
              <a:buSzPts val="5100"/>
              <a:buFont typeface="Arial"/>
              <a:buNone/>
              <a:defRPr sz="5100" b="1" cap="none">
                <a:solidFill>
                  <a:srgbClr val="000000"/>
                </a:solidFill>
                <a:latin typeface="Arial"/>
                <a:ea typeface="Arial"/>
                <a:cs typeface="Arial"/>
                <a:sym typeface="Arial"/>
              </a:defRPr>
            </a:lvl1pPr>
            <a:lvl2pPr lvl="1" algn="ctr">
              <a:lnSpc>
                <a:spcPct val="100000"/>
              </a:lnSpc>
              <a:spcBef>
                <a:spcPts val="0"/>
              </a:spcBef>
              <a:spcAft>
                <a:spcPts val="0"/>
              </a:spcAft>
              <a:buClr>
                <a:srgbClr val="535353"/>
              </a:buClr>
              <a:buSzPts val="1500"/>
              <a:buNone/>
              <a:defRPr/>
            </a:lvl2pPr>
            <a:lvl3pPr lvl="2" algn="ctr">
              <a:lnSpc>
                <a:spcPct val="100000"/>
              </a:lnSpc>
              <a:spcBef>
                <a:spcPts val="0"/>
              </a:spcBef>
              <a:spcAft>
                <a:spcPts val="0"/>
              </a:spcAft>
              <a:buClr>
                <a:srgbClr val="535353"/>
              </a:buClr>
              <a:buSzPts val="1500"/>
              <a:buNone/>
              <a:defRPr/>
            </a:lvl3pPr>
            <a:lvl4pPr lvl="3" algn="ctr">
              <a:lnSpc>
                <a:spcPct val="100000"/>
              </a:lnSpc>
              <a:spcBef>
                <a:spcPts val="0"/>
              </a:spcBef>
              <a:spcAft>
                <a:spcPts val="0"/>
              </a:spcAft>
              <a:buClr>
                <a:srgbClr val="535353"/>
              </a:buClr>
              <a:buSzPts val="1500"/>
              <a:buNone/>
              <a:defRPr/>
            </a:lvl4pPr>
            <a:lvl5pPr lvl="4" algn="ctr">
              <a:lnSpc>
                <a:spcPct val="100000"/>
              </a:lnSpc>
              <a:spcBef>
                <a:spcPts val="0"/>
              </a:spcBef>
              <a:spcAft>
                <a:spcPts val="0"/>
              </a:spcAft>
              <a:buClr>
                <a:srgbClr val="535353"/>
              </a:buClr>
              <a:buSzPts val="1500"/>
              <a:buNone/>
              <a:defRPr/>
            </a:lvl5pPr>
            <a:lvl6pPr lvl="5" algn="ctr">
              <a:lnSpc>
                <a:spcPct val="100000"/>
              </a:lnSpc>
              <a:spcBef>
                <a:spcPts val="0"/>
              </a:spcBef>
              <a:spcAft>
                <a:spcPts val="0"/>
              </a:spcAft>
              <a:buClr>
                <a:srgbClr val="535353"/>
              </a:buClr>
              <a:buSzPts val="1500"/>
              <a:buNone/>
              <a:defRPr/>
            </a:lvl6pPr>
            <a:lvl7pPr lvl="6" algn="ctr">
              <a:lnSpc>
                <a:spcPct val="100000"/>
              </a:lnSpc>
              <a:spcBef>
                <a:spcPts val="0"/>
              </a:spcBef>
              <a:spcAft>
                <a:spcPts val="0"/>
              </a:spcAft>
              <a:buClr>
                <a:srgbClr val="535353"/>
              </a:buClr>
              <a:buSzPts val="1500"/>
              <a:buNone/>
              <a:defRPr/>
            </a:lvl7pPr>
            <a:lvl8pPr lvl="7" algn="ctr">
              <a:lnSpc>
                <a:spcPct val="100000"/>
              </a:lnSpc>
              <a:spcBef>
                <a:spcPts val="0"/>
              </a:spcBef>
              <a:spcAft>
                <a:spcPts val="0"/>
              </a:spcAft>
              <a:buClr>
                <a:srgbClr val="535353"/>
              </a:buClr>
              <a:buSzPts val="1500"/>
              <a:buNone/>
              <a:defRPr/>
            </a:lvl8pPr>
            <a:lvl9pPr lvl="8" algn="ctr">
              <a:lnSpc>
                <a:spcPct val="100000"/>
              </a:lnSpc>
              <a:spcBef>
                <a:spcPts val="0"/>
              </a:spcBef>
              <a:spcAft>
                <a:spcPts val="0"/>
              </a:spcAft>
              <a:buClr>
                <a:srgbClr val="535353"/>
              </a:buClr>
              <a:buSzPts val="1500"/>
              <a:buNone/>
              <a:defRPr/>
            </a:lvl9pPr>
          </a:lstStyle>
          <a:p>
            <a:endParaRPr/>
          </a:p>
        </p:txBody>
      </p:sp>
      <p:sp>
        <p:nvSpPr>
          <p:cNvPr id="43" name="Google Shape;43;g3c212244a7b_0_39"/>
          <p:cNvSpPr txBox="1">
            <a:spLocks noGrp="1"/>
          </p:cNvSpPr>
          <p:nvPr>
            <p:ph type="body" idx="1"/>
          </p:nvPr>
        </p:nvSpPr>
        <p:spPr>
          <a:xfrm>
            <a:off x="322658" y="1261427"/>
            <a:ext cx="11401500" cy="5064600"/>
          </a:xfrm>
          <a:prstGeom prst="rect">
            <a:avLst/>
          </a:prstGeom>
          <a:noFill/>
          <a:ln>
            <a:noFill/>
          </a:ln>
        </p:spPr>
        <p:txBody>
          <a:bodyPr spcFirstLastPara="1" wrap="square" lIns="55850" tIns="55850" rIns="55850" bIns="55850" anchor="t" anchorCtr="0">
            <a:normAutofit/>
          </a:bodyPr>
          <a:lstStyle>
            <a:lvl1pPr marL="457200" lvl="0" indent="-425450" algn="l">
              <a:lnSpc>
                <a:spcPct val="100000"/>
              </a:lnSpc>
              <a:spcBef>
                <a:spcPts val="700"/>
              </a:spcBef>
              <a:spcAft>
                <a:spcPts val="0"/>
              </a:spcAft>
              <a:buClr>
                <a:srgbClr val="000000"/>
              </a:buClr>
              <a:buSzPts val="3100"/>
              <a:buFont typeface="Arial"/>
              <a:buChar char=" "/>
              <a:defRPr sz="3100">
                <a:solidFill>
                  <a:srgbClr val="000000"/>
                </a:solidFill>
                <a:latin typeface="Arial"/>
                <a:ea typeface="Arial"/>
                <a:cs typeface="Arial"/>
                <a:sym typeface="Arial"/>
              </a:defRPr>
            </a:lvl1pPr>
            <a:lvl2pPr marL="914400" lvl="1" indent="-393700" algn="l">
              <a:lnSpc>
                <a:spcPct val="100000"/>
              </a:lnSpc>
              <a:spcBef>
                <a:spcPts val="700"/>
              </a:spcBef>
              <a:spcAft>
                <a:spcPts val="0"/>
              </a:spcAft>
              <a:buClr>
                <a:srgbClr val="000000"/>
              </a:buClr>
              <a:buSzPts val="2600"/>
              <a:buFont typeface="Arial"/>
              <a:buChar char="–"/>
              <a:defRPr sz="2600">
                <a:solidFill>
                  <a:srgbClr val="000000"/>
                </a:solidFill>
                <a:latin typeface="Arial"/>
                <a:ea typeface="Arial"/>
                <a:cs typeface="Arial"/>
                <a:sym typeface="Arial"/>
              </a:defRPr>
            </a:lvl2pPr>
            <a:lvl3pPr marL="1371600" lvl="2" indent="-368300" algn="l">
              <a:lnSpc>
                <a:spcPct val="100000"/>
              </a:lnSpc>
              <a:spcBef>
                <a:spcPts val="700"/>
              </a:spcBef>
              <a:spcAft>
                <a:spcPts val="0"/>
              </a:spcAft>
              <a:buClr>
                <a:srgbClr val="000000"/>
              </a:buClr>
              <a:buSzPts val="2200"/>
              <a:buFont typeface="Arial"/>
              <a:buChar char="◦"/>
              <a:defRPr sz="2200">
                <a:solidFill>
                  <a:srgbClr val="000000"/>
                </a:solidFill>
                <a:latin typeface="Arial"/>
                <a:ea typeface="Arial"/>
                <a:cs typeface="Arial"/>
                <a:sym typeface="Arial"/>
              </a:defRPr>
            </a:lvl3pPr>
            <a:lvl4pPr marL="1828800" lvl="3" indent="-412750" algn="l">
              <a:lnSpc>
                <a:spcPct val="100000"/>
              </a:lnSpc>
              <a:spcBef>
                <a:spcPts val="700"/>
              </a:spcBef>
              <a:spcAft>
                <a:spcPts val="0"/>
              </a:spcAft>
              <a:buClr>
                <a:srgbClr val="000000"/>
              </a:buClr>
              <a:buSzPts val="2900"/>
              <a:buFont typeface="Arial"/>
              <a:buChar char="–"/>
              <a:defRPr sz="2900">
                <a:solidFill>
                  <a:srgbClr val="000000"/>
                </a:solidFill>
                <a:latin typeface="Arial"/>
                <a:ea typeface="Arial"/>
                <a:cs typeface="Arial"/>
                <a:sym typeface="Arial"/>
              </a:defRPr>
            </a:lvl4pPr>
            <a:lvl5pPr marL="2286000" lvl="4" indent="-412750" algn="l">
              <a:lnSpc>
                <a:spcPct val="100000"/>
              </a:lnSpc>
              <a:spcBef>
                <a:spcPts val="700"/>
              </a:spcBef>
              <a:spcAft>
                <a:spcPts val="0"/>
              </a:spcAft>
              <a:buClr>
                <a:srgbClr val="000000"/>
              </a:buClr>
              <a:buSzPts val="2900"/>
              <a:buFont typeface="Arial"/>
              <a:buChar char="»"/>
              <a:defRPr sz="2900">
                <a:solidFill>
                  <a:srgbClr val="000000"/>
                </a:solidFill>
                <a:latin typeface="Arial"/>
                <a:ea typeface="Arial"/>
                <a:cs typeface="Arial"/>
                <a:sym typeface="Arial"/>
              </a:defRPr>
            </a:lvl5pPr>
            <a:lvl6pPr marL="2743200" lvl="5" indent="-311150" algn="l">
              <a:lnSpc>
                <a:spcPct val="120000"/>
              </a:lnSpc>
              <a:spcBef>
                <a:spcPts val="2600"/>
              </a:spcBef>
              <a:spcAft>
                <a:spcPts val="0"/>
              </a:spcAft>
              <a:buSzPts val="1300"/>
              <a:buChar char="◦"/>
              <a:defRPr/>
            </a:lvl6pPr>
            <a:lvl7pPr marL="3200400" lvl="6" indent="-311150" algn="l">
              <a:lnSpc>
                <a:spcPct val="120000"/>
              </a:lnSpc>
              <a:spcBef>
                <a:spcPts val="2600"/>
              </a:spcBef>
              <a:spcAft>
                <a:spcPts val="0"/>
              </a:spcAft>
              <a:buSzPts val="1300"/>
              <a:buChar char="◦"/>
              <a:defRPr/>
            </a:lvl7pPr>
            <a:lvl8pPr marL="3657600" lvl="7" indent="-311150" algn="l">
              <a:lnSpc>
                <a:spcPct val="120000"/>
              </a:lnSpc>
              <a:spcBef>
                <a:spcPts val="2600"/>
              </a:spcBef>
              <a:spcAft>
                <a:spcPts val="0"/>
              </a:spcAft>
              <a:buSzPts val="1300"/>
              <a:buChar char="◦"/>
              <a:defRPr/>
            </a:lvl8pPr>
            <a:lvl9pPr marL="4114800" lvl="8" indent="-311150" algn="l">
              <a:lnSpc>
                <a:spcPct val="120000"/>
              </a:lnSpc>
              <a:spcBef>
                <a:spcPts val="2600"/>
              </a:spcBef>
              <a:spcAft>
                <a:spcPts val="0"/>
              </a:spcAft>
              <a:buSzPts val="1300"/>
              <a:buChar char="◦"/>
              <a:defRPr/>
            </a:lvl9pPr>
          </a:lstStyle>
          <a:p>
            <a:endParaRPr/>
          </a:p>
        </p:txBody>
      </p:sp>
      <p:sp>
        <p:nvSpPr>
          <p:cNvPr id="44" name="Google Shape;44;g3c212244a7b_0_39"/>
          <p:cNvSpPr txBox="1">
            <a:spLocks noGrp="1"/>
          </p:cNvSpPr>
          <p:nvPr>
            <p:ph type="sldNum" idx="12"/>
          </p:nvPr>
        </p:nvSpPr>
        <p:spPr>
          <a:xfrm>
            <a:off x="11521837" y="6496050"/>
            <a:ext cx="324300" cy="328200"/>
          </a:xfrm>
          <a:prstGeom prst="rect">
            <a:avLst/>
          </a:prstGeom>
          <a:noFill/>
          <a:ln>
            <a:noFill/>
          </a:ln>
        </p:spPr>
        <p:txBody>
          <a:bodyPr spcFirstLastPara="1" wrap="square" lIns="55850" tIns="55850" rIns="55850" bIns="55850" anchor="t" anchorCtr="0">
            <a:spAutoFit/>
          </a:bodyPr>
          <a:lstStyle>
            <a:lvl1pPr marL="0" marR="0" lvl="0" indent="0" algn="ctr">
              <a:lnSpc>
                <a:spcPct val="100000"/>
              </a:lnSpc>
              <a:spcBef>
                <a:spcPts val="0"/>
              </a:spcBef>
              <a:spcAft>
                <a:spcPts val="0"/>
              </a:spcAft>
              <a:buClr>
                <a:srgbClr val="535353"/>
              </a:buClr>
              <a:buSzPts val="1400"/>
              <a:buFont typeface="Gill Sans"/>
              <a:buNone/>
              <a:defRPr sz="1400" b="0" i="0" u="none" strike="noStrike" cap="none">
                <a:solidFill>
                  <a:srgbClr val="FFFFFF"/>
                </a:solidFill>
                <a:latin typeface="Calibri"/>
                <a:ea typeface="Calibri"/>
                <a:cs typeface="Calibri"/>
                <a:sym typeface="Calibri"/>
              </a:defRPr>
            </a:lvl1pPr>
            <a:lvl2pPr marL="0" marR="0" lvl="1" indent="0" algn="ctr">
              <a:lnSpc>
                <a:spcPct val="100000"/>
              </a:lnSpc>
              <a:spcBef>
                <a:spcPts val="0"/>
              </a:spcBef>
              <a:spcAft>
                <a:spcPts val="0"/>
              </a:spcAft>
              <a:buClr>
                <a:srgbClr val="535353"/>
              </a:buClr>
              <a:buSzPts val="1400"/>
              <a:buFont typeface="Gill Sans"/>
              <a:buNone/>
              <a:defRPr sz="1400" b="0" i="0" u="none" strike="noStrike" cap="none">
                <a:solidFill>
                  <a:srgbClr val="FFFFFF"/>
                </a:solidFill>
                <a:latin typeface="Calibri"/>
                <a:ea typeface="Calibri"/>
                <a:cs typeface="Calibri"/>
                <a:sym typeface="Calibri"/>
              </a:defRPr>
            </a:lvl2pPr>
            <a:lvl3pPr marL="0" marR="0" lvl="2" indent="0" algn="ctr">
              <a:lnSpc>
                <a:spcPct val="100000"/>
              </a:lnSpc>
              <a:spcBef>
                <a:spcPts val="0"/>
              </a:spcBef>
              <a:spcAft>
                <a:spcPts val="0"/>
              </a:spcAft>
              <a:buClr>
                <a:srgbClr val="535353"/>
              </a:buClr>
              <a:buSzPts val="1400"/>
              <a:buFont typeface="Gill Sans"/>
              <a:buNone/>
              <a:defRPr sz="1400" b="0" i="0" u="none" strike="noStrike" cap="none">
                <a:solidFill>
                  <a:srgbClr val="FFFFFF"/>
                </a:solidFill>
                <a:latin typeface="Calibri"/>
                <a:ea typeface="Calibri"/>
                <a:cs typeface="Calibri"/>
                <a:sym typeface="Calibri"/>
              </a:defRPr>
            </a:lvl3pPr>
            <a:lvl4pPr marL="0" marR="0" lvl="3" indent="0" algn="ctr">
              <a:lnSpc>
                <a:spcPct val="100000"/>
              </a:lnSpc>
              <a:spcBef>
                <a:spcPts val="0"/>
              </a:spcBef>
              <a:spcAft>
                <a:spcPts val="0"/>
              </a:spcAft>
              <a:buClr>
                <a:srgbClr val="535353"/>
              </a:buClr>
              <a:buSzPts val="1400"/>
              <a:buFont typeface="Gill Sans"/>
              <a:buNone/>
              <a:defRPr sz="1400" b="0" i="0" u="none" strike="noStrike" cap="none">
                <a:solidFill>
                  <a:srgbClr val="FFFFFF"/>
                </a:solidFill>
                <a:latin typeface="Calibri"/>
                <a:ea typeface="Calibri"/>
                <a:cs typeface="Calibri"/>
                <a:sym typeface="Calibri"/>
              </a:defRPr>
            </a:lvl4pPr>
            <a:lvl5pPr marL="0" marR="0" lvl="4" indent="0" algn="ctr">
              <a:lnSpc>
                <a:spcPct val="100000"/>
              </a:lnSpc>
              <a:spcBef>
                <a:spcPts val="0"/>
              </a:spcBef>
              <a:spcAft>
                <a:spcPts val="0"/>
              </a:spcAft>
              <a:buClr>
                <a:srgbClr val="535353"/>
              </a:buClr>
              <a:buSzPts val="1400"/>
              <a:buFont typeface="Gill Sans"/>
              <a:buNone/>
              <a:defRPr sz="1400" b="0" i="0" u="none" strike="noStrike" cap="none">
                <a:solidFill>
                  <a:srgbClr val="FFFFFF"/>
                </a:solidFill>
                <a:latin typeface="Calibri"/>
                <a:ea typeface="Calibri"/>
                <a:cs typeface="Calibri"/>
                <a:sym typeface="Calibri"/>
              </a:defRPr>
            </a:lvl5pPr>
            <a:lvl6pPr marL="0" marR="0" lvl="5" indent="0" algn="ctr">
              <a:lnSpc>
                <a:spcPct val="100000"/>
              </a:lnSpc>
              <a:spcBef>
                <a:spcPts val="0"/>
              </a:spcBef>
              <a:spcAft>
                <a:spcPts val="0"/>
              </a:spcAft>
              <a:buClr>
                <a:srgbClr val="535353"/>
              </a:buClr>
              <a:buSzPts val="1400"/>
              <a:buFont typeface="Gill Sans"/>
              <a:buNone/>
              <a:defRPr sz="1400" b="0" i="0" u="none" strike="noStrike" cap="none">
                <a:solidFill>
                  <a:srgbClr val="FFFFFF"/>
                </a:solidFill>
                <a:latin typeface="Calibri"/>
                <a:ea typeface="Calibri"/>
                <a:cs typeface="Calibri"/>
                <a:sym typeface="Calibri"/>
              </a:defRPr>
            </a:lvl6pPr>
            <a:lvl7pPr marL="0" marR="0" lvl="6" indent="0" algn="ctr">
              <a:lnSpc>
                <a:spcPct val="100000"/>
              </a:lnSpc>
              <a:spcBef>
                <a:spcPts val="0"/>
              </a:spcBef>
              <a:spcAft>
                <a:spcPts val="0"/>
              </a:spcAft>
              <a:buClr>
                <a:srgbClr val="535353"/>
              </a:buClr>
              <a:buSzPts val="1400"/>
              <a:buFont typeface="Gill Sans"/>
              <a:buNone/>
              <a:defRPr sz="1400" b="0" i="0" u="none" strike="noStrike" cap="none">
                <a:solidFill>
                  <a:srgbClr val="FFFFFF"/>
                </a:solidFill>
                <a:latin typeface="Calibri"/>
                <a:ea typeface="Calibri"/>
                <a:cs typeface="Calibri"/>
                <a:sym typeface="Calibri"/>
              </a:defRPr>
            </a:lvl7pPr>
            <a:lvl8pPr marL="0" marR="0" lvl="7" indent="0" algn="ctr">
              <a:lnSpc>
                <a:spcPct val="100000"/>
              </a:lnSpc>
              <a:spcBef>
                <a:spcPts val="0"/>
              </a:spcBef>
              <a:spcAft>
                <a:spcPts val="0"/>
              </a:spcAft>
              <a:buClr>
                <a:srgbClr val="535353"/>
              </a:buClr>
              <a:buSzPts val="1400"/>
              <a:buFont typeface="Gill Sans"/>
              <a:buNone/>
              <a:defRPr sz="1400" b="0" i="0" u="none" strike="noStrike" cap="none">
                <a:solidFill>
                  <a:srgbClr val="FFFFFF"/>
                </a:solidFill>
                <a:latin typeface="Calibri"/>
                <a:ea typeface="Calibri"/>
                <a:cs typeface="Calibri"/>
                <a:sym typeface="Calibri"/>
              </a:defRPr>
            </a:lvl8pPr>
            <a:lvl9pPr marL="0" marR="0" lvl="8" indent="0" algn="ctr">
              <a:lnSpc>
                <a:spcPct val="100000"/>
              </a:lnSpc>
              <a:spcBef>
                <a:spcPts val="0"/>
              </a:spcBef>
              <a:spcAft>
                <a:spcPts val="0"/>
              </a:spcAft>
              <a:buClr>
                <a:srgbClr val="535353"/>
              </a:buClr>
              <a:buSzPts val="1400"/>
              <a:buFont typeface="Gill Sans"/>
              <a:buNone/>
              <a:defRPr sz="1400" b="0" i="0" u="none" strike="noStrike" cap="none">
                <a:solidFill>
                  <a:srgbClr val="FFFFFF"/>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‹Nr.›</a:t>
            </a:fld>
            <a:endParaRPr sz="105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Titel und Inhalt 2">
  <p:cSld name="Titel und Inhalt 2">
    <p:spTree>
      <p:nvGrpSpPr>
        <p:cNvPr id="1" name="Shape 49"/>
        <p:cNvGrpSpPr/>
        <p:nvPr/>
      </p:nvGrpSpPr>
      <p:grpSpPr>
        <a:xfrm>
          <a:off x="0" y="0"/>
          <a:ext cx="0" cy="0"/>
          <a:chOff x="0" y="0"/>
          <a:chExt cx="0" cy="0"/>
        </a:xfrm>
      </p:grpSpPr>
      <p:sp>
        <p:nvSpPr>
          <p:cNvPr id="50" name="Google Shape;50;g3c3eaa8921b_0_1134"/>
          <p:cNvSpPr txBox="1">
            <a:spLocks noGrp="1"/>
          </p:cNvSpPr>
          <p:nvPr>
            <p:ph type="title"/>
          </p:nvPr>
        </p:nvSpPr>
        <p:spPr>
          <a:xfrm>
            <a:off x="355599" y="103397"/>
            <a:ext cx="7731300" cy="817200"/>
          </a:xfrm>
          <a:prstGeom prst="rect">
            <a:avLst/>
          </a:prstGeom>
          <a:noFill/>
          <a:ln>
            <a:noFill/>
          </a:ln>
        </p:spPr>
        <p:txBody>
          <a:bodyPr spcFirstLastPara="1" wrap="square" lIns="55850" tIns="55850" rIns="55850" bIns="55850" anchor="ctr" anchorCtr="0">
            <a:normAutofit/>
          </a:bodyPr>
          <a:lstStyle>
            <a:lvl1pPr lvl="0" algn="l">
              <a:lnSpc>
                <a:spcPct val="100000"/>
              </a:lnSpc>
              <a:spcBef>
                <a:spcPts val="0"/>
              </a:spcBef>
              <a:spcAft>
                <a:spcPts val="0"/>
              </a:spcAft>
              <a:buClr>
                <a:srgbClr val="000000"/>
              </a:buClr>
              <a:buSzPts val="5100"/>
              <a:buFont typeface="Arial"/>
              <a:buNone/>
              <a:defRPr sz="5100" b="1">
                <a:latin typeface="Arial"/>
                <a:ea typeface="Arial"/>
                <a:cs typeface="Arial"/>
                <a:sym typeface="Arial"/>
              </a:defRPr>
            </a:lvl1pPr>
            <a:lvl2pPr lvl="1" algn="ctr">
              <a:lnSpc>
                <a:spcPct val="100000"/>
              </a:lnSpc>
              <a:spcBef>
                <a:spcPts val="0"/>
              </a:spcBef>
              <a:spcAft>
                <a:spcPts val="0"/>
              </a:spcAft>
              <a:buClr>
                <a:srgbClr val="000000"/>
              </a:buClr>
              <a:buSzPts val="1500"/>
              <a:buNone/>
              <a:defRPr/>
            </a:lvl2pPr>
            <a:lvl3pPr lvl="2" algn="ctr">
              <a:lnSpc>
                <a:spcPct val="100000"/>
              </a:lnSpc>
              <a:spcBef>
                <a:spcPts val="0"/>
              </a:spcBef>
              <a:spcAft>
                <a:spcPts val="0"/>
              </a:spcAft>
              <a:buClr>
                <a:srgbClr val="000000"/>
              </a:buClr>
              <a:buSzPts val="1500"/>
              <a:buNone/>
              <a:defRPr/>
            </a:lvl3pPr>
            <a:lvl4pPr lvl="3" algn="ctr">
              <a:lnSpc>
                <a:spcPct val="100000"/>
              </a:lnSpc>
              <a:spcBef>
                <a:spcPts val="0"/>
              </a:spcBef>
              <a:spcAft>
                <a:spcPts val="0"/>
              </a:spcAft>
              <a:buClr>
                <a:srgbClr val="000000"/>
              </a:buClr>
              <a:buSzPts val="1500"/>
              <a:buNone/>
              <a:defRPr/>
            </a:lvl4pPr>
            <a:lvl5pPr lvl="4" algn="ctr">
              <a:lnSpc>
                <a:spcPct val="100000"/>
              </a:lnSpc>
              <a:spcBef>
                <a:spcPts val="0"/>
              </a:spcBef>
              <a:spcAft>
                <a:spcPts val="0"/>
              </a:spcAft>
              <a:buClr>
                <a:srgbClr val="000000"/>
              </a:buClr>
              <a:buSzPts val="1500"/>
              <a:buNone/>
              <a:defRPr/>
            </a:lvl5pPr>
            <a:lvl6pPr lvl="5" algn="ctr">
              <a:lnSpc>
                <a:spcPct val="100000"/>
              </a:lnSpc>
              <a:spcBef>
                <a:spcPts val="0"/>
              </a:spcBef>
              <a:spcAft>
                <a:spcPts val="0"/>
              </a:spcAft>
              <a:buClr>
                <a:srgbClr val="000000"/>
              </a:buClr>
              <a:buSzPts val="1500"/>
              <a:buNone/>
              <a:defRPr/>
            </a:lvl6pPr>
            <a:lvl7pPr lvl="6" algn="ctr">
              <a:lnSpc>
                <a:spcPct val="100000"/>
              </a:lnSpc>
              <a:spcBef>
                <a:spcPts val="0"/>
              </a:spcBef>
              <a:spcAft>
                <a:spcPts val="0"/>
              </a:spcAft>
              <a:buClr>
                <a:srgbClr val="000000"/>
              </a:buClr>
              <a:buSzPts val="1500"/>
              <a:buNone/>
              <a:defRPr/>
            </a:lvl7pPr>
            <a:lvl8pPr lvl="7" algn="ctr">
              <a:lnSpc>
                <a:spcPct val="100000"/>
              </a:lnSpc>
              <a:spcBef>
                <a:spcPts val="0"/>
              </a:spcBef>
              <a:spcAft>
                <a:spcPts val="0"/>
              </a:spcAft>
              <a:buClr>
                <a:srgbClr val="000000"/>
              </a:buClr>
              <a:buSzPts val="1500"/>
              <a:buNone/>
              <a:defRPr/>
            </a:lvl8pPr>
            <a:lvl9pPr lvl="8" algn="ctr">
              <a:lnSpc>
                <a:spcPct val="100000"/>
              </a:lnSpc>
              <a:spcBef>
                <a:spcPts val="0"/>
              </a:spcBef>
              <a:spcAft>
                <a:spcPts val="0"/>
              </a:spcAft>
              <a:buClr>
                <a:srgbClr val="000000"/>
              </a:buClr>
              <a:buSzPts val="1500"/>
              <a:buNone/>
              <a:defRPr/>
            </a:lvl9pPr>
          </a:lstStyle>
          <a:p>
            <a:endParaRPr/>
          </a:p>
        </p:txBody>
      </p:sp>
      <p:sp>
        <p:nvSpPr>
          <p:cNvPr id="51" name="Google Shape;51;g3c3eaa8921b_0_1134"/>
          <p:cNvSpPr txBox="1">
            <a:spLocks noGrp="1"/>
          </p:cNvSpPr>
          <p:nvPr>
            <p:ph type="body" idx="1"/>
          </p:nvPr>
        </p:nvSpPr>
        <p:spPr>
          <a:xfrm>
            <a:off x="322658" y="1261427"/>
            <a:ext cx="11401500" cy="5064600"/>
          </a:xfrm>
          <a:prstGeom prst="rect">
            <a:avLst/>
          </a:prstGeom>
          <a:noFill/>
          <a:ln>
            <a:noFill/>
          </a:ln>
        </p:spPr>
        <p:txBody>
          <a:bodyPr spcFirstLastPara="1" wrap="square" lIns="55850" tIns="55850" rIns="55850" bIns="55850" anchor="t" anchorCtr="0">
            <a:normAutofit/>
          </a:bodyPr>
          <a:lstStyle>
            <a:lvl1pPr marL="457200" lvl="0" indent="-425450" algn="l">
              <a:lnSpc>
                <a:spcPct val="100000"/>
              </a:lnSpc>
              <a:spcBef>
                <a:spcPts val="700"/>
              </a:spcBef>
              <a:spcAft>
                <a:spcPts val="0"/>
              </a:spcAft>
              <a:buClr>
                <a:srgbClr val="000000"/>
              </a:buClr>
              <a:buSzPts val="3100"/>
              <a:buChar char=" "/>
              <a:defRPr sz="3100">
                <a:latin typeface="Arial"/>
                <a:ea typeface="Arial"/>
                <a:cs typeface="Arial"/>
                <a:sym typeface="Arial"/>
              </a:defRPr>
            </a:lvl1pPr>
            <a:lvl2pPr marL="914400" lvl="1" indent="-393700" algn="l">
              <a:lnSpc>
                <a:spcPct val="100000"/>
              </a:lnSpc>
              <a:spcBef>
                <a:spcPts val="700"/>
              </a:spcBef>
              <a:spcAft>
                <a:spcPts val="0"/>
              </a:spcAft>
              <a:buClr>
                <a:srgbClr val="000000"/>
              </a:buClr>
              <a:buSzPts val="2600"/>
              <a:buChar char="◦"/>
              <a:defRPr sz="2600">
                <a:latin typeface="Arial"/>
                <a:ea typeface="Arial"/>
                <a:cs typeface="Arial"/>
                <a:sym typeface="Arial"/>
              </a:defRPr>
            </a:lvl2pPr>
            <a:lvl3pPr marL="1371600" lvl="2" indent="-368300" algn="l">
              <a:lnSpc>
                <a:spcPct val="100000"/>
              </a:lnSpc>
              <a:spcBef>
                <a:spcPts val="700"/>
              </a:spcBef>
              <a:spcAft>
                <a:spcPts val="0"/>
              </a:spcAft>
              <a:buClr>
                <a:srgbClr val="000000"/>
              </a:buClr>
              <a:buSzPts val="2200"/>
              <a:buChar char="◦"/>
              <a:defRPr sz="2200">
                <a:latin typeface="Arial"/>
                <a:ea typeface="Arial"/>
                <a:cs typeface="Arial"/>
                <a:sym typeface="Arial"/>
              </a:defRPr>
            </a:lvl3pPr>
            <a:lvl4pPr marL="1828800" lvl="3" indent="-412750" algn="l">
              <a:lnSpc>
                <a:spcPct val="100000"/>
              </a:lnSpc>
              <a:spcBef>
                <a:spcPts val="700"/>
              </a:spcBef>
              <a:spcAft>
                <a:spcPts val="0"/>
              </a:spcAft>
              <a:buClr>
                <a:srgbClr val="000000"/>
              </a:buClr>
              <a:buSzPts val="2900"/>
              <a:buChar char="◦"/>
              <a:defRPr sz="2900">
                <a:latin typeface="Arial"/>
                <a:ea typeface="Arial"/>
                <a:cs typeface="Arial"/>
                <a:sym typeface="Arial"/>
              </a:defRPr>
            </a:lvl4pPr>
            <a:lvl5pPr marL="2286000" lvl="4" indent="-412750" algn="l">
              <a:lnSpc>
                <a:spcPct val="100000"/>
              </a:lnSpc>
              <a:spcBef>
                <a:spcPts val="700"/>
              </a:spcBef>
              <a:spcAft>
                <a:spcPts val="0"/>
              </a:spcAft>
              <a:buClr>
                <a:srgbClr val="000000"/>
              </a:buClr>
              <a:buSzPts val="2900"/>
              <a:buChar char="◦"/>
              <a:defRPr sz="2900">
                <a:latin typeface="Arial"/>
                <a:ea typeface="Arial"/>
                <a:cs typeface="Arial"/>
                <a:sym typeface="Arial"/>
              </a:defRPr>
            </a:lvl5pPr>
            <a:lvl6pPr marL="2743200" lvl="5" indent="-323850" algn="l">
              <a:lnSpc>
                <a:spcPct val="100000"/>
              </a:lnSpc>
              <a:spcBef>
                <a:spcPts val="900"/>
              </a:spcBef>
              <a:spcAft>
                <a:spcPts val="0"/>
              </a:spcAft>
              <a:buClr>
                <a:srgbClr val="000000"/>
              </a:buClr>
              <a:buSzPts val="1500"/>
              <a:buChar char="◦"/>
              <a:defRPr/>
            </a:lvl6pPr>
            <a:lvl7pPr marL="3200400" lvl="6" indent="-323850" algn="l">
              <a:lnSpc>
                <a:spcPct val="100000"/>
              </a:lnSpc>
              <a:spcBef>
                <a:spcPts val="900"/>
              </a:spcBef>
              <a:spcAft>
                <a:spcPts val="0"/>
              </a:spcAft>
              <a:buClr>
                <a:srgbClr val="000000"/>
              </a:buClr>
              <a:buSzPts val="1500"/>
              <a:buChar char="◦"/>
              <a:defRPr/>
            </a:lvl7pPr>
            <a:lvl8pPr marL="3657600" lvl="7" indent="-323850" algn="l">
              <a:lnSpc>
                <a:spcPct val="100000"/>
              </a:lnSpc>
              <a:spcBef>
                <a:spcPts val="900"/>
              </a:spcBef>
              <a:spcAft>
                <a:spcPts val="0"/>
              </a:spcAft>
              <a:buClr>
                <a:srgbClr val="000000"/>
              </a:buClr>
              <a:buSzPts val="1500"/>
              <a:buChar char="◦"/>
              <a:defRPr/>
            </a:lvl8pPr>
            <a:lvl9pPr marL="4114800" lvl="8" indent="-323850" algn="l">
              <a:lnSpc>
                <a:spcPct val="100000"/>
              </a:lnSpc>
              <a:spcBef>
                <a:spcPts val="900"/>
              </a:spcBef>
              <a:spcAft>
                <a:spcPts val="0"/>
              </a:spcAft>
              <a:buClr>
                <a:srgbClr val="000000"/>
              </a:buClr>
              <a:buSzPts val="1500"/>
              <a:buChar char="◦"/>
              <a:defRPr/>
            </a:lvl9pPr>
          </a:lstStyle>
          <a:p>
            <a:endParaRPr/>
          </a:p>
        </p:txBody>
      </p:sp>
      <p:sp>
        <p:nvSpPr>
          <p:cNvPr id="52" name="Google Shape;52;g3c3eaa8921b_0_1134"/>
          <p:cNvSpPr txBox="1">
            <a:spLocks noGrp="1"/>
          </p:cNvSpPr>
          <p:nvPr>
            <p:ph type="sldNum" idx="12"/>
          </p:nvPr>
        </p:nvSpPr>
        <p:spPr>
          <a:xfrm>
            <a:off x="11521837" y="6496050"/>
            <a:ext cx="324300" cy="328200"/>
          </a:xfrm>
          <a:prstGeom prst="rect">
            <a:avLst/>
          </a:prstGeom>
          <a:noFill/>
          <a:ln>
            <a:noFill/>
          </a:ln>
        </p:spPr>
        <p:txBody>
          <a:bodyPr spcFirstLastPara="1" wrap="square" lIns="55850" tIns="55850" rIns="55850" bIns="55850" anchor="t" anchorCtr="0">
            <a:spAutoFit/>
          </a:bodyPr>
          <a:lstStyle>
            <a:lvl1pPr marL="0" marR="0" lvl="0" indent="0" algn="ctr">
              <a:lnSpc>
                <a:spcPct val="100000"/>
              </a:lnSpc>
              <a:spcBef>
                <a:spcPts val="0"/>
              </a:spcBef>
              <a:spcAft>
                <a:spcPts val="0"/>
              </a:spcAft>
              <a:buClr>
                <a:srgbClr val="535353"/>
              </a:buClr>
              <a:buSzPts val="1400"/>
              <a:buFont typeface="Gill Sans"/>
              <a:buNone/>
              <a:defRPr sz="1400" b="0" i="0" u="none" strike="noStrike" cap="none">
                <a:solidFill>
                  <a:srgbClr val="535353"/>
                </a:solidFill>
                <a:latin typeface="Gill Sans"/>
                <a:ea typeface="Gill Sans"/>
                <a:cs typeface="Gill Sans"/>
                <a:sym typeface="Gill Sans"/>
              </a:defRPr>
            </a:lvl1pPr>
            <a:lvl2pPr marL="0" marR="0" lvl="1" indent="0" algn="ctr">
              <a:lnSpc>
                <a:spcPct val="100000"/>
              </a:lnSpc>
              <a:spcBef>
                <a:spcPts val="0"/>
              </a:spcBef>
              <a:spcAft>
                <a:spcPts val="0"/>
              </a:spcAft>
              <a:buClr>
                <a:srgbClr val="535353"/>
              </a:buClr>
              <a:buSzPts val="1400"/>
              <a:buFont typeface="Gill Sans"/>
              <a:buNone/>
              <a:defRPr sz="1400" b="0" i="0" u="none" strike="noStrike" cap="none">
                <a:solidFill>
                  <a:srgbClr val="535353"/>
                </a:solidFill>
                <a:latin typeface="Gill Sans"/>
                <a:ea typeface="Gill Sans"/>
                <a:cs typeface="Gill Sans"/>
                <a:sym typeface="Gill Sans"/>
              </a:defRPr>
            </a:lvl2pPr>
            <a:lvl3pPr marL="0" marR="0" lvl="2" indent="0" algn="ctr">
              <a:lnSpc>
                <a:spcPct val="100000"/>
              </a:lnSpc>
              <a:spcBef>
                <a:spcPts val="0"/>
              </a:spcBef>
              <a:spcAft>
                <a:spcPts val="0"/>
              </a:spcAft>
              <a:buClr>
                <a:srgbClr val="535353"/>
              </a:buClr>
              <a:buSzPts val="1400"/>
              <a:buFont typeface="Gill Sans"/>
              <a:buNone/>
              <a:defRPr sz="1400" b="0" i="0" u="none" strike="noStrike" cap="none">
                <a:solidFill>
                  <a:srgbClr val="535353"/>
                </a:solidFill>
                <a:latin typeface="Gill Sans"/>
                <a:ea typeface="Gill Sans"/>
                <a:cs typeface="Gill Sans"/>
                <a:sym typeface="Gill Sans"/>
              </a:defRPr>
            </a:lvl3pPr>
            <a:lvl4pPr marL="0" marR="0" lvl="3" indent="0" algn="ctr">
              <a:lnSpc>
                <a:spcPct val="100000"/>
              </a:lnSpc>
              <a:spcBef>
                <a:spcPts val="0"/>
              </a:spcBef>
              <a:spcAft>
                <a:spcPts val="0"/>
              </a:spcAft>
              <a:buClr>
                <a:srgbClr val="535353"/>
              </a:buClr>
              <a:buSzPts val="1400"/>
              <a:buFont typeface="Gill Sans"/>
              <a:buNone/>
              <a:defRPr sz="1400" b="0" i="0" u="none" strike="noStrike" cap="none">
                <a:solidFill>
                  <a:srgbClr val="535353"/>
                </a:solidFill>
                <a:latin typeface="Gill Sans"/>
                <a:ea typeface="Gill Sans"/>
                <a:cs typeface="Gill Sans"/>
                <a:sym typeface="Gill Sans"/>
              </a:defRPr>
            </a:lvl4pPr>
            <a:lvl5pPr marL="0" marR="0" lvl="4" indent="0" algn="ctr">
              <a:lnSpc>
                <a:spcPct val="100000"/>
              </a:lnSpc>
              <a:spcBef>
                <a:spcPts val="0"/>
              </a:spcBef>
              <a:spcAft>
                <a:spcPts val="0"/>
              </a:spcAft>
              <a:buClr>
                <a:srgbClr val="535353"/>
              </a:buClr>
              <a:buSzPts val="1400"/>
              <a:buFont typeface="Gill Sans"/>
              <a:buNone/>
              <a:defRPr sz="1400" b="0" i="0" u="none" strike="noStrike" cap="none">
                <a:solidFill>
                  <a:srgbClr val="535353"/>
                </a:solidFill>
                <a:latin typeface="Gill Sans"/>
                <a:ea typeface="Gill Sans"/>
                <a:cs typeface="Gill Sans"/>
                <a:sym typeface="Gill Sans"/>
              </a:defRPr>
            </a:lvl5pPr>
            <a:lvl6pPr marL="0" marR="0" lvl="5" indent="0" algn="ctr">
              <a:lnSpc>
                <a:spcPct val="100000"/>
              </a:lnSpc>
              <a:spcBef>
                <a:spcPts val="0"/>
              </a:spcBef>
              <a:spcAft>
                <a:spcPts val="0"/>
              </a:spcAft>
              <a:buClr>
                <a:srgbClr val="535353"/>
              </a:buClr>
              <a:buSzPts val="1400"/>
              <a:buFont typeface="Gill Sans"/>
              <a:buNone/>
              <a:defRPr sz="1400" b="0" i="0" u="none" strike="noStrike" cap="none">
                <a:solidFill>
                  <a:srgbClr val="535353"/>
                </a:solidFill>
                <a:latin typeface="Gill Sans"/>
                <a:ea typeface="Gill Sans"/>
                <a:cs typeface="Gill Sans"/>
                <a:sym typeface="Gill Sans"/>
              </a:defRPr>
            </a:lvl6pPr>
            <a:lvl7pPr marL="0" marR="0" lvl="6" indent="0" algn="ctr">
              <a:lnSpc>
                <a:spcPct val="100000"/>
              </a:lnSpc>
              <a:spcBef>
                <a:spcPts val="0"/>
              </a:spcBef>
              <a:spcAft>
                <a:spcPts val="0"/>
              </a:spcAft>
              <a:buClr>
                <a:srgbClr val="535353"/>
              </a:buClr>
              <a:buSzPts val="1400"/>
              <a:buFont typeface="Gill Sans"/>
              <a:buNone/>
              <a:defRPr sz="1400" b="0" i="0" u="none" strike="noStrike" cap="none">
                <a:solidFill>
                  <a:srgbClr val="535353"/>
                </a:solidFill>
                <a:latin typeface="Gill Sans"/>
                <a:ea typeface="Gill Sans"/>
                <a:cs typeface="Gill Sans"/>
                <a:sym typeface="Gill Sans"/>
              </a:defRPr>
            </a:lvl7pPr>
            <a:lvl8pPr marL="0" marR="0" lvl="7" indent="0" algn="ctr">
              <a:lnSpc>
                <a:spcPct val="100000"/>
              </a:lnSpc>
              <a:spcBef>
                <a:spcPts val="0"/>
              </a:spcBef>
              <a:spcAft>
                <a:spcPts val="0"/>
              </a:spcAft>
              <a:buClr>
                <a:srgbClr val="535353"/>
              </a:buClr>
              <a:buSzPts val="1400"/>
              <a:buFont typeface="Gill Sans"/>
              <a:buNone/>
              <a:defRPr sz="1400" b="0" i="0" u="none" strike="noStrike" cap="none">
                <a:solidFill>
                  <a:srgbClr val="535353"/>
                </a:solidFill>
                <a:latin typeface="Gill Sans"/>
                <a:ea typeface="Gill Sans"/>
                <a:cs typeface="Gill Sans"/>
                <a:sym typeface="Gill Sans"/>
              </a:defRPr>
            </a:lvl8pPr>
            <a:lvl9pPr marL="0" marR="0" lvl="8" indent="0" algn="ctr">
              <a:lnSpc>
                <a:spcPct val="100000"/>
              </a:lnSpc>
              <a:spcBef>
                <a:spcPts val="0"/>
              </a:spcBef>
              <a:spcAft>
                <a:spcPts val="0"/>
              </a:spcAft>
              <a:buClr>
                <a:srgbClr val="535353"/>
              </a:buClr>
              <a:buSzPts val="1400"/>
              <a:buFont typeface="Gill Sans"/>
              <a:buNone/>
              <a:defRPr sz="1400" b="0" i="0" u="none" strike="noStrike" cap="none">
                <a:solidFill>
                  <a:srgbClr val="535353"/>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‹Nr.›</a:t>
            </a:fld>
            <a:endParaRPr sz="1050">
              <a:solidFill>
                <a:srgbClr val="FFFFFF"/>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Abschnitts-&#10;überschrift" type="secHead">
  <p:cSld name="SECTION_HEADER">
    <p:bg>
      <p:bgPr>
        <a:solidFill>
          <a:schemeClr val="lt1"/>
        </a:solidFill>
        <a:effectLst/>
      </p:bgPr>
    </p:bg>
    <p:spTree>
      <p:nvGrpSpPr>
        <p:cNvPr id="1" name="Shape 61"/>
        <p:cNvGrpSpPr/>
        <p:nvPr/>
      </p:nvGrpSpPr>
      <p:grpSpPr>
        <a:xfrm>
          <a:off x="0" y="0"/>
          <a:ext cx="0" cy="0"/>
          <a:chOff x="0" y="0"/>
          <a:chExt cx="0" cy="0"/>
        </a:xfrm>
      </p:grpSpPr>
      <p:sp>
        <p:nvSpPr>
          <p:cNvPr id="62" name="Google Shape;62;p18"/>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 name="Google Shape;63;p18"/>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 name="Google Shape;64;p18"/>
          <p:cNvSpPr txBox="1">
            <a:spLocks noGrp="1"/>
          </p:cNvSpPr>
          <p:nvPr>
            <p:ph type="title"/>
          </p:nvPr>
        </p:nvSpPr>
        <p:spPr>
          <a:xfrm>
            <a:off x="1097280" y="758952"/>
            <a:ext cx="10058400" cy="356616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262626"/>
              </a:buClr>
              <a:buSzPts val="8000"/>
              <a:buFont typeface="Calibri"/>
              <a:buNone/>
              <a:defRPr sz="8000" b="0">
                <a:solidFill>
                  <a:srgbClr val="262626"/>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18"/>
          <p:cNvSpPr txBox="1">
            <a:spLocks noGrp="1"/>
          </p:cNvSpPr>
          <p:nvPr>
            <p:ph type="body" idx="1"/>
          </p:nvPr>
        </p:nvSpPr>
        <p:spPr>
          <a:xfrm>
            <a:off x="1097280" y="4453128"/>
            <a:ext cx="10058400" cy="11430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200"/>
              </a:spcBef>
              <a:spcAft>
                <a:spcPts val="0"/>
              </a:spcAft>
              <a:buSzPts val="2400"/>
              <a:buNone/>
              <a:defRPr sz="2400" cap="none">
                <a:solidFill>
                  <a:schemeClr val="dk2"/>
                </a:solidFill>
                <a:latin typeface="Calibri"/>
                <a:ea typeface="Calibri"/>
                <a:cs typeface="Calibri"/>
                <a:sym typeface="Calibri"/>
              </a:defRPr>
            </a:lvl1pPr>
            <a:lvl2pPr marL="914400" lvl="1" indent="-228600" algn="l">
              <a:lnSpc>
                <a:spcPct val="90000"/>
              </a:lnSpc>
              <a:spcBef>
                <a:spcPts val="200"/>
              </a:spcBef>
              <a:spcAft>
                <a:spcPts val="0"/>
              </a:spcAft>
              <a:buSzPts val="1800"/>
              <a:buNone/>
              <a:defRPr sz="1800">
                <a:solidFill>
                  <a:srgbClr val="888888"/>
                </a:solidFill>
              </a:defRPr>
            </a:lvl2pPr>
            <a:lvl3pPr marL="1371600" lvl="2" indent="-228600" algn="l">
              <a:lnSpc>
                <a:spcPct val="90000"/>
              </a:lnSpc>
              <a:spcBef>
                <a:spcPts val="400"/>
              </a:spcBef>
              <a:spcAft>
                <a:spcPts val="0"/>
              </a:spcAft>
              <a:buSzPts val="1600"/>
              <a:buNone/>
              <a:defRPr sz="1600">
                <a:solidFill>
                  <a:srgbClr val="888888"/>
                </a:solidFill>
              </a:defRPr>
            </a:lvl3pPr>
            <a:lvl4pPr marL="1828800" lvl="3" indent="-228600" algn="l">
              <a:lnSpc>
                <a:spcPct val="90000"/>
              </a:lnSpc>
              <a:spcBef>
                <a:spcPts val="400"/>
              </a:spcBef>
              <a:spcAft>
                <a:spcPts val="0"/>
              </a:spcAft>
              <a:buSzPts val="1400"/>
              <a:buNone/>
              <a:defRPr sz="1400">
                <a:solidFill>
                  <a:srgbClr val="888888"/>
                </a:solidFill>
              </a:defRPr>
            </a:lvl4pPr>
            <a:lvl5pPr marL="2286000" lvl="4" indent="-228600" algn="l">
              <a:lnSpc>
                <a:spcPct val="90000"/>
              </a:lnSpc>
              <a:spcBef>
                <a:spcPts val="400"/>
              </a:spcBef>
              <a:spcAft>
                <a:spcPts val="0"/>
              </a:spcAft>
              <a:buSzPts val="1400"/>
              <a:buNone/>
              <a:defRPr sz="1400">
                <a:solidFill>
                  <a:srgbClr val="888888"/>
                </a:solidFill>
              </a:defRPr>
            </a:lvl5pPr>
            <a:lvl6pPr marL="2743200" lvl="5" indent="-228600" algn="l">
              <a:lnSpc>
                <a:spcPct val="90000"/>
              </a:lnSpc>
              <a:spcBef>
                <a:spcPts val="400"/>
              </a:spcBef>
              <a:spcAft>
                <a:spcPts val="0"/>
              </a:spcAft>
              <a:buSzPts val="1400"/>
              <a:buNone/>
              <a:defRPr sz="1400">
                <a:solidFill>
                  <a:srgbClr val="888888"/>
                </a:solidFill>
              </a:defRPr>
            </a:lvl6pPr>
            <a:lvl7pPr marL="3200400" lvl="6" indent="-228600" algn="l">
              <a:lnSpc>
                <a:spcPct val="90000"/>
              </a:lnSpc>
              <a:spcBef>
                <a:spcPts val="400"/>
              </a:spcBef>
              <a:spcAft>
                <a:spcPts val="0"/>
              </a:spcAft>
              <a:buSzPts val="1400"/>
              <a:buNone/>
              <a:defRPr sz="1400">
                <a:solidFill>
                  <a:srgbClr val="888888"/>
                </a:solidFill>
              </a:defRPr>
            </a:lvl7pPr>
            <a:lvl8pPr marL="3657600" lvl="7" indent="-228600" algn="l">
              <a:lnSpc>
                <a:spcPct val="90000"/>
              </a:lnSpc>
              <a:spcBef>
                <a:spcPts val="400"/>
              </a:spcBef>
              <a:spcAft>
                <a:spcPts val="0"/>
              </a:spcAft>
              <a:buSzPts val="1400"/>
              <a:buNone/>
              <a:defRPr sz="1400">
                <a:solidFill>
                  <a:srgbClr val="888888"/>
                </a:solidFill>
              </a:defRPr>
            </a:lvl8pPr>
            <a:lvl9pPr marL="4114800" lvl="8" indent="-228600" algn="l">
              <a:lnSpc>
                <a:spcPct val="90000"/>
              </a:lnSpc>
              <a:spcBef>
                <a:spcPts val="400"/>
              </a:spcBef>
              <a:spcAft>
                <a:spcPts val="400"/>
              </a:spcAft>
              <a:buSzPts val="1400"/>
              <a:buNone/>
              <a:defRPr sz="1400">
                <a:solidFill>
                  <a:srgbClr val="888888"/>
                </a:solidFill>
              </a:defRPr>
            </a:lvl9pPr>
          </a:lstStyle>
          <a:p>
            <a:endParaRPr/>
          </a:p>
        </p:txBody>
      </p:sp>
      <p:sp>
        <p:nvSpPr>
          <p:cNvPr id="66" name="Google Shape;66;p18"/>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8"/>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18"/>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cxnSp>
        <p:nvCxnSpPr>
          <p:cNvPr id="69" name="Google Shape;69;p18"/>
          <p:cNvCxnSpPr/>
          <p:nvPr/>
        </p:nvCxnSpPr>
        <p:spPr>
          <a:xfrm>
            <a:off x="1207658" y="4343400"/>
            <a:ext cx="9875520" cy="0"/>
          </a:xfrm>
          <a:prstGeom prst="straightConnector1">
            <a:avLst/>
          </a:prstGeom>
          <a:noFill/>
          <a:ln w="9525" cap="flat" cmpd="sng">
            <a:solidFill>
              <a:srgbClr val="7F7F7F"/>
            </a:solidFill>
            <a:prstDash val="solid"/>
            <a:round/>
            <a:headEnd type="none" w="sm" len="sm"/>
            <a:tailEnd type="none" w="sm" len="sm"/>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Zwei Inhalte" type="twoObj">
  <p:cSld name="TWO_OBJECTS">
    <p:spTree>
      <p:nvGrpSpPr>
        <p:cNvPr id="1" name="Shape 70"/>
        <p:cNvGrpSpPr/>
        <p:nvPr/>
      </p:nvGrpSpPr>
      <p:grpSpPr>
        <a:xfrm>
          <a:off x="0" y="0"/>
          <a:ext cx="0" cy="0"/>
          <a:chOff x="0" y="0"/>
          <a:chExt cx="0" cy="0"/>
        </a:xfrm>
      </p:grpSpPr>
      <p:sp>
        <p:nvSpPr>
          <p:cNvPr id="71" name="Google Shape;71;p19"/>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9"/>
          <p:cNvSpPr txBox="1">
            <a:spLocks noGrp="1"/>
          </p:cNvSpPr>
          <p:nvPr>
            <p:ph type="body" idx="1"/>
          </p:nvPr>
        </p:nvSpPr>
        <p:spPr>
          <a:xfrm>
            <a:off x="1097280" y="1845734"/>
            <a:ext cx="4937760" cy="4023359"/>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73" name="Google Shape;73;p19"/>
          <p:cNvSpPr txBox="1">
            <a:spLocks noGrp="1"/>
          </p:cNvSpPr>
          <p:nvPr>
            <p:ph type="body" idx="2"/>
          </p:nvPr>
        </p:nvSpPr>
        <p:spPr>
          <a:xfrm>
            <a:off x="6217920" y="1845735"/>
            <a:ext cx="4937760" cy="402336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74" name="Google Shape;74;p19"/>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19"/>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9"/>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Vergleich" type="twoTxTwoObj">
  <p:cSld name="TWO_OBJECTS_WITH_TEXT">
    <p:spTree>
      <p:nvGrpSpPr>
        <p:cNvPr id="1" name="Shape 77"/>
        <p:cNvGrpSpPr/>
        <p:nvPr/>
      </p:nvGrpSpPr>
      <p:grpSpPr>
        <a:xfrm>
          <a:off x="0" y="0"/>
          <a:ext cx="0" cy="0"/>
          <a:chOff x="0" y="0"/>
          <a:chExt cx="0" cy="0"/>
        </a:xfrm>
      </p:grpSpPr>
      <p:sp>
        <p:nvSpPr>
          <p:cNvPr id="78" name="Google Shape;78;p20"/>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20"/>
          <p:cNvSpPr txBox="1">
            <a:spLocks noGrp="1"/>
          </p:cNvSpPr>
          <p:nvPr>
            <p:ph type="body" idx="1"/>
          </p:nvPr>
        </p:nvSpPr>
        <p:spPr>
          <a:xfrm>
            <a:off x="1097280" y="1846052"/>
            <a:ext cx="4937760" cy="736282"/>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200"/>
              </a:spcBef>
              <a:spcAft>
                <a:spcPts val="0"/>
              </a:spcAft>
              <a:buSzPts val="2000"/>
              <a:buNone/>
              <a:defRPr sz="2000" b="0" cap="none">
                <a:solidFill>
                  <a:schemeClr val="dk2"/>
                </a:solidFill>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80" name="Google Shape;80;p20"/>
          <p:cNvSpPr txBox="1">
            <a:spLocks noGrp="1"/>
          </p:cNvSpPr>
          <p:nvPr>
            <p:ph type="body" idx="2"/>
          </p:nvPr>
        </p:nvSpPr>
        <p:spPr>
          <a:xfrm>
            <a:off x="1097280" y="2582335"/>
            <a:ext cx="4937760" cy="328676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81" name="Google Shape;81;p20"/>
          <p:cNvSpPr txBox="1">
            <a:spLocks noGrp="1"/>
          </p:cNvSpPr>
          <p:nvPr>
            <p:ph type="body" idx="3"/>
          </p:nvPr>
        </p:nvSpPr>
        <p:spPr>
          <a:xfrm>
            <a:off x="6217920" y="1846052"/>
            <a:ext cx="4937760" cy="736282"/>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200"/>
              </a:spcBef>
              <a:spcAft>
                <a:spcPts val="0"/>
              </a:spcAft>
              <a:buSzPts val="2000"/>
              <a:buNone/>
              <a:defRPr sz="2000" b="0" cap="none">
                <a:solidFill>
                  <a:schemeClr val="dk2"/>
                </a:solidFill>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82" name="Google Shape;82;p20"/>
          <p:cNvSpPr txBox="1">
            <a:spLocks noGrp="1"/>
          </p:cNvSpPr>
          <p:nvPr>
            <p:ph type="body" idx="4"/>
          </p:nvPr>
        </p:nvSpPr>
        <p:spPr>
          <a:xfrm>
            <a:off x="6217920" y="2582334"/>
            <a:ext cx="4937760" cy="328676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83" name="Google Shape;83;p20"/>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20"/>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20"/>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Nur Titel" type="titleOnly">
  <p:cSld name="TITLE_ONLY">
    <p:spTree>
      <p:nvGrpSpPr>
        <p:cNvPr id="1" name="Shape 86"/>
        <p:cNvGrpSpPr/>
        <p:nvPr/>
      </p:nvGrpSpPr>
      <p:grpSpPr>
        <a:xfrm>
          <a:off x="0" y="0"/>
          <a:ext cx="0" cy="0"/>
          <a:chOff x="0" y="0"/>
          <a:chExt cx="0" cy="0"/>
        </a:xfrm>
      </p:grpSpPr>
      <p:sp>
        <p:nvSpPr>
          <p:cNvPr id="87" name="Google Shape;87;p21"/>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21"/>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21"/>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p21"/>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Inhalt mit Überschrift" type="objTx">
  <p:cSld name="OBJECT_WITH_CAPTION_TEXT">
    <p:spTree>
      <p:nvGrpSpPr>
        <p:cNvPr id="1" name="Shape 91"/>
        <p:cNvGrpSpPr/>
        <p:nvPr/>
      </p:nvGrpSpPr>
      <p:grpSpPr>
        <a:xfrm>
          <a:off x="0" y="0"/>
          <a:ext cx="0" cy="0"/>
          <a:chOff x="0" y="0"/>
          <a:chExt cx="0" cy="0"/>
        </a:xfrm>
      </p:grpSpPr>
      <p:sp>
        <p:nvSpPr>
          <p:cNvPr id="92" name="Google Shape;92;p22"/>
          <p:cNvSpPr/>
          <p:nvPr/>
        </p:nvSpPr>
        <p:spPr>
          <a:xfrm>
            <a:off x="16" y="0"/>
            <a:ext cx="4050791" cy="68580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 name="Google Shape;93;p22"/>
          <p:cNvSpPr/>
          <p:nvPr/>
        </p:nvSpPr>
        <p:spPr>
          <a:xfrm>
            <a:off x="4040071" y="0"/>
            <a:ext cx="64008" cy="68580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 name="Google Shape;94;p22"/>
          <p:cNvSpPr txBox="1">
            <a:spLocks noGrp="1"/>
          </p:cNvSpPr>
          <p:nvPr>
            <p:ph type="title"/>
          </p:nvPr>
        </p:nvSpPr>
        <p:spPr>
          <a:xfrm>
            <a:off x="457200" y="594359"/>
            <a:ext cx="3200400" cy="228600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FFFFFF"/>
              </a:buClr>
              <a:buSzPts val="3600"/>
              <a:buFont typeface="Calibri"/>
              <a:buNone/>
              <a:defRPr sz="3600" b="0">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p22"/>
          <p:cNvSpPr txBox="1">
            <a:spLocks noGrp="1"/>
          </p:cNvSpPr>
          <p:nvPr>
            <p:ph type="body" idx="1"/>
          </p:nvPr>
        </p:nvSpPr>
        <p:spPr>
          <a:xfrm>
            <a:off x="4800600" y="731520"/>
            <a:ext cx="6492240" cy="525780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96" name="Google Shape;96;p22"/>
          <p:cNvSpPr txBox="1">
            <a:spLocks noGrp="1"/>
          </p:cNvSpPr>
          <p:nvPr>
            <p:ph type="body" idx="2"/>
          </p:nvPr>
        </p:nvSpPr>
        <p:spPr>
          <a:xfrm>
            <a:off x="457200" y="2926080"/>
            <a:ext cx="3200400" cy="337912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200"/>
              </a:spcBef>
              <a:spcAft>
                <a:spcPts val="0"/>
              </a:spcAft>
              <a:buSzPts val="1500"/>
              <a:buNone/>
              <a:defRPr sz="1500">
                <a:solidFill>
                  <a:srgbClr val="FFFFFF"/>
                </a:solidFill>
              </a:defRPr>
            </a:lvl1pPr>
            <a:lvl2pPr marL="914400" lvl="1" indent="-228600" algn="l">
              <a:lnSpc>
                <a:spcPct val="90000"/>
              </a:lnSpc>
              <a:spcBef>
                <a:spcPts val="200"/>
              </a:spcBef>
              <a:spcAft>
                <a:spcPts val="0"/>
              </a:spcAft>
              <a:buSzPts val="1200"/>
              <a:buNone/>
              <a:defRPr sz="1200"/>
            </a:lvl2pPr>
            <a:lvl3pPr marL="1371600" lvl="2" indent="-228600" algn="l">
              <a:lnSpc>
                <a:spcPct val="90000"/>
              </a:lnSpc>
              <a:spcBef>
                <a:spcPts val="400"/>
              </a:spcBef>
              <a:spcAft>
                <a:spcPts val="0"/>
              </a:spcAft>
              <a:buSzPts val="1000"/>
              <a:buNone/>
              <a:defRPr sz="1000"/>
            </a:lvl3pPr>
            <a:lvl4pPr marL="1828800" lvl="3" indent="-228600" algn="l">
              <a:lnSpc>
                <a:spcPct val="90000"/>
              </a:lnSpc>
              <a:spcBef>
                <a:spcPts val="400"/>
              </a:spcBef>
              <a:spcAft>
                <a:spcPts val="0"/>
              </a:spcAft>
              <a:buSzPts val="900"/>
              <a:buNone/>
              <a:defRPr sz="900"/>
            </a:lvl4pPr>
            <a:lvl5pPr marL="2286000" lvl="4" indent="-228600" algn="l">
              <a:lnSpc>
                <a:spcPct val="90000"/>
              </a:lnSpc>
              <a:spcBef>
                <a:spcPts val="400"/>
              </a:spcBef>
              <a:spcAft>
                <a:spcPts val="0"/>
              </a:spcAft>
              <a:buSzPts val="900"/>
              <a:buNone/>
              <a:defRPr sz="900"/>
            </a:lvl5pPr>
            <a:lvl6pPr marL="2743200" lvl="5" indent="-228600" algn="l">
              <a:lnSpc>
                <a:spcPct val="9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endParaRPr/>
          </a:p>
        </p:txBody>
      </p:sp>
      <p:sp>
        <p:nvSpPr>
          <p:cNvPr id="97" name="Google Shape;97;p22"/>
          <p:cNvSpPr txBox="1">
            <a:spLocks noGrp="1"/>
          </p:cNvSpPr>
          <p:nvPr>
            <p:ph type="dt" idx="10"/>
          </p:nvPr>
        </p:nvSpPr>
        <p:spPr>
          <a:xfrm>
            <a:off x="465512" y="6459785"/>
            <a:ext cx="261851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22"/>
          <p:cNvSpPr txBox="1">
            <a:spLocks noGrp="1"/>
          </p:cNvSpPr>
          <p:nvPr>
            <p:ph type="ftr" idx="11"/>
          </p:nvPr>
        </p:nvSpPr>
        <p:spPr>
          <a:xfrm>
            <a:off x="4800600" y="6459785"/>
            <a:ext cx="4648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p22"/>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chemeClr val="dk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chemeClr val="dk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chemeClr val="dk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chemeClr val="dk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chemeClr val="dk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chemeClr val="dk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chemeClr val="dk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chemeClr val="dk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chemeClr val="dk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Bild mit Überschrift" type="picTx">
  <p:cSld name="PICTURE_WITH_CAPTION_TEXT">
    <p:spTree>
      <p:nvGrpSpPr>
        <p:cNvPr id="1" name="Shape 100"/>
        <p:cNvGrpSpPr/>
        <p:nvPr/>
      </p:nvGrpSpPr>
      <p:grpSpPr>
        <a:xfrm>
          <a:off x="0" y="0"/>
          <a:ext cx="0" cy="0"/>
          <a:chOff x="0" y="0"/>
          <a:chExt cx="0" cy="0"/>
        </a:xfrm>
      </p:grpSpPr>
      <p:sp>
        <p:nvSpPr>
          <p:cNvPr id="101" name="Google Shape;101;p23"/>
          <p:cNvSpPr/>
          <p:nvPr/>
        </p:nvSpPr>
        <p:spPr>
          <a:xfrm>
            <a:off x="0" y="4953000"/>
            <a:ext cx="12188825" cy="19050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 name="Google Shape;102;p23"/>
          <p:cNvSpPr/>
          <p:nvPr/>
        </p:nvSpPr>
        <p:spPr>
          <a:xfrm>
            <a:off x="15" y="491507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 name="Google Shape;103;p23"/>
          <p:cNvSpPr txBox="1">
            <a:spLocks noGrp="1"/>
          </p:cNvSpPr>
          <p:nvPr>
            <p:ph type="title"/>
          </p:nvPr>
        </p:nvSpPr>
        <p:spPr>
          <a:xfrm>
            <a:off x="1097280" y="5074920"/>
            <a:ext cx="10113645" cy="822960"/>
          </a:xfrm>
          <a:prstGeom prst="rect">
            <a:avLst/>
          </a:prstGeom>
          <a:noFill/>
          <a:ln>
            <a:noFill/>
          </a:ln>
        </p:spPr>
        <p:txBody>
          <a:bodyPr spcFirstLastPara="1" wrap="square" lIns="91425" tIns="0" rIns="91425" bIns="0" anchor="b" anchorCtr="0">
            <a:noAutofit/>
          </a:bodyPr>
          <a:lstStyle>
            <a:lvl1pPr lvl="0" algn="l">
              <a:lnSpc>
                <a:spcPct val="85000"/>
              </a:lnSpc>
              <a:spcBef>
                <a:spcPts val="0"/>
              </a:spcBef>
              <a:spcAft>
                <a:spcPts val="0"/>
              </a:spcAft>
              <a:buClr>
                <a:srgbClr val="FFFFFF"/>
              </a:buClr>
              <a:buSzPts val="3600"/>
              <a:buFont typeface="Calibri"/>
              <a:buNone/>
              <a:defRPr sz="3600" b="0">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4" name="Google Shape;104;p23"/>
          <p:cNvSpPr>
            <a:spLocks noGrp="1"/>
          </p:cNvSpPr>
          <p:nvPr>
            <p:ph type="pic" idx="2"/>
          </p:nvPr>
        </p:nvSpPr>
        <p:spPr>
          <a:xfrm>
            <a:off x="15" y="0"/>
            <a:ext cx="12191985" cy="4915076"/>
          </a:xfrm>
          <a:prstGeom prst="rect">
            <a:avLst/>
          </a:prstGeom>
          <a:solidFill>
            <a:srgbClr val="BECAD4"/>
          </a:solidFill>
          <a:ln>
            <a:noFill/>
          </a:ln>
        </p:spPr>
      </p:sp>
      <p:sp>
        <p:nvSpPr>
          <p:cNvPr id="105" name="Google Shape;105;p23"/>
          <p:cNvSpPr txBox="1">
            <a:spLocks noGrp="1"/>
          </p:cNvSpPr>
          <p:nvPr>
            <p:ph type="body" idx="1"/>
          </p:nvPr>
        </p:nvSpPr>
        <p:spPr>
          <a:xfrm>
            <a:off x="1097280" y="5907024"/>
            <a:ext cx="10113264" cy="594360"/>
          </a:xfrm>
          <a:prstGeom prst="rect">
            <a:avLst/>
          </a:prstGeom>
          <a:noFill/>
          <a:ln>
            <a:noFill/>
          </a:ln>
        </p:spPr>
        <p:txBody>
          <a:bodyPr spcFirstLastPara="1" wrap="square" lIns="91425" tIns="0" rIns="91425" bIns="0" anchor="t" anchorCtr="0">
            <a:normAutofit/>
          </a:bodyPr>
          <a:lstStyle>
            <a:lvl1pPr marL="457200" lvl="0" indent="-228600" algn="l">
              <a:lnSpc>
                <a:spcPct val="90000"/>
              </a:lnSpc>
              <a:spcBef>
                <a:spcPts val="0"/>
              </a:spcBef>
              <a:spcAft>
                <a:spcPts val="0"/>
              </a:spcAft>
              <a:buSzPts val="1500"/>
              <a:buNone/>
              <a:defRPr sz="1500">
                <a:solidFill>
                  <a:srgbClr val="FFFFFF"/>
                </a:solidFill>
              </a:defRPr>
            </a:lvl1pPr>
            <a:lvl2pPr marL="914400" lvl="1" indent="-228600" algn="l">
              <a:lnSpc>
                <a:spcPct val="90000"/>
              </a:lnSpc>
              <a:spcBef>
                <a:spcPts val="600"/>
              </a:spcBef>
              <a:spcAft>
                <a:spcPts val="0"/>
              </a:spcAft>
              <a:buSzPts val="1200"/>
              <a:buNone/>
              <a:defRPr sz="1200"/>
            </a:lvl2pPr>
            <a:lvl3pPr marL="1371600" lvl="2" indent="-228600" algn="l">
              <a:lnSpc>
                <a:spcPct val="90000"/>
              </a:lnSpc>
              <a:spcBef>
                <a:spcPts val="400"/>
              </a:spcBef>
              <a:spcAft>
                <a:spcPts val="0"/>
              </a:spcAft>
              <a:buSzPts val="1000"/>
              <a:buNone/>
              <a:defRPr sz="1000"/>
            </a:lvl3pPr>
            <a:lvl4pPr marL="1828800" lvl="3" indent="-228600" algn="l">
              <a:lnSpc>
                <a:spcPct val="90000"/>
              </a:lnSpc>
              <a:spcBef>
                <a:spcPts val="400"/>
              </a:spcBef>
              <a:spcAft>
                <a:spcPts val="0"/>
              </a:spcAft>
              <a:buSzPts val="900"/>
              <a:buNone/>
              <a:defRPr sz="900"/>
            </a:lvl4pPr>
            <a:lvl5pPr marL="2286000" lvl="4" indent="-228600" algn="l">
              <a:lnSpc>
                <a:spcPct val="90000"/>
              </a:lnSpc>
              <a:spcBef>
                <a:spcPts val="400"/>
              </a:spcBef>
              <a:spcAft>
                <a:spcPts val="0"/>
              </a:spcAft>
              <a:buSzPts val="900"/>
              <a:buNone/>
              <a:defRPr sz="900"/>
            </a:lvl5pPr>
            <a:lvl6pPr marL="2743200" lvl="5" indent="-228600" algn="l">
              <a:lnSpc>
                <a:spcPct val="9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endParaRPr/>
          </a:p>
        </p:txBody>
      </p:sp>
      <p:sp>
        <p:nvSpPr>
          <p:cNvPr id="106" name="Google Shape;106;p23"/>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7" name="Google Shape;107;p23"/>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8" name="Google Shape;108;p23"/>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el und vertikaler Text" type="vertTx">
  <p:cSld name="VERTICAL_TEXT">
    <p:spTree>
      <p:nvGrpSpPr>
        <p:cNvPr id="1" name="Shape 109"/>
        <p:cNvGrpSpPr/>
        <p:nvPr/>
      </p:nvGrpSpPr>
      <p:grpSpPr>
        <a:xfrm>
          <a:off x="0" y="0"/>
          <a:ext cx="0" cy="0"/>
          <a:chOff x="0" y="0"/>
          <a:chExt cx="0" cy="0"/>
        </a:xfrm>
      </p:grpSpPr>
      <p:sp>
        <p:nvSpPr>
          <p:cNvPr id="110" name="Google Shape;110;p24"/>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1" name="Google Shape;111;p24"/>
          <p:cNvSpPr txBox="1">
            <a:spLocks noGrp="1"/>
          </p:cNvSpPr>
          <p:nvPr>
            <p:ph type="body" idx="1"/>
          </p:nvPr>
        </p:nvSpPr>
        <p:spPr>
          <a:xfrm rot="5400000">
            <a:off x="4114800" y="-1171786"/>
            <a:ext cx="4023360" cy="10058400"/>
          </a:xfrm>
          <a:prstGeom prst="rect">
            <a:avLst/>
          </a:prstGeom>
          <a:noFill/>
          <a:ln>
            <a:noFill/>
          </a:ln>
        </p:spPr>
        <p:txBody>
          <a:bodyPr spcFirstLastPara="1" wrap="square" lIns="45700" tIns="0" rIns="45700" bIns="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12" name="Google Shape;112;p24"/>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p24"/>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4" name="Google Shape;114;p24"/>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Vertikaler Titel und Text" type="vertTitleAndTx">
  <p:cSld name="VERTICAL_TITLE_AND_VERTICAL_TEXT">
    <p:spTree>
      <p:nvGrpSpPr>
        <p:cNvPr id="1" name="Shape 115"/>
        <p:cNvGrpSpPr/>
        <p:nvPr/>
      </p:nvGrpSpPr>
      <p:grpSpPr>
        <a:xfrm>
          <a:off x="0" y="0"/>
          <a:ext cx="0" cy="0"/>
          <a:chOff x="0" y="0"/>
          <a:chExt cx="0" cy="0"/>
        </a:xfrm>
      </p:grpSpPr>
      <p:sp>
        <p:nvSpPr>
          <p:cNvPr id="116" name="Google Shape;116;p25"/>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7" name="Google Shape;117;p25"/>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8" name="Google Shape;118;p25"/>
          <p:cNvSpPr txBox="1">
            <a:spLocks noGrp="1"/>
          </p:cNvSpPr>
          <p:nvPr>
            <p:ph type="title"/>
          </p:nvPr>
        </p:nvSpPr>
        <p:spPr>
          <a:xfrm rot="5400000">
            <a:off x="7159401" y="1977801"/>
            <a:ext cx="5759898" cy="262890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3F3F3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9" name="Google Shape;119;p25"/>
          <p:cNvSpPr txBox="1">
            <a:spLocks noGrp="1"/>
          </p:cNvSpPr>
          <p:nvPr>
            <p:ph type="body" idx="1"/>
          </p:nvPr>
        </p:nvSpPr>
        <p:spPr>
          <a:xfrm rot="5400000">
            <a:off x="1825401" y="-574899"/>
            <a:ext cx="5759898" cy="7734300"/>
          </a:xfrm>
          <a:prstGeom prst="rect">
            <a:avLst/>
          </a:prstGeom>
          <a:noFill/>
          <a:ln>
            <a:noFill/>
          </a:ln>
        </p:spPr>
        <p:txBody>
          <a:bodyPr spcFirstLastPara="1" wrap="square" lIns="45700" tIns="0" rIns="45700" bIns="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20" name="Google Shape;120;p25"/>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1" name="Google Shape;121;p25"/>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2" name="Google Shape;122;p25"/>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3_Title and Content">
  <p:cSld name="3_Title and Content">
    <p:bg>
      <p:bgPr>
        <a:solidFill>
          <a:schemeClr val="lt1"/>
        </a:solidFill>
        <a:effectLst/>
      </p:bgPr>
    </p:bg>
    <p:spTree>
      <p:nvGrpSpPr>
        <p:cNvPr id="1" name="Shape 123"/>
        <p:cNvGrpSpPr/>
        <p:nvPr/>
      </p:nvGrpSpPr>
      <p:grpSpPr>
        <a:xfrm>
          <a:off x="0" y="0"/>
          <a:ext cx="0" cy="0"/>
          <a:chOff x="0" y="0"/>
          <a:chExt cx="0" cy="0"/>
        </a:xfrm>
      </p:grpSpPr>
      <p:pic>
        <p:nvPicPr>
          <p:cNvPr id="124" name="Google Shape;124;g3d260f7e9e2_1_318"/>
          <p:cNvPicPr preferRelativeResize="0"/>
          <p:nvPr/>
        </p:nvPicPr>
        <p:blipFill rotWithShape="1">
          <a:blip r:embed="rId2">
            <a:alphaModFix/>
          </a:blip>
          <a:srcRect/>
          <a:stretch/>
        </p:blipFill>
        <p:spPr>
          <a:xfrm>
            <a:off x="0" y="0"/>
            <a:ext cx="12192005" cy="6858003"/>
          </a:xfrm>
          <a:prstGeom prst="rect">
            <a:avLst/>
          </a:prstGeom>
          <a:noFill/>
          <a:ln>
            <a:noFill/>
          </a:ln>
        </p:spPr>
      </p:pic>
      <p:sp>
        <p:nvSpPr>
          <p:cNvPr id="125" name="Google Shape;125;g3d260f7e9e2_1_31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2400"/>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sp>
        <p:nvSpPr>
          <p:cNvPr id="126" name="Google Shape;126;g3d260f7e9e2_1_318"/>
          <p:cNvSpPr txBox="1">
            <a:spLocks noGrp="1"/>
          </p:cNvSpPr>
          <p:nvPr>
            <p:ph type="body" idx="1"/>
          </p:nvPr>
        </p:nvSpPr>
        <p:spPr>
          <a:xfrm>
            <a:off x="838200" y="1825624"/>
            <a:ext cx="10515600" cy="4351200"/>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a:lvl1pPr>
            <a:lvl2pPr marL="914400" lvl="1" indent="-381000" algn="l">
              <a:lnSpc>
                <a:spcPct val="90000"/>
              </a:lnSpc>
              <a:spcBef>
                <a:spcPts val="500"/>
              </a:spcBef>
              <a:spcAft>
                <a:spcPts val="0"/>
              </a:spcAft>
              <a:buClr>
                <a:schemeClr val="dk1"/>
              </a:buClr>
              <a:buSzPts val="2400"/>
              <a:buChar char="•"/>
              <a:defRPr/>
            </a:lvl2pPr>
            <a:lvl3pPr marL="1371600" lvl="2" indent="-381000" algn="l">
              <a:lnSpc>
                <a:spcPct val="90000"/>
              </a:lnSpc>
              <a:spcBef>
                <a:spcPts val="500"/>
              </a:spcBef>
              <a:spcAft>
                <a:spcPts val="0"/>
              </a:spcAft>
              <a:buClr>
                <a:schemeClr val="dk1"/>
              </a:buClr>
              <a:buSzPts val="2400"/>
              <a:buChar char="•"/>
              <a:defRPr/>
            </a:lvl3pPr>
            <a:lvl4pPr marL="1828800" lvl="3" indent="-381000" algn="l">
              <a:lnSpc>
                <a:spcPct val="90000"/>
              </a:lnSpc>
              <a:spcBef>
                <a:spcPts val="500"/>
              </a:spcBef>
              <a:spcAft>
                <a:spcPts val="0"/>
              </a:spcAft>
              <a:buClr>
                <a:schemeClr val="dk1"/>
              </a:buClr>
              <a:buSzPts val="2400"/>
              <a:buChar char="•"/>
              <a:defRPr/>
            </a:lvl4pPr>
            <a:lvl5pPr marL="2286000" lvl="4" indent="-381000" algn="l">
              <a:lnSpc>
                <a:spcPct val="90000"/>
              </a:lnSpc>
              <a:spcBef>
                <a:spcPts val="500"/>
              </a:spcBef>
              <a:spcAft>
                <a:spcPts val="0"/>
              </a:spcAft>
              <a:buClr>
                <a:schemeClr val="dk1"/>
              </a:buClr>
              <a:buSzPts val="2400"/>
              <a:buChar char="•"/>
              <a:defRPr/>
            </a:lvl5pPr>
            <a:lvl6pPr marL="2743200" lvl="5" indent="-381000" algn="l">
              <a:lnSpc>
                <a:spcPct val="90000"/>
              </a:lnSpc>
              <a:spcBef>
                <a:spcPts val="500"/>
              </a:spcBef>
              <a:spcAft>
                <a:spcPts val="0"/>
              </a:spcAft>
              <a:buClr>
                <a:schemeClr val="dk1"/>
              </a:buClr>
              <a:buSzPts val="2400"/>
              <a:buChar char="•"/>
              <a:defRPr/>
            </a:lvl6pPr>
            <a:lvl7pPr marL="3200400" lvl="6" indent="-381000" algn="l">
              <a:lnSpc>
                <a:spcPct val="90000"/>
              </a:lnSpc>
              <a:spcBef>
                <a:spcPts val="500"/>
              </a:spcBef>
              <a:spcAft>
                <a:spcPts val="0"/>
              </a:spcAft>
              <a:buClr>
                <a:schemeClr val="dk1"/>
              </a:buClr>
              <a:buSzPts val="2400"/>
              <a:buChar char="•"/>
              <a:defRPr/>
            </a:lvl7pPr>
            <a:lvl8pPr marL="3657600" lvl="7" indent="-381000" algn="l">
              <a:lnSpc>
                <a:spcPct val="90000"/>
              </a:lnSpc>
              <a:spcBef>
                <a:spcPts val="500"/>
              </a:spcBef>
              <a:spcAft>
                <a:spcPts val="0"/>
              </a:spcAft>
              <a:buClr>
                <a:schemeClr val="dk1"/>
              </a:buClr>
              <a:buSzPts val="2400"/>
              <a:buChar char="•"/>
              <a:defRPr/>
            </a:lvl8pPr>
            <a:lvl9pPr marL="4114800" lvl="8" indent="-381000" algn="l">
              <a:lnSpc>
                <a:spcPct val="90000"/>
              </a:lnSpc>
              <a:spcBef>
                <a:spcPts val="500"/>
              </a:spcBef>
              <a:spcAft>
                <a:spcPts val="0"/>
              </a:spcAft>
              <a:buClr>
                <a:schemeClr val="dk1"/>
              </a:buClr>
              <a:buSzPts val="2400"/>
              <a:buChar char="•"/>
              <a:defRPr/>
            </a:lvl9pPr>
          </a:lstStyle>
          <a:p>
            <a:endParaRPr/>
          </a:p>
        </p:txBody>
      </p:sp>
      <p:sp>
        <p:nvSpPr>
          <p:cNvPr id="127" name="Google Shape;127;g3d260f7e9e2_1_318"/>
          <p:cNvSpPr txBox="1">
            <a:spLocks noGrp="1"/>
          </p:cNvSpPr>
          <p:nvPr>
            <p:ph type="ftr" idx="11"/>
          </p:nvPr>
        </p:nvSpPr>
        <p:spPr>
          <a:xfrm>
            <a:off x="2259105" y="6356351"/>
            <a:ext cx="9080400" cy="3492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900"/>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pic>
        <p:nvPicPr>
          <p:cNvPr id="128" name="Google Shape;128;g3d260f7e9e2_1_318"/>
          <p:cNvPicPr preferRelativeResize="0"/>
          <p:nvPr/>
        </p:nvPicPr>
        <p:blipFill rotWithShape="1">
          <a:blip r:embed="rId3">
            <a:alphaModFix/>
          </a:blip>
          <a:srcRect/>
          <a:stretch/>
        </p:blipFill>
        <p:spPr>
          <a:xfrm>
            <a:off x="266029" y="6354763"/>
            <a:ext cx="1109403" cy="396000"/>
          </a:xfrm>
          <a:prstGeom prst="rect">
            <a:avLst/>
          </a:prstGeom>
          <a:noFill/>
          <a:ln>
            <a:noFill/>
          </a:ln>
        </p:spPr>
      </p:pic>
      <p:pic>
        <p:nvPicPr>
          <p:cNvPr id="129" name="Google Shape;129;g3d260f7e9e2_1_318"/>
          <p:cNvPicPr preferRelativeResize="0"/>
          <p:nvPr/>
        </p:nvPicPr>
        <p:blipFill rotWithShape="1">
          <a:blip r:embed="rId4">
            <a:alphaModFix/>
          </a:blip>
          <a:srcRect/>
          <a:stretch/>
        </p:blipFill>
        <p:spPr>
          <a:xfrm>
            <a:off x="1513341" y="6431721"/>
            <a:ext cx="409695" cy="272959"/>
          </a:xfrm>
          <a:prstGeom prst="rect">
            <a:avLst/>
          </a:prstGeom>
          <a:noFill/>
          <a:ln>
            <a:noFill/>
          </a:ln>
        </p:spPr>
      </p:pic>
      <p:sp>
        <p:nvSpPr>
          <p:cNvPr id="130" name="Google Shape;130;g3d260f7e9e2_1_318"/>
          <p:cNvSpPr txBox="1">
            <a:spLocks noGrp="1"/>
          </p:cNvSpPr>
          <p:nvPr>
            <p:ph type="sldNum" idx="12"/>
          </p:nvPr>
        </p:nvSpPr>
        <p:spPr>
          <a:xfrm>
            <a:off x="5898000" y="-7215"/>
            <a:ext cx="396000" cy="784800"/>
          </a:xfrm>
          <a:prstGeom prst="rect">
            <a:avLst/>
          </a:prstGeom>
          <a:solidFill>
            <a:schemeClr val="lt2"/>
          </a:solid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500"/>
              <a:buFont typeface="Arial"/>
              <a:buNone/>
              <a:defRPr sz="1500" b="1" i="0" u="none" strike="noStrike" cap="none">
                <a:solidFill>
                  <a:schemeClr val="lt1"/>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500"/>
              <a:buFont typeface="Arial"/>
              <a:buNone/>
              <a:defRPr sz="1500" b="1" i="0" u="none" strike="noStrike" cap="none">
                <a:solidFill>
                  <a:schemeClr val="lt1"/>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500"/>
              <a:buFont typeface="Arial"/>
              <a:buNone/>
              <a:defRPr sz="1500" b="1" i="0" u="none" strike="noStrike" cap="none">
                <a:solidFill>
                  <a:schemeClr val="lt1"/>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500"/>
              <a:buFont typeface="Arial"/>
              <a:buNone/>
              <a:defRPr sz="1500" b="1" i="0" u="none" strike="noStrike" cap="none">
                <a:solidFill>
                  <a:schemeClr val="lt1"/>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500"/>
              <a:buFont typeface="Arial"/>
              <a:buNone/>
              <a:defRPr sz="1500" b="1" i="0" u="none" strike="noStrike" cap="none">
                <a:solidFill>
                  <a:schemeClr val="lt1"/>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500"/>
              <a:buFont typeface="Arial"/>
              <a:buNone/>
              <a:defRPr sz="1500" b="1" i="0" u="none" strike="noStrike" cap="none">
                <a:solidFill>
                  <a:schemeClr val="lt1"/>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500"/>
              <a:buFont typeface="Arial"/>
              <a:buNone/>
              <a:defRPr sz="1500" b="1" i="0" u="none" strike="noStrike" cap="none">
                <a:solidFill>
                  <a:schemeClr val="lt1"/>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500"/>
              <a:buFont typeface="Arial"/>
              <a:buNone/>
              <a:defRPr sz="1500" b="1" i="0" u="none" strike="noStrike" cap="none">
                <a:solidFill>
                  <a:schemeClr val="lt1"/>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500"/>
              <a:buFont typeface="Arial"/>
              <a:buNone/>
              <a:defRPr sz="1500" b="1" i="0" u="none" strike="noStrike" cap="none">
                <a:solidFill>
                  <a:schemeClr val="l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‹Nr.›</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Nur Titel 1">
  <p:cSld name="Nur Titel 1">
    <p:spTree>
      <p:nvGrpSpPr>
        <p:cNvPr id="1" name="Shape 45"/>
        <p:cNvGrpSpPr/>
        <p:nvPr/>
      </p:nvGrpSpPr>
      <p:grpSpPr>
        <a:xfrm>
          <a:off x="0" y="0"/>
          <a:ext cx="0" cy="0"/>
          <a:chOff x="0" y="0"/>
          <a:chExt cx="0" cy="0"/>
        </a:xfrm>
      </p:grpSpPr>
      <p:pic>
        <p:nvPicPr>
          <p:cNvPr id="46" name="Google Shape;46;g3c3eaa8921b_0_1130" descr="Bild 8"/>
          <p:cNvPicPr preferRelativeResize="0"/>
          <p:nvPr/>
        </p:nvPicPr>
        <p:blipFill rotWithShape="1">
          <a:blip r:embed="rId2">
            <a:alphaModFix/>
          </a:blip>
          <a:srcRect/>
          <a:stretch/>
        </p:blipFill>
        <p:spPr>
          <a:xfrm>
            <a:off x="8467267" y="360292"/>
            <a:ext cx="2456952" cy="1113666"/>
          </a:xfrm>
          <a:prstGeom prst="rect">
            <a:avLst/>
          </a:prstGeom>
          <a:noFill/>
          <a:ln>
            <a:noFill/>
          </a:ln>
        </p:spPr>
      </p:pic>
      <p:sp>
        <p:nvSpPr>
          <p:cNvPr id="47" name="Google Shape;47;g3c3eaa8921b_0_1130"/>
          <p:cNvSpPr txBox="1">
            <a:spLocks noGrp="1"/>
          </p:cNvSpPr>
          <p:nvPr>
            <p:ph type="title"/>
          </p:nvPr>
        </p:nvSpPr>
        <p:spPr>
          <a:xfrm>
            <a:off x="609599" y="509797"/>
            <a:ext cx="7731300" cy="1143000"/>
          </a:xfrm>
          <a:prstGeom prst="rect">
            <a:avLst/>
          </a:prstGeom>
          <a:noFill/>
          <a:ln>
            <a:noFill/>
          </a:ln>
        </p:spPr>
        <p:txBody>
          <a:bodyPr spcFirstLastPara="1" wrap="square" lIns="55850" tIns="55850" rIns="55850" bIns="55850" anchor="ctr" anchorCtr="0">
            <a:normAutofit/>
          </a:bodyPr>
          <a:lstStyle>
            <a:lvl1pPr lvl="0" algn="ctr">
              <a:lnSpc>
                <a:spcPct val="100000"/>
              </a:lnSpc>
              <a:spcBef>
                <a:spcPts val="0"/>
              </a:spcBef>
              <a:spcAft>
                <a:spcPts val="0"/>
              </a:spcAft>
              <a:buClr>
                <a:srgbClr val="000000"/>
              </a:buClr>
              <a:buSzPts val="1500"/>
              <a:buNone/>
              <a:defRPr/>
            </a:lvl1pPr>
            <a:lvl2pPr lvl="1" algn="ctr">
              <a:lnSpc>
                <a:spcPct val="100000"/>
              </a:lnSpc>
              <a:spcBef>
                <a:spcPts val="0"/>
              </a:spcBef>
              <a:spcAft>
                <a:spcPts val="0"/>
              </a:spcAft>
              <a:buClr>
                <a:srgbClr val="000000"/>
              </a:buClr>
              <a:buSzPts val="1500"/>
              <a:buNone/>
              <a:defRPr/>
            </a:lvl2pPr>
            <a:lvl3pPr lvl="2" algn="ctr">
              <a:lnSpc>
                <a:spcPct val="100000"/>
              </a:lnSpc>
              <a:spcBef>
                <a:spcPts val="0"/>
              </a:spcBef>
              <a:spcAft>
                <a:spcPts val="0"/>
              </a:spcAft>
              <a:buClr>
                <a:srgbClr val="000000"/>
              </a:buClr>
              <a:buSzPts val="1500"/>
              <a:buNone/>
              <a:defRPr/>
            </a:lvl3pPr>
            <a:lvl4pPr lvl="3" algn="ctr">
              <a:lnSpc>
                <a:spcPct val="100000"/>
              </a:lnSpc>
              <a:spcBef>
                <a:spcPts val="0"/>
              </a:spcBef>
              <a:spcAft>
                <a:spcPts val="0"/>
              </a:spcAft>
              <a:buClr>
                <a:srgbClr val="000000"/>
              </a:buClr>
              <a:buSzPts val="1500"/>
              <a:buNone/>
              <a:defRPr/>
            </a:lvl4pPr>
            <a:lvl5pPr lvl="4" algn="ctr">
              <a:lnSpc>
                <a:spcPct val="100000"/>
              </a:lnSpc>
              <a:spcBef>
                <a:spcPts val="0"/>
              </a:spcBef>
              <a:spcAft>
                <a:spcPts val="0"/>
              </a:spcAft>
              <a:buClr>
                <a:srgbClr val="000000"/>
              </a:buClr>
              <a:buSzPts val="1500"/>
              <a:buNone/>
              <a:defRPr/>
            </a:lvl5pPr>
            <a:lvl6pPr lvl="5" algn="ctr">
              <a:lnSpc>
                <a:spcPct val="100000"/>
              </a:lnSpc>
              <a:spcBef>
                <a:spcPts val="0"/>
              </a:spcBef>
              <a:spcAft>
                <a:spcPts val="0"/>
              </a:spcAft>
              <a:buClr>
                <a:srgbClr val="000000"/>
              </a:buClr>
              <a:buSzPts val="1500"/>
              <a:buNone/>
              <a:defRPr/>
            </a:lvl6pPr>
            <a:lvl7pPr lvl="6" algn="ctr">
              <a:lnSpc>
                <a:spcPct val="100000"/>
              </a:lnSpc>
              <a:spcBef>
                <a:spcPts val="0"/>
              </a:spcBef>
              <a:spcAft>
                <a:spcPts val="0"/>
              </a:spcAft>
              <a:buClr>
                <a:srgbClr val="000000"/>
              </a:buClr>
              <a:buSzPts val="1500"/>
              <a:buNone/>
              <a:defRPr/>
            </a:lvl7pPr>
            <a:lvl8pPr lvl="7" algn="ctr">
              <a:lnSpc>
                <a:spcPct val="100000"/>
              </a:lnSpc>
              <a:spcBef>
                <a:spcPts val="0"/>
              </a:spcBef>
              <a:spcAft>
                <a:spcPts val="0"/>
              </a:spcAft>
              <a:buClr>
                <a:srgbClr val="000000"/>
              </a:buClr>
              <a:buSzPts val="1500"/>
              <a:buNone/>
              <a:defRPr/>
            </a:lvl8pPr>
            <a:lvl9pPr lvl="8" algn="ctr">
              <a:lnSpc>
                <a:spcPct val="100000"/>
              </a:lnSpc>
              <a:spcBef>
                <a:spcPts val="0"/>
              </a:spcBef>
              <a:spcAft>
                <a:spcPts val="0"/>
              </a:spcAft>
              <a:buClr>
                <a:srgbClr val="000000"/>
              </a:buClr>
              <a:buSzPts val="1500"/>
              <a:buNone/>
              <a:defRPr/>
            </a:lvl9pPr>
          </a:lstStyle>
          <a:p>
            <a:endParaRPr/>
          </a:p>
        </p:txBody>
      </p:sp>
      <p:sp>
        <p:nvSpPr>
          <p:cNvPr id="48" name="Google Shape;48;g3c3eaa8921b_0_1130"/>
          <p:cNvSpPr txBox="1">
            <a:spLocks noGrp="1"/>
          </p:cNvSpPr>
          <p:nvPr>
            <p:ph type="sldNum" idx="12"/>
          </p:nvPr>
        </p:nvSpPr>
        <p:spPr>
          <a:xfrm>
            <a:off x="8737600" y="6356349"/>
            <a:ext cx="423600" cy="436200"/>
          </a:xfrm>
          <a:prstGeom prst="rect">
            <a:avLst/>
          </a:prstGeom>
          <a:noFill/>
          <a:ln>
            <a:noFill/>
          </a:ln>
        </p:spPr>
        <p:txBody>
          <a:bodyPr spcFirstLastPara="1" wrap="square" lIns="55850" tIns="55850" rIns="55850" bIns="55850" anchor="t" anchorCtr="0">
            <a:spAutoFit/>
          </a:bodyPr>
          <a:lstStyle>
            <a:lvl1pPr marL="0" marR="0" lvl="0" indent="0" algn="l">
              <a:lnSpc>
                <a:spcPct val="100000"/>
              </a:lnSpc>
              <a:spcBef>
                <a:spcPts val="0"/>
              </a:spcBef>
              <a:spcAft>
                <a:spcPts val="0"/>
              </a:spcAft>
              <a:buClr>
                <a:srgbClr val="000000"/>
              </a:buClr>
              <a:buSzPts val="2100"/>
              <a:buFont typeface="Calibri"/>
              <a:buNone/>
              <a:defRPr sz="2100" b="0" i="0" u="none" strike="noStrike" cap="none">
                <a:solidFill>
                  <a:srgbClr val="000000"/>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2100"/>
              <a:buFont typeface="Calibri"/>
              <a:buNone/>
              <a:defRPr sz="2100" b="0" i="0" u="none" strike="noStrike" cap="none">
                <a:solidFill>
                  <a:srgbClr val="000000"/>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2100"/>
              <a:buFont typeface="Calibri"/>
              <a:buNone/>
              <a:defRPr sz="2100" b="0" i="0" u="none" strike="noStrike" cap="none">
                <a:solidFill>
                  <a:srgbClr val="000000"/>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2100"/>
              <a:buFont typeface="Calibri"/>
              <a:buNone/>
              <a:defRPr sz="2100" b="0" i="0" u="none" strike="noStrike" cap="none">
                <a:solidFill>
                  <a:srgbClr val="000000"/>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2100"/>
              <a:buFont typeface="Calibri"/>
              <a:buNone/>
              <a:defRPr sz="2100" b="0" i="0" u="none" strike="noStrike" cap="none">
                <a:solidFill>
                  <a:srgbClr val="000000"/>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2100"/>
              <a:buFont typeface="Calibri"/>
              <a:buNone/>
              <a:defRPr sz="2100" b="0" i="0" u="none" strike="noStrike" cap="none">
                <a:solidFill>
                  <a:srgbClr val="000000"/>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2100"/>
              <a:buFont typeface="Calibri"/>
              <a:buNone/>
              <a:defRPr sz="2100" b="0" i="0" u="none" strike="noStrike" cap="none">
                <a:solidFill>
                  <a:srgbClr val="000000"/>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2100"/>
              <a:buFont typeface="Calibri"/>
              <a:buNone/>
              <a:defRPr sz="2100" b="0" i="0" u="none" strike="noStrike" cap="none">
                <a:solidFill>
                  <a:srgbClr val="000000"/>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2100"/>
              <a:buFont typeface="Calibri"/>
              <a:buNone/>
              <a:defRPr sz="2100" b="0" i="0" u="none" strike="noStrike" cap="none">
                <a:solidFill>
                  <a:srgbClr val="000000"/>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‹Nr.›</a:t>
            </a:fld>
            <a:endParaRPr sz="1050">
              <a:solidFill>
                <a:srgbClr val="FFFFFF"/>
              </a:solidFill>
            </a:endParaRPr>
          </a:p>
        </p:txBody>
      </p:sp>
    </p:spTree>
    <p:extLst>
      <p:ext uri="{BB962C8B-B14F-4D97-AF65-F5344CB8AC3E}">
        <p14:creationId xmlns:p14="http://schemas.microsoft.com/office/powerpoint/2010/main" val="2203962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4"/>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 name="Google Shape;11;p14"/>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 name="Google Shape;12;p14"/>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marR="0" lvl="0" algn="l" rtl="0">
              <a:lnSpc>
                <a:spcPct val="85000"/>
              </a:lnSpc>
              <a:spcBef>
                <a:spcPts val="0"/>
              </a:spcBef>
              <a:spcAft>
                <a:spcPts val="0"/>
              </a:spcAft>
              <a:buClr>
                <a:srgbClr val="3F3F3F"/>
              </a:buClr>
              <a:buSzPts val="4800"/>
              <a:buFont typeface="Calibri"/>
              <a:buNone/>
              <a:defRPr sz="4800" b="0" i="0" u="none" strike="noStrike" cap="none">
                <a:solidFill>
                  <a:srgbClr val="3F3F3F"/>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3" name="Google Shape;13;p14"/>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3F3F3F"/>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3F3F3F"/>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3F3F3F"/>
                </a:solidFill>
                <a:latin typeface="Calibri"/>
                <a:ea typeface="Calibri"/>
                <a:cs typeface="Calibri"/>
                <a:sym typeface="Calibri"/>
              </a:defRPr>
            </a:lvl9pPr>
          </a:lstStyle>
          <a:p>
            <a:endParaRPr/>
          </a:p>
        </p:txBody>
      </p:sp>
      <p:sp>
        <p:nvSpPr>
          <p:cNvPr id="14" name="Google Shape;14;p14"/>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900" b="0" i="0" u="none" strike="noStrike" cap="none">
                <a:solidFill>
                  <a:srgbClr val="FFFFFF"/>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p14"/>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FFFFFF"/>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6" name="Google Shape;16;p14"/>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50"/>
              <a:buFont typeface="Arial"/>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5" r:id="rId6"/>
    <p:sldLayoutId id="2147483658" r:id="rId7"/>
    <p:sldLayoutId id="2147483659" r:id="rId8"/>
    <p:sldLayoutId id="2147483660" r:id="rId9"/>
    <p:sldLayoutId id="2147483661" r:id="rId10"/>
    <p:sldLayoutId id="2147483662" r:id="rId11"/>
    <p:sldLayoutId id="2147483663" r:id="rId12"/>
    <p:sldLayoutId id="2147483664" r:id="rId13"/>
    <p:sldLayoutId id="2147483665" r:id="rId14"/>
    <p:sldLayoutId id="2147483666" r:id="rId15"/>
    <p:sldLayoutId id="2147483668"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jp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orcid.org/0000-0002-8282-3910" TargetMode="External"/><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jpg"/><Relationship Id="rId5" Type="http://schemas.openxmlformats.org/officeDocument/2006/relationships/hyperlink" Target="https://creativecommons.org/licenses/by/4.0/deed.en" TargetMode="External"/><Relationship Id="rId4" Type="http://schemas.openxmlformats.org/officeDocument/2006/relationships/hyperlink" Target="https://orcid.org/0000-0002-6413-3895"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jpg"/></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hyperlink" Target="https://doi.org/10.12688/f1000research.27468.2" TargetMode="External"/><Relationship Id="rId4" Type="http://schemas.openxmlformats.org/officeDocument/2006/relationships/hyperlink" Target="https://doi.org/10.1038/495426a"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hyperlink" Target="https://www.theguardian.com/science/2012/apr/24/harvard-university-journal-publishers-prices" TargetMode="Externa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hyperlink" Target="https://www.theguardian.com/science/2012/apr/24/harvard-university-journal-publishers-prices" TargetMode="Externa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hyperlink" Target="https://open-access.net/en/information-on-open-access/what-is-open-access" TargetMode="External"/><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hyperlink" Target="https://open-access.net/en/information-on-open-access/what-is-open-access" TargetMode="External"/><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http://www.oaacademy.org/why-open-access.html"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hyperlink" Target="https://creativecommons.org/licenses/by/4.0" TargetMode="External"/></Relationships>
</file>

<file path=ppt/slides/_rels/slide26.xml.rels><?xml version="1.0" encoding="UTF-8" standalone="yes"?>
<Relationships xmlns="http://schemas.openxmlformats.org/package/2006/relationships"><Relationship Id="rId8" Type="http://schemas.openxmlformats.org/officeDocument/2006/relationships/hyperlink" Target="https://www.ub.uni-muenchen.de/schreiben/open-access-publizieren/kompakt/open_journals_lmu/index.html" TargetMode="External"/><Relationship Id="rId3" Type="http://schemas.openxmlformats.org/officeDocument/2006/relationships/hyperlink" Target="https://www.nature.com/news/nature-promotes-read-only-sharing-by-subscribers-1.16460" TargetMode="External"/><Relationship Id="rId7" Type="http://schemas.openxmlformats.org/officeDocument/2006/relationships/hyperlink" Target="https://open.lnu.se/index.php/metapsychology/about" TargetMode="External"/><Relationship Id="rId2" Type="http://schemas.openxmlformats.org/officeDocument/2006/relationships/notesSlide" Target="../notesSlides/notesSlide26.xml"/><Relationship Id="rId1" Type="http://schemas.openxmlformats.org/officeDocument/2006/relationships/slideLayout" Target="../slideLayouts/slideLayout5.xml"/><Relationship Id="rId6" Type="http://schemas.openxmlformats.org/officeDocument/2006/relationships/hyperlink" Target="https://leibniz-psychology.org/en/services/publication/" TargetMode="External"/><Relationship Id="rId5" Type="http://schemas.openxmlformats.org/officeDocument/2006/relationships/hyperlink" Target="https://spb.psychopen.eu" TargetMode="External"/><Relationship Id="rId4" Type="http://schemas.openxmlformats.org/officeDocument/2006/relationships/hyperlink" Target="https://journals.plos.org/plosone/"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5.xml"/><Relationship Id="rId5" Type="http://schemas.openxmlformats.org/officeDocument/2006/relationships/hyperlink" Target="https://creativecommons.org/licenses/by/4.0" TargetMode="External"/><Relationship Id="rId4" Type="http://schemas.openxmlformats.org/officeDocument/2006/relationships/hyperlink" Target="https://zenodo.org/records/4018594"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hyperlink" Target="https://openpolicyfinder.jisc.ac.uk"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1.xml"/><Relationship Id="rId1" Type="http://schemas.openxmlformats.org/officeDocument/2006/relationships/slideLayout" Target="../slideLayouts/slideLayout5.xml"/><Relationship Id="rId4" Type="http://schemas.openxmlformats.org/officeDocument/2006/relationships/image" Target="../media/image29.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hyperlink" Target="https://openpolicyfinder.jisc.ac.uk/"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4.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35.xml.rels><?xml version="1.0" encoding="UTF-8" standalone="yes"?>
<Relationships xmlns="http://schemas.openxmlformats.org/package/2006/relationships"><Relationship Id="rId3" Type="http://schemas.openxmlformats.org/officeDocument/2006/relationships/hyperlink" Target="https://openpolicyfinder.jisc.ac.uk" TargetMode="External"/><Relationship Id="rId2" Type="http://schemas.openxmlformats.org/officeDocument/2006/relationships/notesSlide" Target="../notesSlides/notesSlide35.xml"/><Relationship Id="rId1" Type="http://schemas.openxmlformats.org/officeDocument/2006/relationships/slideLayout" Target="../slideLayouts/slideLayout5.xml"/><Relationship Id="rId5" Type="http://schemas.openxmlformats.org/officeDocument/2006/relationships/image" Target="../media/image33.png"/><Relationship Id="rId4" Type="http://schemas.openxmlformats.org/officeDocument/2006/relationships/image" Target="../media/image32.png"/></Relationships>
</file>

<file path=ppt/slides/_rels/slide3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6.xml"/><Relationship Id="rId1" Type="http://schemas.openxmlformats.org/officeDocument/2006/relationships/slideLayout" Target="../slideLayouts/slideLayout5.xml"/><Relationship Id="rId6" Type="http://schemas.openxmlformats.org/officeDocument/2006/relationships/hyperlink" Target="https://arxiv.org/" TargetMode="External"/><Relationship Id="rId5" Type="http://schemas.openxmlformats.org/officeDocument/2006/relationships/hyperlink" Target="https://www.biorxiv.org/" TargetMode="External"/><Relationship Id="rId4" Type="http://schemas.openxmlformats.org/officeDocument/2006/relationships/image" Target="../media/image35.png"/></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7.xml"/><Relationship Id="rId1" Type="http://schemas.openxmlformats.org/officeDocument/2006/relationships/slideLayout" Target="../slideLayouts/slideLayout5.xml"/><Relationship Id="rId6" Type="http://schemas.openxmlformats.org/officeDocument/2006/relationships/hyperlink" Target="https://doi.org/10.5281/zenodo.5600535" TargetMode="External"/><Relationship Id="rId5" Type="http://schemas.openxmlformats.org/officeDocument/2006/relationships/hyperlink" Target="https://osf.io/preprints/discover" TargetMode="External"/><Relationship Id="rId4" Type="http://schemas.openxmlformats.org/officeDocument/2006/relationships/image" Target="../media/image37.png"/></Relationships>
</file>

<file path=ppt/slides/_rels/slide38.xml.rels><?xml version="1.0" encoding="UTF-8" standalone="yes"?>
<Relationships xmlns="http://schemas.openxmlformats.org/package/2006/relationships"><Relationship Id="rId3" Type="http://schemas.openxmlformats.org/officeDocument/2006/relationships/hyperlink" Target="https://osf.io/preprints/discover" TargetMode="External"/><Relationship Id="rId2" Type="http://schemas.openxmlformats.org/officeDocument/2006/relationships/notesSlide" Target="../notesSlides/notesSlide38.xml"/><Relationship Id="rId1" Type="http://schemas.openxmlformats.org/officeDocument/2006/relationships/slideLayout" Target="../slideLayouts/slideLayout5.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39.xml.rels><?xml version="1.0" encoding="UTF-8" standalone="yes"?>
<Relationships xmlns="http://schemas.openxmlformats.org/package/2006/relationships"><Relationship Id="rId3" Type="http://schemas.openxmlformats.org/officeDocument/2006/relationships/hyperlink" Target="https://osf.io/preprints/discover" TargetMode="External"/><Relationship Id="rId2" Type="http://schemas.openxmlformats.org/officeDocument/2006/relationships/notesSlide" Target="../notesSlides/notesSlide39.xml"/><Relationship Id="rId1" Type="http://schemas.openxmlformats.org/officeDocument/2006/relationships/slideLayout" Target="../slideLayouts/slideLayout5.xml"/><Relationship Id="rId5" Type="http://schemas.openxmlformats.org/officeDocument/2006/relationships/image" Target="../media/image42.png"/><Relationship Id="rId4" Type="http://schemas.openxmlformats.org/officeDocument/2006/relationships/image" Target="../media/image41.png"/></Relationships>
</file>

<file path=ppt/slides/_rels/slide4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0.xml"/><Relationship Id="rId1" Type="http://schemas.openxmlformats.org/officeDocument/2006/relationships/slideLayout" Target="../slideLayouts/slideLayout15.xml"/><Relationship Id="rId5" Type="http://schemas.openxmlformats.org/officeDocument/2006/relationships/hyperlink" Target="https://www.fosteropenscience.eu/learning/sharing-preprints/#/" TargetMode="External"/><Relationship Id="rId4" Type="http://schemas.openxmlformats.org/officeDocument/2006/relationships/image" Target="../media/image44.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hyperlink" Target="https://medium.com/@malte.elson/retaining-copyright-for-figures-in-academic-publications-to-allow-easy-citation-and-reuse-77c6e2b511fe"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https://doi.org/10.1098/rsos.230206" TargetMode="External"/><Relationship Id="rId2" Type="http://schemas.openxmlformats.org/officeDocument/2006/relationships/notesSlide" Target="../notesSlides/notesSlide44.xml"/><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hyperlink" Target="https://psyarxiv.com/rgh5b/" TargetMode="External"/><Relationship Id="rId2" Type="http://schemas.openxmlformats.org/officeDocument/2006/relationships/notesSlide" Target="../notesSlides/notesSlide50.xml"/><Relationship Id="rId1" Type="http://schemas.openxmlformats.org/officeDocument/2006/relationships/slideLayout" Target="../slideLayouts/slideLayout5.xml"/><Relationship Id="rId5" Type="http://schemas.openxmlformats.org/officeDocument/2006/relationships/hyperlink" Target="https://coara.eu" TargetMode="External"/><Relationship Id="rId4" Type="http://schemas.openxmlformats.org/officeDocument/2006/relationships/hyperlink" Target="https://sfdora.org"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s://pub.uni-bielefeld.de/record/2963331#details" TargetMode="External"/><Relationship Id="rId2" Type="http://schemas.openxmlformats.org/officeDocument/2006/relationships/notesSlide" Target="../notesSlides/notesSlide51.xml"/><Relationship Id="rId1" Type="http://schemas.openxmlformats.org/officeDocument/2006/relationships/slideLayout" Target="../slideLayouts/slideLayout5.xml"/><Relationship Id="rId5" Type="http://schemas.openxmlformats.org/officeDocument/2006/relationships/hyperlink" Target="https://www.unesco.org/en/open-science" TargetMode="External"/><Relationship Id="rId4" Type="http://schemas.openxmlformats.org/officeDocument/2006/relationships/hyperlink" Target="https://doaj.org/" TargetMode="External"/></Relationships>
</file>

<file path=ppt/slides/_rels/slide52.xml.rels><?xml version="1.0" encoding="UTF-8" standalone="yes"?>
<Relationships xmlns="http://schemas.openxmlformats.org/package/2006/relationships"><Relationship Id="rId3" Type="http://schemas.openxmlformats.org/officeDocument/2006/relationships/hyperlink" Target="https://zenodo.org/records/4018594" TargetMode="External"/><Relationship Id="rId2" Type="http://schemas.openxmlformats.org/officeDocument/2006/relationships/notesSlide" Target="../notesSlides/notesSlide52.xml"/><Relationship Id="rId1" Type="http://schemas.openxmlformats.org/officeDocument/2006/relationships/slideLayout" Target="../slideLayouts/slideLayout5.xml"/><Relationship Id="rId5" Type="http://schemas.openxmlformats.org/officeDocument/2006/relationships/image" Target="../media/image46.png"/><Relationship Id="rId4" Type="http://schemas.openxmlformats.org/officeDocument/2006/relationships/hyperlink" Target="https://creativecommons.org/licenses/by/4.0"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s://www.osc.lmu.de/" TargetMode="External"/><Relationship Id="rId7" Type="http://schemas.openxmlformats.org/officeDocument/2006/relationships/image" Target="../media/image6.jpg"/><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hyperlink" Target="https://www.osc.lmu.de/training/self-learning.html" TargetMode="External"/><Relationship Id="rId4" Type="http://schemas.openxmlformats.org/officeDocument/2006/relationships/hyperlink" Target="https://lmu-osc.github.io/train-the-trainer-open-research/"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s://openpolicyfinder.jisc.ac.uk/publication" TargetMode="External"/><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9.xml"/><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hyperlink" Target="https://thinkchecksubmit.org/"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notesSlide" Target="../notesSlides/notesSlide61.xml"/><Relationship Id="rId1" Type="http://schemas.openxmlformats.org/officeDocument/2006/relationships/slideLayout" Target="../slideLayouts/slideLayout2.xml"/><Relationship Id="rId6" Type="http://schemas.openxmlformats.org/officeDocument/2006/relationships/image" Target="../media/image56.png"/><Relationship Id="rId11" Type="http://schemas.openxmlformats.org/officeDocument/2006/relationships/image" Target="../media/image61.png"/><Relationship Id="rId5" Type="http://schemas.openxmlformats.org/officeDocument/2006/relationships/image" Target="../media/image55.png"/><Relationship Id="rId10" Type="http://schemas.openxmlformats.org/officeDocument/2006/relationships/image" Target="../media/image60.png"/><Relationship Id="rId4" Type="http://schemas.openxmlformats.org/officeDocument/2006/relationships/image" Target="../media/image54.png"/><Relationship Id="rId9" Type="http://schemas.openxmlformats.org/officeDocument/2006/relationships/image" Target="../media/image59.png"/></Relationships>
</file>

<file path=ppt/slides/_rels/slide62.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notesSlide" Target="../notesSlides/notesSlide62.xml"/><Relationship Id="rId1" Type="http://schemas.openxmlformats.org/officeDocument/2006/relationships/slideLayout" Target="../slideLayouts/slideLayout2.xml"/><Relationship Id="rId6" Type="http://schemas.openxmlformats.org/officeDocument/2006/relationships/image" Target="../media/image58.png"/><Relationship Id="rId5" Type="http://schemas.openxmlformats.org/officeDocument/2006/relationships/image" Target="../media/image57.png"/><Relationship Id="rId10" Type="http://schemas.openxmlformats.org/officeDocument/2006/relationships/image" Target="../media/image63.png"/><Relationship Id="rId4" Type="http://schemas.openxmlformats.org/officeDocument/2006/relationships/image" Target="../media/image56.png"/><Relationship Id="rId9" Type="http://schemas.openxmlformats.org/officeDocument/2006/relationships/image" Target="../media/image62.png"/></Relationships>
</file>

<file path=ppt/slides/_rels/slide63.xml.rels><?xml version="1.0" encoding="UTF-8" standalone="yes"?>
<Relationships xmlns="http://schemas.openxmlformats.org/package/2006/relationships"><Relationship Id="rId3" Type="http://schemas.openxmlformats.org/officeDocument/2006/relationships/hyperlink" Target="https://doi.org/10.1371/journal.pone.0011273" TargetMode="External"/><Relationship Id="rId2" Type="http://schemas.openxmlformats.org/officeDocument/2006/relationships/notesSlide" Target="../notesSlides/notesSlide63.xml"/><Relationship Id="rId1" Type="http://schemas.openxmlformats.org/officeDocument/2006/relationships/slideLayout" Target="../slideLayouts/slideLayout5.xml"/><Relationship Id="rId6" Type="http://schemas.openxmlformats.org/officeDocument/2006/relationships/hyperlink" Target="https://doi.org/10.6084/m9.figshare.5285512.v3" TargetMode="External"/><Relationship Id="rId5" Type="http://schemas.openxmlformats.org/officeDocument/2006/relationships/hyperlink" Target="http://nytimes.com/2015/04/08/opinion/yes-we-were-warned-about-ebola.html?_r=0" TargetMode="External"/><Relationship Id="rId4" Type="http://schemas.openxmlformats.org/officeDocument/2006/relationships/hyperlink" Target="http://de.slideshare.net/cirasella/open-access-which-side-are-you-on-oa-week-2013" TargetMode="External"/></Relationships>
</file>

<file path=ppt/slides/_rels/slide6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64.xml"/><Relationship Id="rId1" Type="http://schemas.openxmlformats.org/officeDocument/2006/relationships/slideLayout" Target="../slideLayouts/slideLayout5.xml"/><Relationship Id="rId4" Type="http://schemas.openxmlformats.org/officeDocument/2006/relationships/hyperlink" Target="https://paywallthemovie.com/" TargetMode="External"/></Relationships>
</file>

<file path=ppt/slides/_rels/slide6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5.xml"/><Relationship Id="rId1" Type="http://schemas.openxmlformats.org/officeDocument/2006/relationships/slideLayout" Target="../slideLayouts/slideLayout1.xml"/><Relationship Id="rId4" Type="http://schemas.openxmlformats.org/officeDocument/2006/relationships/image" Target="../media/image6.jpg"/></Relationships>
</file>

<file path=ppt/slides/_rels/slide66.xml.rels><?xml version="1.0" encoding="UTF-8" standalone="yes"?>
<Relationships xmlns="http://schemas.openxmlformats.org/package/2006/relationships"><Relationship Id="rId3" Type="http://schemas.openxmlformats.org/officeDocument/2006/relationships/hyperlink" Target="https://help.osf.io/article/727-osf-projects-transition" TargetMode="External"/><Relationship Id="rId2" Type="http://schemas.openxmlformats.org/officeDocument/2006/relationships/image" Target="../media/image65.png"/><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pic>
        <p:nvPicPr>
          <p:cNvPr id="136" name="Google Shape;136;p26" descr="University of Munich (LMU)"/>
          <p:cNvPicPr preferRelativeResize="0"/>
          <p:nvPr/>
        </p:nvPicPr>
        <p:blipFill rotWithShape="1">
          <a:blip r:embed="rId3">
            <a:alphaModFix/>
          </a:blip>
          <a:srcRect/>
          <a:stretch/>
        </p:blipFill>
        <p:spPr>
          <a:xfrm>
            <a:off x="9347200" y="5492240"/>
            <a:ext cx="2678804" cy="1200330"/>
          </a:xfrm>
          <a:prstGeom prst="rect">
            <a:avLst/>
          </a:prstGeom>
          <a:noFill/>
          <a:ln>
            <a:noFill/>
          </a:ln>
        </p:spPr>
      </p:pic>
      <p:pic>
        <p:nvPicPr>
          <p:cNvPr id="137" name="Google Shape;137;p26"/>
          <p:cNvPicPr preferRelativeResize="0"/>
          <p:nvPr/>
        </p:nvPicPr>
        <p:blipFill rotWithShape="1">
          <a:blip r:embed="rId4">
            <a:alphaModFix/>
          </a:blip>
          <a:srcRect/>
          <a:stretch/>
        </p:blipFill>
        <p:spPr>
          <a:xfrm>
            <a:off x="1693425" y="1300550"/>
            <a:ext cx="8996151" cy="2818925"/>
          </a:xfrm>
          <a:prstGeom prst="rect">
            <a:avLst/>
          </a:prstGeom>
          <a:noFill/>
          <a:ln>
            <a:noFill/>
          </a:ln>
        </p:spPr>
      </p:pic>
      <p:sp>
        <p:nvSpPr>
          <p:cNvPr id="138" name="Google Shape;138;p26"/>
          <p:cNvSpPr/>
          <p:nvPr/>
        </p:nvSpPr>
        <p:spPr>
          <a:xfrm>
            <a:off x="144896" y="5532717"/>
            <a:ext cx="7127100" cy="1292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600" b="0" i="0" u="none" strike="noStrike" cap="none" dirty="0">
                <a:solidFill>
                  <a:schemeClr val="dk1"/>
                </a:solidFill>
                <a:latin typeface="Calibri"/>
                <a:ea typeface="Calibri"/>
                <a:cs typeface="Calibri"/>
                <a:sym typeface="Calibri"/>
              </a:rPr>
              <a:t>Visit us at</a:t>
            </a:r>
            <a:r>
              <a:rPr lang="en-US" sz="2600" b="0" i="0" u="none" strike="noStrike" cap="none" dirty="0">
                <a:solidFill>
                  <a:srgbClr val="000000"/>
                </a:solidFill>
                <a:latin typeface="Calibri"/>
                <a:ea typeface="Calibri"/>
                <a:cs typeface="Calibri"/>
                <a:sym typeface="Calibri"/>
              </a:rPr>
              <a:t> </a:t>
            </a:r>
            <a:r>
              <a:rPr lang="en-US" sz="2600" b="1" i="0" u="none" strike="noStrike" cap="none" dirty="0">
                <a:solidFill>
                  <a:srgbClr val="000000"/>
                </a:solidFill>
                <a:latin typeface="Calibri"/>
                <a:ea typeface="Calibri"/>
                <a:cs typeface="Calibri"/>
                <a:sym typeface="Calibri"/>
              </a:rPr>
              <a:t>www.osc.lmu.de </a:t>
            </a:r>
            <a:endParaRPr sz="26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600" b="0" i="0" u="none" strike="noStrike" cap="none" dirty="0">
                <a:solidFill>
                  <a:schemeClr val="dk1"/>
                </a:solidFill>
                <a:latin typeface="Calibri"/>
                <a:ea typeface="Calibri"/>
                <a:cs typeface="Calibri"/>
                <a:sym typeface="Calibri"/>
              </a:rPr>
              <a:t>Follow</a:t>
            </a:r>
            <a:r>
              <a:rPr lang="en-US" sz="2600" b="0" i="0" u="none" strike="noStrike" cap="none" dirty="0">
                <a:solidFill>
                  <a:srgbClr val="000000"/>
                </a:solidFill>
                <a:latin typeface="Calibri"/>
                <a:ea typeface="Calibri"/>
                <a:cs typeface="Calibri"/>
                <a:sym typeface="Calibri"/>
              </a:rPr>
              <a:t> </a:t>
            </a:r>
            <a:r>
              <a:rPr lang="en-US" sz="2600" b="1" i="0" u="none" strike="noStrike" cap="none" dirty="0" err="1">
                <a:solidFill>
                  <a:srgbClr val="000000"/>
                </a:solidFill>
                <a:latin typeface="Calibri"/>
                <a:ea typeface="Calibri"/>
                <a:cs typeface="Calibri"/>
                <a:sym typeface="Calibri"/>
              </a:rPr>
              <a:t>lmu_osc</a:t>
            </a:r>
            <a:r>
              <a:rPr lang="en-US" sz="2600" b="1" i="0" u="none" strike="noStrike" cap="none" dirty="0">
                <a:solidFill>
                  <a:srgbClr val="000000"/>
                </a:solidFill>
                <a:latin typeface="Calibri"/>
                <a:ea typeface="Calibri"/>
                <a:cs typeface="Calibri"/>
                <a:sym typeface="Calibri"/>
              </a:rPr>
              <a:t> </a:t>
            </a:r>
            <a:r>
              <a:rPr lang="en-US" sz="2600" b="0" i="0" u="none" strike="noStrike" cap="none" dirty="0">
                <a:solidFill>
                  <a:srgbClr val="000000"/>
                </a:solidFill>
                <a:latin typeface="Calibri"/>
                <a:ea typeface="Calibri"/>
                <a:cs typeface="Calibri"/>
                <a:sym typeface="Calibri"/>
              </a:rPr>
              <a:t>on </a:t>
            </a:r>
            <a:r>
              <a:rPr lang="en-US" sz="2600" b="0" i="0" u="none" strike="noStrike" cap="none" dirty="0" err="1">
                <a:solidFill>
                  <a:srgbClr val="000000"/>
                </a:solidFill>
                <a:latin typeface="Calibri"/>
                <a:ea typeface="Calibri"/>
                <a:cs typeface="Calibri"/>
                <a:sym typeface="Calibri"/>
              </a:rPr>
              <a:t>Bluesky</a:t>
            </a:r>
            <a:r>
              <a:rPr lang="en-US" sz="2600" b="0" i="0" u="none" strike="noStrike" cap="none" dirty="0">
                <a:solidFill>
                  <a:srgbClr val="000000"/>
                </a:solidFill>
                <a:latin typeface="Calibri"/>
                <a:ea typeface="Calibri"/>
                <a:cs typeface="Calibri"/>
                <a:sym typeface="Calibri"/>
              </a:rPr>
              <a:t>, LinkedIn, Mastodon</a:t>
            </a:r>
            <a:endParaRPr sz="2600" b="0" i="0" u="none" strike="noStrike" cap="none" dirty="0">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600" b="0" i="0" u="none" strike="noStrike" cap="none" dirty="0">
                <a:solidFill>
                  <a:schemeClr val="dk1"/>
                </a:solidFill>
                <a:latin typeface="Calibri"/>
                <a:ea typeface="Calibri"/>
                <a:cs typeface="Calibri"/>
                <a:sym typeface="Calibri"/>
              </a:rPr>
              <a:t>Subscribe to our mailing list:  </a:t>
            </a:r>
            <a:r>
              <a:rPr lang="en-US" sz="2600" b="1" i="0" u="none" strike="noStrike" cap="none" dirty="0">
                <a:solidFill>
                  <a:schemeClr val="dk1"/>
                </a:solidFill>
                <a:latin typeface="Calibri"/>
                <a:ea typeface="Calibri"/>
                <a:cs typeface="Calibri"/>
                <a:sym typeface="Calibri"/>
              </a:rPr>
              <a:t>lmu-osc@lists.lrz.de</a:t>
            </a:r>
            <a:endParaRPr sz="2600" b="0" i="0" u="none" strike="noStrike" cap="none" dirty="0">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
          <p:cNvSpPr txBox="1">
            <a:spLocks noGrp="1"/>
          </p:cNvSpPr>
          <p:nvPr>
            <p:ph type="ctrTitle"/>
          </p:nvPr>
        </p:nvSpPr>
        <p:spPr>
          <a:xfrm>
            <a:off x="1097280" y="758952"/>
            <a:ext cx="10058400" cy="3566160"/>
          </a:xfrm>
          <a:prstGeom prst="rect">
            <a:avLst/>
          </a:prstGeom>
          <a:noFill/>
          <a:ln>
            <a:noFill/>
          </a:ln>
        </p:spPr>
        <p:txBody>
          <a:bodyPr spcFirstLastPara="1" wrap="square" lIns="91425" tIns="45700" rIns="91425" bIns="45700" anchor="b" anchorCtr="0">
            <a:normAutofit fontScale="90000"/>
          </a:bodyPr>
          <a:lstStyle/>
          <a:p>
            <a:pPr marL="0" lvl="0" indent="0" algn="l" rtl="0">
              <a:spcBef>
                <a:spcPts val="0"/>
              </a:spcBef>
              <a:spcAft>
                <a:spcPts val="0"/>
              </a:spcAft>
              <a:buSzPts val="990"/>
              <a:buNone/>
            </a:pPr>
            <a:r>
              <a:rPr lang="en-US" dirty="0"/>
              <a:t>Out in the open: </a:t>
            </a:r>
            <a:br>
              <a:rPr lang="en-US" dirty="0"/>
            </a:br>
            <a:r>
              <a:rPr lang="en-US" dirty="0"/>
              <a:t>Open Access, </a:t>
            </a:r>
            <a:br>
              <a:rPr lang="en-US" dirty="0"/>
            </a:br>
            <a:r>
              <a:rPr lang="en-US" dirty="0"/>
              <a:t>preprints and </a:t>
            </a:r>
            <a:r>
              <a:rPr lang="en-US" dirty="0" err="1"/>
              <a:t>postprints</a:t>
            </a:r>
            <a:endParaRPr dirty="0">
              <a:solidFill>
                <a:srgbClr val="FF0000"/>
              </a:solidFill>
            </a:endParaRPr>
          </a:p>
        </p:txBody>
      </p:sp>
      <p:sp>
        <p:nvSpPr>
          <p:cNvPr id="144" name="Google Shape;144;p2"/>
          <p:cNvSpPr txBox="1">
            <a:spLocks noGrp="1"/>
          </p:cNvSpPr>
          <p:nvPr>
            <p:ph type="subTitle" idx="1"/>
          </p:nvPr>
        </p:nvSpPr>
        <p:spPr>
          <a:xfrm>
            <a:off x="1100051" y="4455621"/>
            <a:ext cx="10058400" cy="1447874"/>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400"/>
              </a:spcBef>
              <a:spcAft>
                <a:spcPts val="0"/>
              </a:spcAft>
              <a:buSzPct val="108108"/>
              <a:buNone/>
            </a:pPr>
            <a:r>
              <a:rPr lang="en-US" b="1" dirty="0">
                <a:solidFill>
                  <a:schemeClr val="dk1"/>
                </a:solidFill>
              </a:rPr>
              <a:t>FELIX SCHÖNBRODT &amp; SARAH VON GREBMER ZU WOLFSTHURN  </a:t>
            </a:r>
            <a:br>
              <a:rPr lang="en-US" b="1" dirty="0">
                <a:solidFill>
                  <a:schemeClr val="dk1"/>
                </a:solidFill>
              </a:rPr>
            </a:br>
            <a:r>
              <a:rPr lang="en-US" dirty="0">
                <a:solidFill>
                  <a:schemeClr val="dk1"/>
                </a:solidFill>
              </a:rPr>
              <a:t>LMU OPEN SCIENCE CENTER (OSC)</a:t>
            </a:r>
          </a:p>
          <a:p>
            <a:pPr marL="0" lvl="0" indent="0" algn="l" rtl="0">
              <a:lnSpc>
                <a:spcPct val="90000"/>
              </a:lnSpc>
              <a:spcBef>
                <a:spcPts val="1400"/>
              </a:spcBef>
              <a:spcAft>
                <a:spcPts val="0"/>
              </a:spcAft>
              <a:buSzPct val="108108"/>
              <a:buNone/>
            </a:pPr>
            <a:r>
              <a:rPr lang="en-US" i="1" dirty="0">
                <a:solidFill>
                  <a:schemeClr val="dk1"/>
                </a:solidFill>
              </a:rPr>
              <a:t>Last update: 30.9.2026</a:t>
            </a:r>
            <a:endParaRPr i="1" dirty="0">
              <a:solidFill>
                <a:schemeClr val="dk1"/>
              </a:solidFill>
            </a:endParaRPr>
          </a:p>
          <a:p>
            <a:pPr marL="0" lvl="0" indent="0" algn="l" rtl="0">
              <a:lnSpc>
                <a:spcPct val="90000"/>
              </a:lnSpc>
              <a:spcBef>
                <a:spcPts val="1400"/>
              </a:spcBef>
              <a:spcAft>
                <a:spcPts val="0"/>
              </a:spcAft>
              <a:buSzPct val="108108"/>
              <a:buNone/>
            </a:pPr>
            <a:endParaRPr dirty="0"/>
          </a:p>
        </p:txBody>
      </p:sp>
      <p:pic>
        <p:nvPicPr>
          <p:cNvPr id="145" name="Google Shape;145;p2"/>
          <p:cNvPicPr preferRelativeResize="0"/>
          <p:nvPr/>
        </p:nvPicPr>
        <p:blipFill rotWithShape="1">
          <a:blip r:embed="rId3">
            <a:alphaModFix/>
          </a:blip>
          <a:srcRect/>
          <a:stretch/>
        </p:blipFill>
        <p:spPr>
          <a:xfrm>
            <a:off x="10252981" y="137374"/>
            <a:ext cx="1781175" cy="55400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g3c3eaa8921b_0_1590"/>
          <p:cNvSpPr/>
          <p:nvPr/>
        </p:nvSpPr>
        <p:spPr>
          <a:xfrm>
            <a:off x="866075" y="2305974"/>
            <a:ext cx="10459800" cy="3414000"/>
          </a:xfrm>
          <a:prstGeom prst="rect">
            <a:avLst/>
          </a:prstGeom>
          <a:solidFill>
            <a:srgbClr val="F2F2F2"/>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51" name="Google Shape;151;g3c3eaa8921b_0_1590"/>
          <p:cNvSpPr txBox="1">
            <a:spLocks noGrp="1"/>
          </p:cNvSpPr>
          <p:nvPr>
            <p:ph type="title"/>
          </p:nvPr>
        </p:nvSpPr>
        <p:spPr>
          <a:xfrm>
            <a:off x="1097280" y="286603"/>
            <a:ext cx="10058400" cy="1450800"/>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a:t>About these materials</a:t>
            </a:r>
            <a:endParaRPr/>
          </a:p>
        </p:txBody>
      </p:sp>
      <p:sp>
        <p:nvSpPr>
          <p:cNvPr id="152" name="Google Shape;152;g3c3eaa8921b_0_1590"/>
          <p:cNvSpPr txBox="1">
            <a:spLocks noGrp="1"/>
          </p:cNvSpPr>
          <p:nvPr>
            <p:ph type="body" idx="1"/>
          </p:nvPr>
        </p:nvSpPr>
        <p:spPr>
          <a:xfrm>
            <a:off x="1097280" y="1845734"/>
            <a:ext cx="10058400" cy="4023300"/>
          </a:xfrm>
          <a:prstGeom prst="rect">
            <a:avLst/>
          </a:prstGeom>
          <a:noFill/>
          <a:ln>
            <a:noFill/>
          </a:ln>
        </p:spPr>
        <p:txBody>
          <a:bodyPr spcFirstLastPara="1" wrap="square" lIns="0" tIns="45700" rIns="0" bIns="45700" anchor="t" anchorCtr="0">
            <a:normAutofit/>
          </a:bodyPr>
          <a:lstStyle/>
          <a:p>
            <a:pPr marL="91440" lvl="0" indent="73660" algn="l" rtl="0">
              <a:lnSpc>
                <a:spcPct val="90000"/>
              </a:lnSpc>
              <a:spcBef>
                <a:spcPts val="0"/>
              </a:spcBef>
              <a:spcAft>
                <a:spcPts val="0"/>
              </a:spcAft>
              <a:buSzPts val="2600"/>
              <a:buFont typeface="Arial"/>
              <a:buNone/>
            </a:pPr>
            <a:endParaRPr sz="2600" dirty="0"/>
          </a:p>
          <a:p>
            <a:pPr marL="91440" lvl="0" indent="73660" algn="l" rtl="0">
              <a:lnSpc>
                <a:spcPct val="90000"/>
              </a:lnSpc>
              <a:spcBef>
                <a:spcPts val="0"/>
              </a:spcBef>
              <a:spcAft>
                <a:spcPts val="0"/>
              </a:spcAft>
              <a:buSzPts val="2600"/>
              <a:buFont typeface="Arial"/>
              <a:buNone/>
            </a:pPr>
            <a:endParaRPr sz="2600" dirty="0"/>
          </a:p>
          <a:p>
            <a:pPr marL="91440" lvl="0" indent="73660" algn="l" rtl="0">
              <a:lnSpc>
                <a:spcPct val="90000"/>
              </a:lnSpc>
              <a:spcBef>
                <a:spcPts val="0"/>
              </a:spcBef>
              <a:spcAft>
                <a:spcPts val="0"/>
              </a:spcAft>
              <a:buSzPts val="2600"/>
              <a:buFont typeface="Arial"/>
              <a:buNone/>
            </a:pPr>
            <a:endParaRPr sz="2600" dirty="0"/>
          </a:p>
          <a:p>
            <a:pPr marL="0" lvl="0" indent="0" algn="ctr" rtl="0">
              <a:lnSpc>
                <a:spcPct val="90000"/>
              </a:lnSpc>
              <a:spcBef>
                <a:spcPts val="0"/>
              </a:spcBef>
              <a:spcAft>
                <a:spcPts val="0"/>
              </a:spcAft>
              <a:buSzPts val="2600"/>
              <a:buNone/>
            </a:pPr>
            <a:r>
              <a:rPr lang="en-US" sz="2200" dirty="0"/>
              <a:t>These slides and materials were adapted from previous work by Prof. Dr. Felix Schönbrodt (</a:t>
            </a:r>
            <a:r>
              <a:rPr lang="en-US" sz="2200" u="sng" dirty="0">
                <a:solidFill>
                  <a:schemeClr val="hlink"/>
                </a:solidFill>
                <a:hlinkClick r:id="rId3"/>
              </a:rPr>
              <a:t>https://orcid.org/0000-0002-8282-3910</a:t>
            </a:r>
            <a:r>
              <a:rPr lang="en-US" sz="2200" dirty="0"/>
              <a:t>).They were subsequently modified by Dr. Sarah von Grebmer (</a:t>
            </a:r>
            <a:r>
              <a:rPr lang="en-US" sz="2200" u="sng" dirty="0">
                <a:solidFill>
                  <a:schemeClr val="hlink"/>
                </a:solidFill>
                <a:hlinkClick r:id="rId4"/>
              </a:rPr>
              <a:t>https://orcid.org/0000-0002-6413-3895</a:t>
            </a:r>
            <a:r>
              <a:rPr lang="en-US" sz="2200" dirty="0"/>
              <a:t>) and are licensed under CC-BY 4.0 (</a:t>
            </a:r>
            <a:r>
              <a:rPr lang="en-US" sz="2200" u="sng" dirty="0">
                <a:solidFill>
                  <a:schemeClr val="hlink"/>
                </a:solidFill>
                <a:hlinkClick r:id="rId5"/>
              </a:rPr>
              <a:t>https://creativecommons.org/licenses/by/4.0/deed.en</a:t>
            </a:r>
            <a:r>
              <a:rPr lang="en-US" sz="2200" dirty="0"/>
              <a:t>). You are free to share (copy and redistribute the material in any medium or format) and adapt (remix, transform, and build upon the material) for any purpose, even commercially, as long as you give appropriate credit to the original author(s), provide a link to the license, and indicate if changes were made.</a:t>
            </a:r>
            <a:endParaRPr sz="2200" dirty="0"/>
          </a:p>
          <a:p>
            <a:pPr marL="0" lvl="0" indent="0" algn="l" rtl="0">
              <a:lnSpc>
                <a:spcPct val="90000"/>
              </a:lnSpc>
              <a:spcBef>
                <a:spcPts val="0"/>
              </a:spcBef>
              <a:spcAft>
                <a:spcPts val="0"/>
              </a:spcAft>
              <a:buSzPts val="2600"/>
              <a:buNone/>
            </a:pPr>
            <a:endParaRPr sz="2600" dirty="0"/>
          </a:p>
        </p:txBody>
      </p:sp>
      <p:pic>
        <p:nvPicPr>
          <p:cNvPr id="153" name="Google Shape;153;g3c3eaa8921b_0_1590"/>
          <p:cNvPicPr preferRelativeResize="0"/>
          <p:nvPr/>
        </p:nvPicPr>
        <p:blipFill rotWithShape="1">
          <a:blip r:embed="rId6">
            <a:alphaModFix/>
          </a:blip>
          <a:srcRect/>
          <a:stretch/>
        </p:blipFill>
        <p:spPr>
          <a:xfrm>
            <a:off x="10252981" y="137374"/>
            <a:ext cx="1781174" cy="554002"/>
          </a:xfrm>
          <a:prstGeom prst="rect">
            <a:avLst/>
          </a:prstGeom>
          <a:noFill/>
          <a:ln>
            <a:noFill/>
          </a:ln>
        </p:spPr>
      </p:pic>
      <p:pic>
        <p:nvPicPr>
          <p:cNvPr id="6" name="Google Shape;75;p1" descr="pasted-image.png">
            <a:extLst>
              <a:ext uri="{FF2B5EF4-FFF2-40B4-BE49-F238E27FC236}">
                <a16:creationId xmlns:a16="http://schemas.microsoft.com/office/drawing/2014/main" id="{7356E320-147F-45FB-B56A-32F248BF48CF}"/>
              </a:ext>
            </a:extLst>
          </p:cNvPr>
          <p:cNvPicPr preferRelativeResize="0"/>
          <p:nvPr/>
        </p:nvPicPr>
        <p:blipFill rotWithShape="1">
          <a:blip r:embed="rId7">
            <a:alphaModFix/>
          </a:blip>
          <a:srcRect/>
          <a:stretch/>
        </p:blipFill>
        <p:spPr>
          <a:xfrm>
            <a:off x="5292966" y="2012349"/>
            <a:ext cx="1667028" cy="58724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4"/>
          <p:cNvSpPr/>
          <p:nvPr/>
        </p:nvSpPr>
        <p:spPr>
          <a:xfrm>
            <a:off x="310450" y="1912650"/>
            <a:ext cx="11740200" cy="4376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800"/>
              <a:buFont typeface="Arial"/>
              <a:buNone/>
            </a:pPr>
            <a:r>
              <a:rPr lang="en-US" sz="2600" b="1" i="0" u="none" strike="noStrike" cap="none">
                <a:solidFill>
                  <a:srgbClr val="3F3F3F"/>
                </a:solidFill>
                <a:latin typeface="Calibri"/>
                <a:ea typeface="Calibri"/>
                <a:cs typeface="Calibri"/>
                <a:sym typeface="Calibri"/>
              </a:rPr>
              <a:t>Sarah von Grebmer zu Wolfsthurn</a:t>
            </a:r>
            <a:br>
              <a:rPr lang="en-US" sz="2600" b="0" i="0" u="none" strike="noStrike" cap="none">
                <a:solidFill>
                  <a:srgbClr val="3F3F3F"/>
                </a:solidFill>
                <a:latin typeface="Calibri"/>
                <a:ea typeface="Calibri"/>
                <a:cs typeface="Calibri"/>
                <a:sym typeface="Calibri"/>
              </a:rPr>
            </a:br>
            <a:r>
              <a:rPr lang="en-US" sz="2600" b="0" i="0" u="none" strike="noStrike" cap="none">
                <a:solidFill>
                  <a:srgbClr val="3F3F3F"/>
                </a:solidFill>
                <a:latin typeface="Calibri"/>
                <a:ea typeface="Calibri"/>
                <a:cs typeface="Calibri"/>
                <a:sym typeface="Calibri"/>
              </a:rPr>
              <a:t>Open Science Center at LMU Munich</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endParaRPr sz="2600" b="0" i="0" u="none" strike="noStrike" cap="none">
              <a:solidFill>
                <a:srgbClr val="3F3F3F"/>
              </a:solidFill>
              <a:latin typeface="Calibri"/>
              <a:ea typeface="Calibri"/>
              <a:cs typeface="Calibri"/>
              <a:sym typeface="Calibri"/>
            </a:endParaRPr>
          </a:p>
          <a:p>
            <a:pPr marL="457200" marR="0" lvl="0" indent="-361950" algn="l" rtl="0">
              <a:lnSpc>
                <a:spcPct val="100000"/>
              </a:lnSpc>
              <a:spcBef>
                <a:spcPts val="0"/>
              </a:spcBef>
              <a:spcAft>
                <a:spcPts val="0"/>
              </a:spcAft>
              <a:buClr>
                <a:schemeClr val="dk1"/>
              </a:buClr>
              <a:buSzPts val="2100"/>
              <a:buFont typeface="Calibri"/>
              <a:buChar char="•"/>
            </a:pPr>
            <a:r>
              <a:rPr lang="en-US" sz="2100" b="0" i="0" u="none" strike="noStrike" cap="none">
                <a:solidFill>
                  <a:schemeClr val="dk1"/>
                </a:solidFill>
                <a:latin typeface="Calibri"/>
                <a:ea typeface="Calibri"/>
                <a:cs typeface="Calibri"/>
                <a:sym typeface="Calibri"/>
              </a:rPr>
              <a:t>Background in (clinical and neuro-) psychology (UK, NL)</a:t>
            </a:r>
            <a:endParaRPr sz="2100" b="0" i="0" u="none" strike="noStrike" cap="none">
              <a:solidFill>
                <a:schemeClr val="dk1"/>
              </a:solidFill>
              <a:latin typeface="Calibri"/>
              <a:ea typeface="Calibri"/>
              <a:cs typeface="Calibri"/>
              <a:sym typeface="Calibri"/>
            </a:endParaRPr>
          </a:p>
          <a:p>
            <a:pPr marL="457200" marR="0" lvl="0" indent="-393700" algn="l" rtl="0">
              <a:lnSpc>
                <a:spcPct val="100000"/>
              </a:lnSpc>
              <a:spcBef>
                <a:spcPts val="0"/>
              </a:spcBef>
              <a:spcAft>
                <a:spcPts val="0"/>
              </a:spcAft>
              <a:buClr>
                <a:schemeClr val="dk1"/>
              </a:buClr>
              <a:buSzPts val="2600"/>
              <a:buFont typeface="Arial"/>
              <a:buChar char="•"/>
            </a:pPr>
            <a:r>
              <a:rPr lang="en-US" sz="2100" b="0" i="0" u="none" strike="noStrike" cap="none">
                <a:solidFill>
                  <a:schemeClr val="dk1"/>
                </a:solidFill>
                <a:latin typeface="Calibri"/>
                <a:ea typeface="Calibri"/>
                <a:cs typeface="Calibri"/>
                <a:sym typeface="Calibri"/>
              </a:rPr>
              <a:t>PhD in cognitive psychology and neurolinguistics in H2020 project (NL)</a:t>
            </a:r>
            <a:endParaRPr sz="2100" b="0"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Clr>
                <a:schemeClr val="dk1"/>
              </a:buClr>
              <a:buSzPts val="2600"/>
              <a:buFont typeface="Arial"/>
              <a:buNone/>
            </a:pPr>
            <a:endParaRPr sz="2100" b="0" i="0" u="none" strike="noStrike" cap="none">
              <a:solidFill>
                <a:srgbClr val="3F3F3F"/>
              </a:solidFill>
              <a:latin typeface="Calibri"/>
              <a:ea typeface="Calibri"/>
              <a:cs typeface="Calibri"/>
              <a:sym typeface="Calibri"/>
            </a:endParaRPr>
          </a:p>
          <a:p>
            <a:pPr marL="457200" marR="0" lvl="0" indent="-393700" algn="l" rtl="0">
              <a:lnSpc>
                <a:spcPct val="100000"/>
              </a:lnSpc>
              <a:spcBef>
                <a:spcPts val="0"/>
              </a:spcBef>
              <a:spcAft>
                <a:spcPts val="0"/>
              </a:spcAft>
              <a:buClr>
                <a:schemeClr val="dk1"/>
              </a:buClr>
              <a:buSzPts val="2600"/>
              <a:buFont typeface="Arial"/>
              <a:buChar char="•"/>
            </a:pPr>
            <a:r>
              <a:rPr lang="en-US" sz="2100" b="0" i="0" u="none" strike="noStrike" cap="none">
                <a:solidFill>
                  <a:srgbClr val="3F3F3F"/>
                </a:solidFill>
                <a:latin typeface="Calibri"/>
                <a:ea typeface="Calibri"/>
                <a:cs typeface="Calibri"/>
                <a:sym typeface="Calibri"/>
              </a:rPr>
              <a:t>Joined the OSC in January 2025 as Open Science Program Coordinator</a:t>
            </a:r>
            <a:endParaRPr sz="2100" b="0" i="0" u="none" strike="noStrike" cap="none">
              <a:solidFill>
                <a:srgbClr val="3F3F3F"/>
              </a:solidFill>
              <a:latin typeface="Calibri"/>
              <a:ea typeface="Calibri"/>
              <a:cs typeface="Calibri"/>
              <a:sym typeface="Calibri"/>
            </a:endParaRPr>
          </a:p>
          <a:p>
            <a:pPr marL="457200" marR="0" lvl="1" indent="-165100" algn="l" rtl="0">
              <a:lnSpc>
                <a:spcPct val="100000"/>
              </a:lnSpc>
              <a:spcBef>
                <a:spcPts val="0"/>
              </a:spcBef>
              <a:spcAft>
                <a:spcPts val="0"/>
              </a:spcAft>
              <a:buClr>
                <a:schemeClr val="dk1"/>
              </a:buClr>
              <a:buSzPts val="2600"/>
              <a:buFont typeface="Arial"/>
              <a:buChar char="•"/>
            </a:pPr>
            <a:r>
              <a:rPr lang="en-US" sz="2100" b="0" i="0" u="none" strike="noStrike" cap="none">
                <a:solidFill>
                  <a:srgbClr val="3F3F3F"/>
                </a:solidFill>
                <a:latin typeface="Calibri"/>
                <a:ea typeface="Calibri"/>
                <a:cs typeface="Calibri"/>
                <a:sym typeface="Calibri"/>
              </a:rPr>
              <a:t> </a:t>
            </a:r>
            <a:r>
              <a:rPr lang="en-US" sz="2100" b="0" i="0" u="none" strike="noStrike" cap="none">
                <a:solidFill>
                  <a:schemeClr val="accent2"/>
                </a:solidFill>
                <a:latin typeface="Calibri"/>
                <a:ea typeface="Calibri"/>
                <a:cs typeface="Calibri"/>
                <a:sym typeface="Calibri"/>
              </a:rPr>
              <a:t>Coordinating</a:t>
            </a:r>
            <a:r>
              <a:rPr lang="en-US" sz="2100" b="0" i="0" u="none" strike="noStrike" cap="none">
                <a:solidFill>
                  <a:srgbClr val="3F3F3F"/>
                </a:solidFill>
                <a:latin typeface="Calibri"/>
                <a:ea typeface="Calibri"/>
                <a:cs typeface="Calibri"/>
                <a:sym typeface="Calibri"/>
              </a:rPr>
              <a:t>, </a:t>
            </a:r>
            <a:r>
              <a:rPr lang="en-US" sz="2100" b="0" i="0" u="none" strike="noStrike" cap="none">
                <a:solidFill>
                  <a:schemeClr val="accent2"/>
                </a:solidFill>
                <a:latin typeface="Calibri"/>
                <a:ea typeface="Calibri"/>
                <a:cs typeface="Calibri"/>
                <a:sym typeface="Calibri"/>
              </a:rPr>
              <a:t>developing</a:t>
            </a:r>
            <a:r>
              <a:rPr lang="en-US" sz="2100" b="0" i="0" u="none" strike="noStrike" cap="none">
                <a:solidFill>
                  <a:srgbClr val="3F3F3F"/>
                </a:solidFill>
                <a:latin typeface="Calibri"/>
                <a:ea typeface="Calibri"/>
                <a:cs typeface="Calibri"/>
                <a:sym typeface="Calibri"/>
              </a:rPr>
              <a:t> and </a:t>
            </a:r>
            <a:r>
              <a:rPr lang="en-US" sz="2100" b="0" i="0" u="none" strike="noStrike" cap="none">
                <a:solidFill>
                  <a:schemeClr val="accent2"/>
                </a:solidFill>
                <a:latin typeface="Calibri"/>
                <a:ea typeface="Calibri"/>
                <a:cs typeface="Calibri"/>
                <a:sym typeface="Calibri"/>
              </a:rPr>
              <a:t>delivering</a:t>
            </a:r>
            <a:r>
              <a:rPr lang="en-US" sz="2100" b="0" i="0" u="none" strike="noStrike" cap="none">
                <a:solidFill>
                  <a:srgbClr val="3F3F3F"/>
                </a:solidFill>
                <a:latin typeface="Calibri"/>
                <a:ea typeface="Calibri"/>
                <a:cs typeface="Calibri"/>
                <a:sym typeface="Calibri"/>
              </a:rPr>
              <a:t> the </a:t>
            </a:r>
            <a:r>
              <a:rPr lang="en-US" sz="2100" b="1" i="0" u="none" strike="noStrike" cap="none">
                <a:solidFill>
                  <a:srgbClr val="3F3F3F"/>
                </a:solidFill>
                <a:latin typeface="Calibri"/>
                <a:ea typeface="Calibri"/>
                <a:cs typeface="Calibri"/>
                <a:sym typeface="Calibri"/>
              </a:rPr>
              <a:t>“Train-the-trainer” program</a:t>
            </a:r>
            <a:endParaRPr sz="2100" b="1" i="0" u="none" strike="noStrike" cap="none">
              <a:solidFill>
                <a:srgbClr val="3F3F3F"/>
              </a:solidFill>
              <a:latin typeface="Calibri"/>
              <a:ea typeface="Calibri"/>
              <a:cs typeface="Calibri"/>
              <a:sym typeface="Calibri"/>
            </a:endParaRPr>
          </a:p>
          <a:p>
            <a:pPr marL="457200" marR="0" lvl="1" indent="-165100" algn="l" rtl="0">
              <a:lnSpc>
                <a:spcPct val="100000"/>
              </a:lnSpc>
              <a:spcBef>
                <a:spcPts val="0"/>
              </a:spcBef>
              <a:spcAft>
                <a:spcPts val="0"/>
              </a:spcAft>
              <a:buClr>
                <a:schemeClr val="dk1"/>
              </a:buClr>
              <a:buSzPts val="2600"/>
              <a:buFont typeface="Arial"/>
              <a:buChar char="•"/>
            </a:pPr>
            <a:r>
              <a:rPr lang="en-US" sz="2100" b="0" i="0" u="none" strike="noStrike" cap="none">
                <a:solidFill>
                  <a:srgbClr val="3F3F3F"/>
                </a:solidFill>
                <a:latin typeface="Calibri"/>
                <a:ea typeface="Calibri"/>
                <a:cs typeface="Calibri"/>
                <a:sym typeface="Calibri"/>
              </a:rPr>
              <a:t> </a:t>
            </a:r>
            <a:r>
              <a:rPr lang="en-US" sz="2100" b="0" i="0" u="none" strike="noStrike" cap="none">
                <a:solidFill>
                  <a:schemeClr val="accent2"/>
                </a:solidFill>
                <a:latin typeface="Calibri"/>
                <a:ea typeface="Calibri"/>
                <a:cs typeface="Calibri"/>
                <a:sym typeface="Calibri"/>
              </a:rPr>
              <a:t>Facilitating</a:t>
            </a:r>
            <a:r>
              <a:rPr lang="en-US" sz="2100" b="0" i="0" u="none" strike="noStrike" cap="none">
                <a:solidFill>
                  <a:srgbClr val="3F3F3F"/>
                </a:solidFill>
                <a:latin typeface="Calibri"/>
                <a:ea typeface="Calibri"/>
                <a:cs typeface="Calibri"/>
                <a:sym typeface="Calibri"/>
              </a:rPr>
              <a:t> interdisciplinary workshops, seminars, and networking </a:t>
            </a:r>
            <a:r>
              <a:rPr lang="en-US" sz="2100" b="0" i="0" u="none" strike="noStrike" cap="none">
                <a:solidFill>
                  <a:schemeClr val="accent2"/>
                </a:solidFill>
                <a:latin typeface="Calibri"/>
                <a:ea typeface="Calibri"/>
                <a:cs typeface="Calibri"/>
                <a:sym typeface="Calibri"/>
              </a:rPr>
              <a:t>events</a:t>
            </a:r>
            <a:endParaRPr sz="2100" b="0" i="0" u="none" strike="noStrike" cap="none">
              <a:solidFill>
                <a:schemeClr val="accent2"/>
              </a:solidFill>
              <a:latin typeface="Calibri"/>
              <a:ea typeface="Calibri"/>
              <a:cs typeface="Calibri"/>
              <a:sym typeface="Calibri"/>
            </a:endParaRPr>
          </a:p>
          <a:p>
            <a:pPr marL="457200" marR="0" lvl="1" indent="-165100" algn="l" rtl="0">
              <a:lnSpc>
                <a:spcPct val="100000"/>
              </a:lnSpc>
              <a:spcBef>
                <a:spcPts val="0"/>
              </a:spcBef>
              <a:spcAft>
                <a:spcPts val="0"/>
              </a:spcAft>
              <a:buClr>
                <a:schemeClr val="dk1"/>
              </a:buClr>
              <a:buSzPts val="2600"/>
              <a:buFont typeface="Arial"/>
              <a:buChar char="•"/>
            </a:pPr>
            <a:r>
              <a:rPr lang="en-US" sz="2100" b="0" i="0" u="none" strike="noStrike" cap="none">
                <a:solidFill>
                  <a:srgbClr val="3F3F3F"/>
                </a:solidFill>
                <a:latin typeface="Calibri"/>
                <a:ea typeface="Calibri"/>
                <a:cs typeface="Calibri"/>
                <a:sym typeface="Calibri"/>
              </a:rPr>
              <a:t> </a:t>
            </a:r>
            <a:r>
              <a:rPr lang="en-US" sz="2100" b="0" i="0" u="none" strike="noStrike" cap="none">
                <a:solidFill>
                  <a:schemeClr val="accent2"/>
                </a:solidFill>
                <a:latin typeface="Calibri"/>
                <a:ea typeface="Calibri"/>
                <a:cs typeface="Calibri"/>
                <a:sym typeface="Calibri"/>
              </a:rPr>
              <a:t>Supporting</a:t>
            </a:r>
            <a:r>
              <a:rPr lang="en-US" sz="2100" b="0" i="0" u="none" strike="noStrike" cap="none">
                <a:solidFill>
                  <a:srgbClr val="3F3F3F"/>
                </a:solidFill>
                <a:latin typeface="Calibri"/>
                <a:ea typeface="Calibri"/>
                <a:cs typeface="Calibri"/>
                <a:sym typeface="Calibri"/>
              </a:rPr>
              <a:t> the adoption of open research practices</a:t>
            </a:r>
            <a:endParaRPr sz="2100" b="0" i="0" u="none" strike="noStrike" cap="none">
              <a:solidFill>
                <a:srgbClr val="3F3F3F"/>
              </a:solidFill>
              <a:latin typeface="Calibri"/>
              <a:ea typeface="Calibri"/>
              <a:cs typeface="Calibri"/>
              <a:sym typeface="Calibri"/>
            </a:endParaRPr>
          </a:p>
        </p:txBody>
      </p:sp>
      <p:pic>
        <p:nvPicPr>
          <p:cNvPr id="160" name="Google Shape;160;p4"/>
          <p:cNvPicPr preferRelativeResize="0"/>
          <p:nvPr/>
        </p:nvPicPr>
        <p:blipFill rotWithShape="1">
          <a:blip r:embed="rId3">
            <a:alphaModFix/>
          </a:blip>
          <a:srcRect/>
          <a:stretch/>
        </p:blipFill>
        <p:spPr>
          <a:xfrm>
            <a:off x="5495837" y="775549"/>
            <a:ext cx="1200326" cy="1200326"/>
          </a:xfrm>
          <a:prstGeom prst="rect">
            <a:avLst/>
          </a:prstGeom>
          <a:noFill/>
          <a:ln>
            <a:noFill/>
          </a:ln>
        </p:spPr>
      </p:pic>
      <p:pic>
        <p:nvPicPr>
          <p:cNvPr id="161" name="Google Shape;161;p4"/>
          <p:cNvPicPr preferRelativeResize="0"/>
          <p:nvPr/>
        </p:nvPicPr>
        <p:blipFill rotWithShape="1">
          <a:blip r:embed="rId4">
            <a:alphaModFix/>
          </a:blip>
          <a:srcRect/>
          <a:stretch/>
        </p:blipFill>
        <p:spPr>
          <a:xfrm>
            <a:off x="10103005" y="170069"/>
            <a:ext cx="1778546" cy="53169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5" name="Google Shape;175;p28"/>
          <p:cNvSpPr txBox="1">
            <a:spLocks noGrp="1"/>
          </p:cNvSpPr>
          <p:nvPr>
            <p:ph type="body" idx="1"/>
          </p:nvPr>
        </p:nvSpPr>
        <p:spPr>
          <a:xfrm>
            <a:off x="1097280" y="1514475"/>
            <a:ext cx="10058400" cy="4354559"/>
          </a:xfrm>
          <a:prstGeom prst="rect">
            <a:avLst/>
          </a:prstGeom>
          <a:noFill/>
          <a:ln>
            <a:noFill/>
          </a:ln>
        </p:spPr>
        <p:txBody>
          <a:bodyPr spcFirstLastPara="1" wrap="square" lIns="0" tIns="45700" rIns="0" bIns="45700" anchor="t" anchorCtr="0">
            <a:normAutofit/>
          </a:bodyPr>
          <a:lstStyle/>
          <a:p>
            <a:pPr marL="91440" lvl="0" indent="-165100" algn="l" rtl="0">
              <a:lnSpc>
                <a:spcPct val="90000"/>
              </a:lnSpc>
              <a:spcBef>
                <a:spcPts val="0"/>
              </a:spcBef>
              <a:spcAft>
                <a:spcPts val="0"/>
              </a:spcAft>
              <a:buClr>
                <a:schemeClr val="dk1"/>
              </a:buClr>
              <a:buSzPts val="2600"/>
              <a:buFont typeface="Arial"/>
              <a:buChar char="●"/>
            </a:pPr>
            <a:r>
              <a:rPr lang="en-US" sz="2600" dirty="0">
                <a:solidFill>
                  <a:schemeClr val="dk1"/>
                </a:solidFill>
              </a:rPr>
              <a:t> The academic publishing system (and our relationship with publishers)</a:t>
            </a:r>
            <a:endParaRPr dirty="0"/>
          </a:p>
          <a:p>
            <a:pPr marL="0" lvl="0" indent="0" algn="l" rtl="0">
              <a:lnSpc>
                <a:spcPct val="90000"/>
              </a:lnSpc>
              <a:spcBef>
                <a:spcPts val="0"/>
              </a:spcBef>
              <a:spcAft>
                <a:spcPts val="0"/>
              </a:spcAft>
              <a:buSzPts val="1800"/>
              <a:buNone/>
            </a:pPr>
            <a:endParaRPr sz="2600" dirty="0">
              <a:solidFill>
                <a:schemeClr val="dk1"/>
              </a:solidFill>
            </a:endParaRPr>
          </a:p>
          <a:p>
            <a:pPr marL="91440" lvl="0" indent="-165100" algn="l" rtl="0">
              <a:lnSpc>
                <a:spcPct val="90000"/>
              </a:lnSpc>
              <a:spcBef>
                <a:spcPts val="0"/>
              </a:spcBef>
              <a:spcAft>
                <a:spcPts val="0"/>
              </a:spcAft>
              <a:buClr>
                <a:schemeClr val="dk1"/>
              </a:buClr>
              <a:buSzPts val="2600"/>
              <a:buFont typeface="Arial"/>
              <a:buChar char="●"/>
            </a:pPr>
            <a:r>
              <a:rPr lang="en-US" sz="2600" dirty="0">
                <a:solidFill>
                  <a:schemeClr val="dk1"/>
                </a:solidFill>
              </a:rPr>
              <a:t> The W</a:t>
            </a:r>
            <a:r>
              <a:rPr lang="en-US" sz="2600" dirty="0"/>
              <a:t>hy and types of Open Access</a:t>
            </a:r>
          </a:p>
          <a:p>
            <a:pPr marL="0" lvl="0" indent="0" algn="l" rtl="0">
              <a:lnSpc>
                <a:spcPct val="90000"/>
              </a:lnSpc>
              <a:spcBef>
                <a:spcPts val="0"/>
              </a:spcBef>
              <a:spcAft>
                <a:spcPts val="0"/>
              </a:spcAft>
              <a:buClr>
                <a:schemeClr val="dk1"/>
              </a:buClr>
              <a:buSzPts val="2600"/>
              <a:buNone/>
            </a:pPr>
            <a:endParaRPr sz="2600" dirty="0">
              <a:solidFill>
                <a:schemeClr val="dk1"/>
              </a:solidFill>
            </a:endParaRPr>
          </a:p>
          <a:p>
            <a:pPr marL="91440" lvl="0" indent="-165100" algn="l" rtl="0">
              <a:lnSpc>
                <a:spcPct val="90000"/>
              </a:lnSpc>
              <a:spcBef>
                <a:spcPts val="0"/>
              </a:spcBef>
              <a:spcAft>
                <a:spcPts val="0"/>
              </a:spcAft>
              <a:buClr>
                <a:schemeClr val="dk1"/>
              </a:buClr>
              <a:buSzPts val="2600"/>
              <a:buChar char="●"/>
            </a:pPr>
            <a:r>
              <a:rPr lang="en-US" sz="2600" dirty="0">
                <a:solidFill>
                  <a:schemeClr val="dk1"/>
                </a:solidFill>
              </a:rPr>
              <a:t> </a:t>
            </a:r>
            <a:r>
              <a:rPr lang="en-US" sz="2600" dirty="0"/>
              <a:t>The life cycles of open research papers</a:t>
            </a:r>
          </a:p>
          <a:p>
            <a:pPr marL="91440" lvl="0" indent="-165100" algn="l" rtl="0">
              <a:lnSpc>
                <a:spcPct val="90000"/>
              </a:lnSpc>
              <a:spcBef>
                <a:spcPts val="0"/>
              </a:spcBef>
              <a:spcAft>
                <a:spcPts val="0"/>
              </a:spcAft>
              <a:buClr>
                <a:schemeClr val="dk1"/>
              </a:buClr>
              <a:buSzPts val="2600"/>
              <a:buChar char="●"/>
            </a:pPr>
            <a:endParaRPr lang="en-US" sz="2600" dirty="0"/>
          </a:p>
          <a:p>
            <a:pPr marL="91440" lvl="0" indent="-165100" algn="l" rtl="0">
              <a:lnSpc>
                <a:spcPct val="90000"/>
              </a:lnSpc>
              <a:spcBef>
                <a:spcPts val="0"/>
              </a:spcBef>
              <a:spcAft>
                <a:spcPts val="0"/>
              </a:spcAft>
              <a:buClr>
                <a:schemeClr val="dk1"/>
              </a:buClr>
              <a:buSzPts val="2600"/>
              <a:buChar char="●"/>
            </a:pPr>
            <a:r>
              <a:rPr lang="en-US" sz="2600" dirty="0"/>
              <a:t> A new vision of academic publishing</a:t>
            </a:r>
          </a:p>
          <a:p>
            <a:pPr marL="91440" lvl="0" indent="-165100" algn="l" rtl="0">
              <a:lnSpc>
                <a:spcPct val="90000"/>
              </a:lnSpc>
              <a:spcBef>
                <a:spcPts val="0"/>
              </a:spcBef>
              <a:spcAft>
                <a:spcPts val="0"/>
              </a:spcAft>
              <a:buClr>
                <a:schemeClr val="dk1"/>
              </a:buClr>
              <a:buSzPts val="2600"/>
              <a:buChar char="●"/>
            </a:pPr>
            <a:endParaRPr lang="en-US" sz="2600" dirty="0"/>
          </a:p>
          <a:p>
            <a:pPr marL="91440" lvl="0" indent="-165100" algn="l" rtl="0">
              <a:lnSpc>
                <a:spcPct val="90000"/>
              </a:lnSpc>
              <a:spcBef>
                <a:spcPts val="0"/>
              </a:spcBef>
              <a:spcAft>
                <a:spcPts val="0"/>
              </a:spcAft>
              <a:buClr>
                <a:schemeClr val="dk1"/>
              </a:buClr>
              <a:buSzPts val="2600"/>
              <a:buChar char="●"/>
            </a:pPr>
            <a:r>
              <a:rPr lang="en-US" sz="2600" dirty="0"/>
              <a:t> What </a:t>
            </a:r>
            <a:r>
              <a:rPr lang="en-US" sz="2600" i="1" dirty="0"/>
              <a:t>you</a:t>
            </a:r>
            <a:r>
              <a:rPr lang="en-US" sz="2600" dirty="0"/>
              <a:t> can do for more transparent research</a:t>
            </a:r>
          </a:p>
          <a:p>
            <a:pPr marL="0" lvl="0" indent="0" algn="l" rtl="0">
              <a:lnSpc>
                <a:spcPct val="90000"/>
              </a:lnSpc>
              <a:spcBef>
                <a:spcPts val="0"/>
              </a:spcBef>
              <a:spcAft>
                <a:spcPts val="0"/>
              </a:spcAft>
              <a:buClr>
                <a:schemeClr val="dk1"/>
              </a:buClr>
              <a:buSzPts val="2600"/>
              <a:buNone/>
            </a:pPr>
            <a:endParaRPr lang="en-US" sz="2600" dirty="0">
              <a:highlight>
                <a:srgbClr val="FFFF00"/>
              </a:highlight>
            </a:endParaRPr>
          </a:p>
          <a:p>
            <a:pPr marL="0" lvl="0" indent="0" algn="l" rtl="0">
              <a:lnSpc>
                <a:spcPct val="90000"/>
              </a:lnSpc>
              <a:spcBef>
                <a:spcPts val="0"/>
              </a:spcBef>
              <a:spcAft>
                <a:spcPts val="0"/>
              </a:spcAft>
              <a:buClr>
                <a:schemeClr val="dk1"/>
              </a:buClr>
              <a:buSzPts val="2600"/>
              <a:buNone/>
            </a:pPr>
            <a:endParaRPr lang="en-US" dirty="0">
              <a:solidFill>
                <a:schemeClr val="bg1">
                  <a:lumMod val="65000"/>
                </a:schemeClr>
              </a:solidFill>
            </a:endParaRPr>
          </a:p>
          <a:p>
            <a:pPr marL="0" lvl="0" indent="0" algn="l" rtl="0">
              <a:lnSpc>
                <a:spcPct val="90000"/>
              </a:lnSpc>
              <a:spcBef>
                <a:spcPts val="0"/>
              </a:spcBef>
              <a:spcAft>
                <a:spcPts val="0"/>
              </a:spcAft>
              <a:buClr>
                <a:schemeClr val="dk1"/>
              </a:buClr>
              <a:buSzPts val="2600"/>
              <a:buNone/>
            </a:pPr>
            <a:r>
              <a:rPr lang="en-US" dirty="0">
                <a:solidFill>
                  <a:schemeClr val="bg1">
                    <a:lumMod val="65000"/>
                  </a:schemeClr>
                </a:solidFill>
              </a:rPr>
              <a:t>Bonus content: Predatory publishing</a:t>
            </a:r>
            <a:endParaRPr dirty="0">
              <a:solidFill>
                <a:schemeClr val="bg1">
                  <a:lumMod val="65000"/>
                </a:schemeClr>
              </a:solidFill>
            </a:endParaRPr>
          </a:p>
        </p:txBody>
      </p:sp>
      <p:pic>
        <p:nvPicPr>
          <p:cNvPr id="176" name="Google Shape;176;p28"/>
          <p:cNvPicPr preferRelativeResize="0"/>
          <p:nvPr/>
        </p:nvPicPr>
        <p:blipFill rotWithShape="1">
          <a:blip r:embed="rId3">
            <a:alphaModFix/>
          </a:blip>
          <a:srcRect/>
          <a:stretch/>
        </p:blipFill>
        <p:spPr>
          <a:xfrm>
            <a:off x="10252981" y="137374"/>
            <a:ext cx="1781175" cy="554002"/>
          </a:xfrm>
          <a:prstGeom prst="rect">
            <a:avLst/>
          </a:prstGeom>
          <a:noFill/>
          <a:ln>
            <a:noFill/>
          </a:ln>
        </p:spPr>
      </p:pic>
      <p:sp>
        <p:nvSpPr>
          <p:cNvPr id="7" name="Titel 1">
            <a:extLst>
              <a:ext uri="{FF2B5EF4-FFF2-40B4-BE49-F238E27FC236}">
                <a16:creationId xmlns:a16="http://schemas.microsoft.com/office/drawing/2014/main" id="{D219CA3F-BAB4-44AA-ACD6-E527BD14006D}"/>
              </a:ext>
            </a:extLst>
          </p:cNvPr>
          <p:cNvSpPr>
            <a:spLocks noGrp="1"/>
          </p:cNvSpPr>
          <p:nvPr>
            <p:ph type="title"/>
          </p:nvPr>
        </p:nvSpPr>
        <p:spPr>
          <a:xfrm>
            <a:off x="322658" y="123373"/>
            <a:ext cx="7731300" cy="817200"/>
          </a:xfrm>
        </p:spPr>
        <p:txBody>
          <a:bodyPr>
            <a:normAutofit/>
          </a:bodyPr>
          <a:lstStyle/>
          <a:p>
            <a:r>
              <a:rPr lang="en-US" sz="4600" dirty="0">
                <a:latin typeface="Calibri" panose="020F0502020204030204" pitchFamily="34" charset="0"/>
                <a:ea typeface="Calibri" panose="020F0502020204030204" pitchFamily="34" charset="0"/>
                <a:cs typeface="Calibri" panose="020F0502020204030204" pitchFamily="34" charset="0"/>
              </a:rPr>
              <a:t>Today we will cover…</a:t>
            </a:r>
            <a:endParaRPr lang="en-DE" sz="4600" dirty="0">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Shape 188"/>
        <p:cNvGrpSpPr/>
        <p:nvPr/>
      </p:nvGrpSpPr>
      <p:grpSpPr>
        <a:xfrm>
          <a:off x="0" y="0"/>
          <a:ext cx="0" cy="0"/>
          <a:chOff x="0" y="0"/>
          <a:chExt cx="0" cy="0"/>
        </a:xfrm>
      </p:grpSpPr>
      <p:sp>
        <p:nvSpPr>
          <p:cNvPr id="189" name="Google Shape;189;g3c207b9d5b4_1_0"/>
          <p:cNvSpPr txBox="1">
            <a:spLocks noGrp="1"/>
          </p:cNvSpPr>
          <p:nvPr>
            <p:ph type="title"/>
          </p:nvPr>
        </p:nvSpPr>
        <p:spPr>
          <a:xfrm>
            <a:off x="1097280" y="286603"/>
            <a:ext cx="10058400" cy="1450800"/>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sz="4600" dirty="0"/>
              <a:t>What you are getting out of today…</a:t>
            </a:r>
            <a:endParaRPr sz="4600" dirty="0"/>
          </a:p>
        </p:txBody>
      </p:sp>
      <p:pic>
        <p:nvPicPr>
          <p:cNvPr id="190" name="Google Shape;190;g3c207b9d5b4_1_0"/>
          <p:cNvPicPr preferRelativeResize="0"/>
          <p:nvPr/>
        </p:nvPicPr>
        <p:blipFill rotWithShape="1">
          <a:blip r:embed="rId3">
            <a:alphaModFix/>
          </a:blip>
          <a:srcRect/>
          <a:stretch/>
        </p:blipFill>
        <p:spPr>
          <a:xfrm>
            <a:off x="10252981" y="137374"/>
            <a:ext cx="1781174" cy="554002"/>
          </a:xfrm>
          <a:prstGeom prst="rect">
            <a:avLst/>
          </a:prstGeom>
          <a:noFill/>
          <a:ln>
            <a:noFill/>
          </a:ln>
        </p:spPr>
      </p:pic>
      <p:sp>
        <p:nvSpPr>
          <p:cNvPr id="191" name="Google Shape;191;g3c207b9d5b4_1_0"/>
          <p:cNvSpPr txBox="1">
            <a:spLocks noGrp="1"/>
          </p:cNvSpPr>
          <p:nvPr>
            <p:ph type="body" idx="1"/>
          </p:nvPr>
        </p:nvSpPr>
        <p:spPr>
          <a:xfrm>
            <a:off x="1097275" y="1845725"/>
            <a:ext cx="9850500" cy="4023300"/>
          </a:xfrm>
          <a:prstGeom prst="rect">
            <a:avLst/>
          </a:prstGeom>
          <a:noFill/>
          <a:ln>
            <a:noFill/>
          </a:ln>
        </p:spPr>
        <p:txBody>
          <a:bodyPr spcFirstLastPara="1" wrap="square" lIns="0" tIns="45700" rIns="0" bIns="45700" anchor="t" anchorCtr="0">
            <a:normAutofit fontScale="92500" lnSpcReduction="10000"/>
          </a:bodyPr>
          <a:lstStyle/>
          <a:p>
            <a:pPr marL="457200" lvl="0" indent="-393700" algn="l" rtl="0">
              <a:lnSpc>
                <a:spcPct val="90000"/>
              </a:lnSpc>
              <a:spcBef>
                <a:spcPts val="1200"/>
              </a:spcBef>
              <a:spcAft>
                <a:spcPts val="0"/>
              </a:spcAft>
              <a:buSzPts val="2600"/>
              <a:buChar char="●"/>
            </a:pPr>
            <a:r>
              <a:rPr lang="en-US" sz="2600" b="1" dirty="0"/>
              <a:t>Understanding </a:t>
            </a:r>
            <a:r>
              <a:rPr lang="en-US" sz="2600" dirty="0"/>
              <a:t>the publishing system (and how publishers make $$$$)</a:t>
            </a:r>
            <a:endParaRPr sz="2600" dirty="0"/>
          </a:p>
          <a:p>
            <a:pPr marL="457200" lvl="0" indent="0" algn="l" rtl="0">
              <a:lnSpc>
                <a:spcPct val="90000"/>
              </a:lnSpc>
              <a:spcBef>
                <a:spcPts val="1200"/>
              </a:spcBef>
              <a:spcAft>
                <a:spcPts val="0"/>
              </a:spcAft>
              <a:buNone/>
            </a:pPr>
            <a:endParaRPr sz="2600" dirty="0"/>
          </a:p>
          <a:p>
            <a:pPr marL="457200" lvl="0" indent="-393700" algn="l" rtl="0">
              <a:lnSpc>
                <a:spcPct val="90000"/>
              </a:lnSpc>
              <a:spcBef>
                <a:spcPts val="1200"/>
              </a:spcBef>
              <a:spcAft>
                <a:spcPts val="0"/>
              </a:spcAft>
              <a:buSzPts val="2600"/>
              <a:buChar char="●"/>
            </a:pPr>
            <a:r>
              <a:rPr lang="en-US" sz="2600" b="1" dirty="0"/>
              <a:t>Scrutinizing </a:t>
            </a:r>
            <a:r>
              <a:rPr lang="en-US" sz="2600" dirty="0"/>
              <a:t>different Open Access policies and types, and </a:t>
            </a:r>
            <a:r>
              <a:rPr lang="en-US" sz="2600" b="1" dirty="0"/>
              <a:t>assessing </a:t>
            </a:r>
            <a:r>
              <a:rPr lang="en-US" sz="2600" dirty="0"/>
              <a:t>their implications for both authors and readers</a:t>
            </a:r>
            <a:endParaRPr sz="2600" dirty="0"/>
          </a:p>
          <a:p>
            <a:pPr marL="457200" lvl="0" indent="0" algn="l" rtl="0">
              <a:lnSpc>
                <a:spcPct val="90000"/>
              </a:lnSpc>
              <a:spcBef>
                <a:spcPts val="1200"/>
              </a:spcBef>
              <a:spcAft>
                <a:spcPts val="0"/>
              </a:spcAft>
              <a:buNone/>
            </a:pPr>
            <a:endParaRPr sz="2600" dirty="0"/>
          </a:p>
          <a:p>
            <a:pPr marL="457200" lvl="0" indent="-393700" algn="l" rtl="0">
              <a:lnSpc>
                <a:spcPct val="90000"/>
              </a:lnSpc>
              <a:spcBef>
                <a:spcPts val="1200"/>
              </a:spcBef>
              <a:spcAft>
                <a:spcPts val="0"/>
              </a:spcAft>
              <a:buSzPts val="2600"/>
              <a:buChar char="●"/>
            </a:pPr>
            <a:r>
              <a:rPr lang="en-US" sz="2600" b="1" dirty="0"/>
              <a:t>Publishing </a:t>
            </a:r>
            <a:r>
              <a:rPr lang="en-US" sz="2600" dirty="0"/>
              <a:t>your original manuscripts as preprints</a:t>
            </a:r>
            <a:endParaRPr sz="2600" dirty="0"/>
          </a:p>
          <a:p>
            <a:pPr marL="457200" lvl="0" indent="0" algn="l" rtl="0">
              <a:lnSpc>
                <a:spcPct val="90000"/>
              </a:lnSpc>
              <a:spcBef>
                <a:spcPts val="1200"/>
              </a:spcBef>
              <a:spcAft>
                <a:spcPts val="0"/>
              </a:spcAft>
              <a:buNone/>
            </a:pPr>
            <a:endParaRPr sz="2600" dirty="0"/>
          </a:p>
          <a:p>
            <a:pPr marL="457200" lvl="0" indent="-393700" algn="l" rtl="0">
              <a:lnSpc>
                <a:spcPct val="90000"/>
              </a:lnSpc>
              <a:spcBef>
                <a:spcPts val="1200"/>
              </a:spcBef>
              <a:spcAft>
                <a:spcPts val="0"/>
              </a:spcAft>
              <a:buSzPts val="2600"/>
              <a:buChar char="●"/>
            </a:pPr>
            <a:r>
              <a:rPr lang="en-US" sz="2600" dirty="0"/>
              <a:t>(Re-)</a:t>
            </a:r>
            <a:r>
              <a:rPr lang="en-US" sz="2600" b="1" dirty="0"/>
              <a:t>Evaluating </a:t>
            </a:r>
            <a:r>
              <a:rPr lang="en-US" sz="2600" dirty="0"/>
              <a:t>the purpose of preprints and your own role in the academic publishing world</a:t>
            </a:r>
            <a:endParaRPr sz="2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1">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Shape 180"/>
        <p:cNvGrpSpPr/>
        <p:nvPr/>
      </p:nvGrpSpPr>
      <p:grpSpPr>
        <a:xfrm>
          <a:off x="0" y="0"/>
          <a:ext cx="0" cy="0"/>
          <a:chOff x="0" y="0"/>
          <a:chExt cx="0" cy="0"/>
        </a:xfrm>
      </p:grpSpPr>
      <p:sp>
        <p:nvSpPr>
          <p:cNvPr id="181" name="Google Shape;181;g3d260f7e9e2_1_22"/>
          <p:cNvSpPr txBox="1">
            <a:spLocks noGrp="1"/>
          </p:cNvSpPr>
          <p:nvPr>
            <p:ph type="title"/>
          </p:nvPr>
        </p:nvSpPr>
        <p:spPr>
          <a:xfrm>
            <a:off x="1097280" y="286603"/>
            <a:ext cx="10058400" cy="1450800"/>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sz="4600"/>
              <a:t>What do you </a:t>
            </a:r>
            <a:r>
              <a:rPr lang="en-US" sz="4600" i="1"/>
              <a:t>expect </a:t>
            </a:r>
            <a:r>
              <a:rPr lang="en-US" sz="4600"/>
              <a:t>of today’s session?</a:t>
            </a:r>
            <a:endParaRPr sz="4600" dirty="0"/>
          </a:p>
        </p:txBody>
      </p:sp>
      <p:sp>
        <p:nvSpPr>
          <p:cNvPr id="182" name="Google Shape;182;g3d260f7e9e2_1_22"/>
          <p:cNvSpPr txBox="1">
            <a:spLocks noGrp="1"/>
          </p:cNvSpPr>
          <p:nvPr>
            <p:ph type="body" idx="1"/>
          </p:nvPr>
        </p:nvSpPr>
        <p:spPr>
          <a:xfrm>
            <a:off x="1097280" y="1845734"/>
            <a:ext cx="10058400" cy="4023300"/>
          </a:xfrm>
          <a:prstGeom prst="rect">
            <a:avLst/>
          </a:prstGeom>
          <a:noFill/>
          <a:ln>
            <a:noFill/>
          </a:ln>
        </p:spPr>
        <p:txBody>
          <a:bodyPr spcFirstLastPara="1" wrap="square" lIns="0" tIns="45700" rIns="0" bIns="45700" anchor="t" anchorCtr="0">
            <a:normAutofit/>
          </a:bodyPr>
          <a:lstStyle/>
          <a:p>
            <a:pPr marL="91440" lvl="0" indent="0" algn="l" rtl="0">
              <a:lnSpc>
                <a:spcPct val="90000"/>
              </a:lnSpc>
              <a:spcBef>
                <a:spcPts val="0"/>
              </a:spcBef>
              <a:spcAft>
                <a:spcPts val="0"/>
              </a:spcAft>
              <a:buSzPts val="2600"/>
              <a:buFont typeface="Arial"/>
              <a:buNone/>
            </a:pPr>
            <a:endParaRPr sz="2600"/>
          </a:p>
          <a:p>
            <a:pPr marL="0" lvl="0" indent="0" algn="l" rtl="0">
              <a:lnSpc>
                <a:spcPct val="90000"/>
              </a:lnSpc>
              <a:spcBef>
                <a:spcPts val="0"/>
              </a:spcBef>
              <a:spcAft>
                <a:spcPts val="0"/>
              </a:spcAft>
              <a:buNone/>
            </a:pPr>
            <a:endParaRPr sz="2400">
              <a:solidFill>
                <a:schemeClr val="dk1"/>
              </a:solidFill>
            </a:endParaRPr>
          </a:p>
        </p:txBody>
      </p:sp>
      <p:pic>
        <p:nvPicPr>
          <p:cNvPr id="183" name="Google Shape;183;g3d260f7e9e2_1_22"/>
          <p:cNvPicPr preferRelativeResize="0"/>
          <p:nvPr/>
        </p:nvPicPr>
        <p:blipFill rotWithShape="1">
          <a:blip r:embed="rId3">
            <a:alphaModFix/>
          </a:blip>
          <a:srcRect/>
          <a:stretch/>
        </p:blipFill>
        <p:spPr>
          <a:xfrm>
            <a:off x="10252981" y="137374"/>
            <a:ext cx="1781174" cy="55400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g3d260f7e9e2_1_22"/>
          <p:cNvSpPr txBox="1">
            <a:spLocks noGrp="1"/>
          </p:cNvSpPr>
          <p:nvPr>
            <p:ph type="title"/>
          </p:nvPr>
        </p:nvSpPr>
        <p:spPr>
          <a:xfrm>
            <a:off x="1097280" y="286602"/>
            <a:ext cx="10058400" cy="3821373"/>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sz="4600" dirty="0"/>
              <a:t>What do you connect with the term Open Access?</a:t>
            </a:r>
            <a:endParaRPr sz="4600" dirty="0"/>
          </a:p>
        </p:txBody>
      </p:sp>
      <p:sp>
        <p:nvSpPr>
          <p:cNvPr id="182" name="Google Shape;182;g3d260f7e9e2_1_22"/>
          <p:cNvSpPr txBox="1">
            <a:spLocks noGrp="1"/>
          </p:cNvSpPr>
          <p:nvPr>
            <p:ph type="body" idx="1"/>
          </p:nvPr>
        </p:nvSpPr>
        <p:spPr>
          <a:xfrm>
            <a:off x="1097280" y="1845734"/>
            <a:ext cx="10058400" cy="4023300"/>
          </a:xfrm>
          <a:prstGeom prst="rect">
            <a:avLst/>
          </a:prstGeom>
          <a:noFill/>
          <a:ln>
            <a:noFill/>
          </a:ln>
        </p:spPr>
        <p:txBody>
          <a:bodyPr spcFirstLastPara="1" wrap="square" lIns="0" tIns="45700" rIns="0" bIns="45700" anchor="t" anchorCtr="0">
            <a:normAutofit/>
          </a:bodyPr>
          <a:lstStyle/>
          <a:p>
            <a:pPr marL="91440" lvl="0" indent="0" algn="l" rtl="0">
              <a:lnSpc>
                <a:spcPct val="90000"/>
              </a:lnSpc>
              <a:spcBef>
                <a:spcPts val="0"/>
              </a:spcBef>
              <a:spcAft>
                <a:spcPts val="0"/>
              </a:spcAft>
              <a:buSzPts val="2600"/>
              <a:buFont typeface="Arial"/>
              <a:buNone/>
            </a:pPr>
            <a:endParaRPr sz="2600"/>
          </a:p>
          <a:p>
            <a:pPr marL="0" lvl="0" indent="0" algn="l" rtl="0">
              <a:lnSpc>
                <a:spcPct val="90000"/>
              </a:lnSpc>
              <a:spcBef>
                <a:spcPts val="0"/>
              </a:spcBef>
              <a:spcAft>
                <a:spcPts val="0"/>
              </a:spcAft>
              <a:buNone/>
            </a:pPr>
            <a:endParaRPr sz="2400">
              <a:solidFill>
                <a:schemeClr val="dk1"/>
              </a:solidFill>
            </a:endParaRPr>
          </a:p>
        </p:txBody>
      </p:sp>
      <p:pic>
        <p:nvPicPr>
          <p:cNvPr id="183" name="Google Shape;183;g3d260f7e9e2_1_22"/>
          <p:cNvPicPr preferRelativeResize="0"/>
          <p:nvPr/>
        </p:nvPicPr>
        <p:blipFill rotWithShape="1">
          <a:blip r:embed="rId3">
            <a:alphaModFix/>
          </a:blip>
          <a:srcRect/>
          <a:stretch/>
        </p:blipFill>
        <p:spPr>
          <a:xfrm>
            <a:off x="10252981" y="137374"/>
            <a:ext cx="1781174" cy="554002"/>
          </a:xfrm>
          <a:prstGeom prst="rect">
            <a:avLst/>
          </a:prstGeom>
          <a:noFill/>
          <a:ln>
            <a:noFill/>
          </a:ln>
        </p:spPr>
      </p:pic>
    </p:spTree>
    <p:extLst>
      <p:ext uri="{BB962C8B-B14F-4D97-AF65-F5344CB8AC3E}">
        <p14:creationId xmlns:p14="http://schemas.microsoft.com/office/powerpoint/2010/main" val="6195234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7" name="Google Shape;197;g3c3eaa8921b_0_0"/>
          <p:cNvSpPr txBox="1">
            <a:spLocks noGrp="1"/>
          </p:cNvSpPr>
          <p:nvPr>
            <p:ph type="body" idx="1"/>
          </p:nvPr>
        </p:nvSpPr>
        <p:spPr>
          <a:xfrm>
            <a:off x="1097276" y="1469571"/>
            <a:ext cx="7487166" cy="4399454"/>
          </a:xfrm>
          <a:prstGeom prst="rect">
            <a:avLst/>
          </a:prstGeom>
          <a:noFill/>
          <a:ln>
            <a:noFill/>
          </a:ln>
        </p:spPr>
        <p:txBody>
          <a:bodyPr spcFirstLastPara="1" wrap="square" lIns="0" tIns="45700" rIns="0" bIns="45700" anchor="t" anchorCtr="0">
            <a:noAutofit/>
          </a:bodyPr>
          <a:lstStyle/>
          <a:p>
            <a:pPr marL="91440" lvl="0" indent="-139700" algn="l" rtl="0">
              <a:lnSpc>
                <a:spcPct val="90000"/>
              </a:lnSpc>
              <a:spcBef>
                <a:spcPts val="0"/>
              </a:spcBef>
              <a:spcAft>
                <a:spcPts val="0"/>
              </a:spcAft>
              <a:buSzPts val="2200"/>
              <a:buFont typeface="Arial"/>
              <a:buChar char="•"/>
            </a:pPr>
            <a:r>
              <a:rPr lang="en-US" sz="2600" dirty="0">
                <a:solidFill>
                  <a:srgbClr val="FF0000"/>
                </a:solidFill>
              </a:rPr>
              <a:t> </a:t>
            </a:r>
            <a:r>
              <a:rPr lang="en-US" sz="2600" b="1" dirty="0">
                <a:solidFill>
                  <a:schemeClr val="dk1"/>
                </a:solidFill>
              </a:rPr>
              <a:t>Ebola outbreak 2013-2016:</a:t>
            </a:r>
            <a:endParaRPr sz="2600" dirty="0">
              <a:solidFill>
                <a:schemeClr val="dk1"/>
              </a:solidFill>
            </a:endParaRPr>
          </a:p>
          <a:p>
            <a:pPr marL="424599" lvl="0" indent="-383451" algn="l" rtl="0">
              <a:lnSpc>
                <a:spcPct val="100000"/>
              </a:lnSpc>
              <a:spcBef>
                <a:spcPts val="700"/>
              </a:spcBef>
              <a:spcAft>
                <a:spcPts val="0"/>
              </a:spcAft>
              <a:buClr>
                <a:schemeClr val="dk1"/>
              </a:buClr>
              <a:buSzPts val="2200"/>
              <a:buFont typeface="Calibri"/>
              <a:buChar char="•"/>
            </a:pPr>
            <a:r>
              <a:rPr lang="en-US" sz="2200" dirty="0">
                <a:solidFill>
                  <a:schemeClr val="dk1"/>
                </a:solidFill>
              </a:rPr>
              <a:t>&gt; 11,000 deaths, mainly in  Liberia, Sierra Leone, and Guinea</a:t>
            </a:r>
            <a:endParaRPr sz="2200" dirty="0">
              <a:solidFill>
                <a:schemeClr val="dk1"/>
              </a:solidFill>
            </a:endParaRPr>
          </a:p>
          <a:p>
            <a:pPr marL="424599" lvl="0" indent="-383451" algn="l" rtl="0">
              <a:lnSpc>
                <a:spcPct val="100000"/>
              </a:lnSpc>
              <a:spcBef>
                <a:spcPts val="700"/>
              </a:spcBef>
              <a:spcAft>
                <a:spcPts val="0"/>
              </a:spcAft>
              <a:buClr>
                <a:schemeClr val="dk1"/>
              </a:buClr>
              <a:buSzPts val="2200"/>
              <a:buFont typeface="Calibri"/>
              <a:buChar char="•"/>
            </a:pPr>
            <a:r>
              <a:rPr lang="en-US" sz="2200" dirty="0">
                <a:solidFill>
                  <a:schemeClr val="dk1"/>
                </a:solidFill>
              </a:rPr>
              <a:t>Detection of the outbreak was </a:t>
            </a:r>
            <a:r>
              <a:rPr lang="en-US" sz="2200" b="1" dirty="0">
                <a:solidFill>
                  <a:schemeClr val="dk1"/>
                </a:solidFill>
              </a:rPr>
              <a:t>delayed</a:t>
            </a:r>
            <a:r>
              <a:rPr lang="en-US" sz="2200" dirty="0">
                <a:solidFill>
                  <a:schemeClr val="dk1"/>
                </a:solidFill>
              </a:rPr>
              <a:t> because doctors did  not know it was present in the  area</a:t>
            </a:r>
            <a:endParaRPr sz="2200" dirty="0">
              <a:solidFill>
                <a:schemeClr val="dk1"/>
              </a:solidFill>
            </a:endParaRPr>
          </a:p>
          <a:p>
            <a:pPr marL="424599" lvl="0" indent="-383451" algn="l" rtl="0">
              <a:lnSpc>
                <a:spcPct val="100000"/>
              </a:lnSpc>
              <a:spcBef>
                <a:spcPts val="700"/>
              </a:spcBef>
              <a:spcAft>
                <a:spcPts val="0"/>
              </a:spcAft>
              <a:buClr>
                <a:schemeClr val="dk1"/>
              </a:buClr>
              <a:buSzPts val="2200"/>
              <a:buFont typeface="Calibri"/>
              <a:buChar char="•"/>
            </a:pPr>
            <a:r>
              <a:rPr lang="en-US" sz="2200" dirty="0">
                <a:solidFill>
                  <a:schemeClr val="dk1"/>
                </a:solidFill>
              </a:rPr>
              <a:t>But: A </a:t>
            </a:r>
            <a:r>
              <a:rPr lang="en-US" sz="2200" b="1" dirty="0">
                <a:solidFill>
                  <a:schemeClr val="dk1"/>
                </a:solidFill>
              </a:rPr>
              <a:t>1982</a:t>
            </a:r>
            <a:r>
              <a:rPr lang="en-US" sz="2200" dirty="0">
                <a:solidFill>
                  <a:schemeClr val="dk1"/>
                </a:solidFill>
              </a:rPr>
              <a:t> scientific article (</a:t>
            </a:r>
            <a:r>
              <a:rPr lang="en-US" sz="2200" dirty="0" err="1">
                <a:solidFill>
                  <a:schemeClr val="dk1"/>
                </a:solidFill>
              </a:rPr>
              <a:t>Ivanoff</a:t>
            </a:r>
            <a:r>
              <a:rPr lang="en-US" sz="2200" dirty="0">
                <a:solidFill>
                  <a:schemeClr val="dk1"/>
                </a:solidFill>
              </a:rPr>
              <a:t> et al., 1982) had predicted the outbreak</a:t>
            </a:r>
            <a:endParaRPr sz="2200" dirty="0">
              <a:solidFill>
                <a:schemeClr val="dk1"/>
              </a:solidFill>
            </a:endParaRPr>
          </a:p>
          <a:p>
            <a:pPr marL="432338" lvl="0" indent="-379887" algn="l" rtl="0">
              <a:lnSpc>
                <a:spcPct val="100000"/>
              </a:lnSpc>
              <a:spcBef>
                <a:spcPts val="700"/>
              </a:spcBef>
              <a:spcAft>
                <a:spcPts val="0"/>
              </a:spcAft>
              <a:buClr>
                <a:schemeClr val="dk1"/>
              </a:buClr>
              <a:buSzPts val="2200"/>
              <a:buFont typeface="Calibri"/>
              <a:buChar char="•"/>
            </a:pPr>
            <a:r>
              <a:rPr lang="en-US" sz="2200" dirty="0">
                <a:solidFill>
                  <a:schemeClr val="dk1"/>
                </a:solidFill>
              </a:rPr>
              <a:t>Article was hidden behind a </a:t>
            </a:r>
            <a:r>
              <a:rPr lang="en-US" sz="2200" b="1" dirty="0">
                <a:solidFill>
                  <a:schemeClr val="dk1"/>
                </a:solidFill>
              </a:rPr>
              <a:t>paywall</a:t>
            </a:r>
            <a:r>
              <a:rPr lang="en-US" sz="2200" dirty="0">
                <a:solidFill>
                  <a:schemeClr val="dk1"/>
                </a:solidFill>
              </a:rPr>
              <a:t> (45$ = half week’s salary of a local physician)</a:t>
            </a:r>
            <a:endParaRPr sz="2200" dirty="0">
              <a:solidFill>
                <a:schemeClr val="dk1"/>
              </a:solidFill>
            </a:endParaRPr>
          </a:p>
          <a:p>
            <a:pPr marL="432338" lvl="0" indent="-379887" algn="l" rtl="0">
              <a:lnSpc>
                <a:spcPct val="100000"/>
              </a:lnSpc>
              <a:spcBef>
                <a:spcPts val="700"/>
              </a:spcBef>
              <a:spcAft>
                <a:spcPts val="0"/>
              </a:spcAft>
              <a:buClr>
                <a:schemeClr val="dk1"/>
              </a:buClr>
              <a:buSzPts val="2200"/>
              <a:buFont typeface="Calibri"/>
              <a:buChar char="•"/>
            </a:pPr>
            <a:r>
              <a:rPr lang="en-US" sz="2200" dirty="0">
                <a:solidFill>
                  <a:schemeClr val="dk1"/>
                </a:solidFill>
              </a:rPr>
              <a:t>In response to publicly raised criticism, Elsevier lifted the paywall</a:t>
            </a:r>
            <a:endParaRPr sz="2200" dirty="0">
              <a:solidFill>
                <a:schemeClr val="dk1"/>
              </a:solidFill>
            </a:endParaRPr>
          </a:p>
          <a:p>
            <a:pPr marL="457200" lvl="0" indent="457200" algn="l" rtl="0">
              <a:lnSpc>
                <a:spcPct val="100000"/>
              </a:lnSpc>
              <a:spcBef>
                <a:spcPts val="700"/>
              </a:spcBef>
              <a:spcAft>
                <a:spcPts val="0"/>
              </a:spcAft>
              <a:buSzPts val="1800"/>
              <a:buNone/>
            </a:pPr>
            <a:r>
              <a:rPr lang="en-US" sz="2200" dirty="0">
                <a:solidFill>
                  <a:schemeClr val="dk1"/>
                </a:solidFill>
              </a:rPr>
              <a:t>… </a:t>
            </a:r>
            <a:r>
              <a:rPr lang="en-US" sz="2200" b="1" dirty="0">
                <a:solidFill>
                  <a:schemeClr val="dk1"/>
                </a:solidFill>
              </a:rPr>
              <a:t>only</a:t>
            </a:r>
            <a:r>
              <a:rPr lang="en-US" sz="2200" dirty="0">
                <a:solidFill>
                  <a:schemeClr val="dk1"/>
                </a:solidFill>
              </a:rPr>
              <a:t> for Ebola-related papers … </a:t>
            </a:r>
            <a:endParaRPr sz="2200" dirty="0">
              <a:solidFill>
                <a:schemeClr val="dk1"/>
              </a:solidFill>
            </a:endParaRPr>
          </a:p>
          <a:p>
            <a:pPr marL="931984" lvl="0" indent="0" algn="l" rtl="0">
              <a:lnSpc>
                <a:spcPct val="100000"/>
              </a:lnSpc>
              <a:spcBef>
                <a:spcPts val="700"/>
              </a:spcBef>
              <a:spcAft>
                <a:spcPts val="0"/>
              </a:spcAft>
              <a:buSzPts val="1800"/>
              <a:buNone/>
            </a:pPr>
            <a:r>
              <a:rPr lang="en-US" sz="2200" dirty="0">
                <a:solidFill>
                  <a:schemeClr val="dk1"/>
                </a:solidFill>
              </a:rPr>
              <a:t>… </a:t>
            </a:r>
            <a:r>
              <a:rPr lang="en-US" sz="2200" b="1" dirty="0">
                <a:solidFill>
                  <a:schemeClr val="dk1"/>
                </a:solidFill>
              </a:rPr>
              <a:t>for 2 months</a:t>
            </a:r>
            <a:endParaRPr sz="2200" dirty="0">
              <a:solidFill>
                <a:schemeClr val="dk1"/>
              </a:solidFill>
            </a:endParaRPr>
          </a:p>
        </p:txBody>
      </p:sp>
      <p:pic>
        <p:nvPicPr>
          <p:cNvPr id="198" name="Google Shape;198;g3c3eaa8921b_0_0"/>
          <p:cNvPicPr preferRelativeResize="0"/>
          <p:nvPr/>
        </p:nvPicPr>
        <p:blipFill rotWithShape="1">
          <a:blip r:embed="rId3">
            <a:alphaModFix/>
          </a:blip>
          <a:srcRect/>
          <a:stretch/>
        </p:blipFill>
        <p:spPr>
          <a:xfrm>
            <a:off x="10252981" y="137374"/>
            <a:ext cx="1781174" cy="554002"/>
          </a:xfrm>
          <a:prstGeom prst="rect">
            <a:avLst/>
          </a:prstGeom>
          <a:noFill/>
          <a:ln>
            <a:noFill/>
          </a:ln>
        </p:spPr>
      </p:pic>
      <p:pic>
        <p:nvPicPr>
          <p:cNvPr id="199" name="Google Shape;199;g3c3eaa8921b_0_0" descr="Picture 2"/>
          <p:cNvPicPr preferRelativeResize="0"/>
          <p:nvPr/>
        </p:nvPicPr>
        <p:blipFill rotWithShape="1">
          <a:blip r:embed="rId4">
            <a:alphaModFix/>
          </a:blip>
          <a:srcRect/>
          <a:stretch/>
        </p:blipFill>
        <p:spPr>
          <a:xfrm>
            <a:off x="9297200" y="953525"/>
            <a:ext cx="2601300" cy="1694101"/>
          </a:xfrm>
          <a:prstGeom prst="rect">
            <a:avLst/>
          </a:prstGeom>
          <a:noFill/>
          <a:ln>
            <a:noFill/>
          </a:ln>
        </p:spPr>
      </p:pic>
      <p:pic>
        <p:nvPicPr>
          <p:cNvPr id="200" name="Google Shape;200;g3c3eaa8921b_0_0" descr="Sorry_closed_access.png"/>
          <p:cNvPicPr preferRelativeResize="0"/>
          <p:nvPr/>
        </p:nvPicPr>
        <p:blipFill rotWithShape="1">
          <a:blip r:embed="rId5">
            <a:alphaModFix/>
          </a:blip>
          <a:srcRect/>
          <a:stretch/>
        </p:blipFill>
        <p:spPr>
          <a:xfrm>
            <a:off x="9653628" y="3064549"/>
            <a:ext cx="2244876" cy="2256525"/>
          </a:xfrm>
          <a:prstGeom prst="rect">
            <a:avLst/>
          </a:prstGeom>
          <a:noFill/>
          <a:ln>
            <a:noFill/>
          </a:ln>
        </p:spPr>
      </p:pic>
      <p:sp>
        <p:nvSpPr>
          <p:cNvPr id="201" name="Google Shape;201;g3c3eaa8921b_0_0"/>
          <p:cNvSpPr txBox="1"/>
          <p:nvPr/>
        </p:nvSpPr>
        <p:spPr>
          <a:xfrm>
            <a:off x="6837528" y="6295843"/>
            <a:ext cx="6855267" cy="562157"/>
          </a:xfrm>
          <a:prstGeom prst="rect">
            <a:avLst/>
          </a:prstGeom>
          <a:noFill/>
          <a:ln>
            <a:noFill/>
          </a:ln>
        </p:spPr>
        <p:txBody>
          <a:bodyPr spcFirstLastPara="1" wrap="square" lIns="65000" tIns="65000" rIns="65000" bIns="65000" anchor="t" anchorCtr="0">
            <a:spAutoFit/>
          </a:bodyPr>
          <a:lstStyle/>
          <a:p>
            <a:pPr marL="0" marR="0" lvl="0" indent="0" algn="l" rtl="0">
              <a:lnSpc>
                <a:spcPct val="100000"/>
              </a:lnSpc>
              <a:spcBef>
                <a:spcPts val="0"/>
              </a:spcBef>
              <a:spcAft>
                <a:spcPts val="0"/>
              </a:spcAft>
              <a:buClr>
                <a:srgbClr val="808080"/>
              </a:buClr>
              <a:buSzPts val="1400"/>
              <a:buFont typeface="Calibri"/>
              <a:buNone/>
            </a:pPr>
            <a:r>
              <a:rPr lang="en-US" sz="1400" b="0" i="0" u="none" strike="noStrike" cap="none" dirty="0" err="1">
                <a:solidFill>
                  <a:schemeClr val="bg1"/>
                </a:solidFill>
                <a:latin typeface="Calibri"/>
                <a:ea typeface="Calibri"/>
                <a:cs typeface="Calibri"/>
                <a:sym typeface="Calibri"/>
              </a:rPr>
              <a:t>Masnik</a:t>
            </a:r>
            <a:r>
              <a:rPr lang="en-US" sz="1400" b="0" i="0" u="none" strike="noStrike" cap="none" dirty="0">
                <a:solidFill>
                  <a:schemeClr val="bg1"/>
                </a:solidFill>
                <a:latin typeface="Calibri"/>
                <a:ea typeface="Calibri"/>
                <a:cs typeface="Calibri"/>
                <a:sym typeface="Calibri"/>
              </a:rPr>
              <a:t> (2015), Capot (2014), Dahn et al. (2015), </a:t>
            </a:r>
            <a:r>
              <a:rPr lang="en-US" sz="1400" b="0" i="0" u="none" strike="noStrike" cap="none" dirty="0" err="1">
                <a:solidFill>
                  <a:schemeClr val="bg1"/>
                </a:solidFill>
                <a:latin typeface="Calibri"/>
                <a:ea typeface="Calibri"/>
                <a:cs typeface="Calibri"/>
                <a:sym typeface="Calibri"/>
              </a:rPr>
              <a:t>Ivanoff</a:t>
            </a:r>
            <a:r>
              <a:rPr lang="en-US" sz="1400" b="0" i="0" u="none" strike="noStrike" cap="none" dirty="0">
                <a:solidFill>
                  <a:schemeClr val="bg1"/>
                </a:solidFill>
                <a:latin typeface="Calibri"/>
                <a:ea typeface="Calibri"/>
                <a:cs typeface="Calibri"/>
                <a:sym typeface="Calibri"/>
              </a:rPr>
              <a:t> et al. (1982)</a:t>
            </a:r>
            <a:endParaRPr sz="1400" b="0" i="0" u="none" strike="noStrike" cap="none" dirty="0">
              <a:solidFill>
                <a:schemeClr val="bg1"/>
              </a:solidFill>
              <a:sym typeface="Arial"/>
            </a:endParaRPr>
          </a:p>
          <a:p>
            <a:pPr marL="0" marR="0" lvl="0" indent="0" algn="l" rtl="0">
              <a:lnSpc>
                <a:spcPct val="100000"/>
              </a:lnSpc>
              <a:spcBef>
                <a:spcPts val="0"/>
              </a:spcBef>
              <a:spcAft>
                <a:spcPts val="0"/>
              </a:spcAft>
              <a:buClr>
                <a:srgbClr val="808080"/>
              </a:buClr>
              <a:buSzPts val="1400"/>
              <a:buFont typeface="Calibri"/>
              <a:buNone/>
            </a:pPr>
            <a:r>
              <a:rPr lang="en-US" sz="1400" b="0" i="0" u="none" strike="noStrike" cap="none" dirty="0">
                <a:solidFill>
                  <a:schemeClr val="bg1"/>
                </a:solidFill>
                <a:latin typeface="Calibri"/>
                <a:ea typeface="Calibri"/>
                <a:cs typeface="Calibri"/>
                <a:sym typeface="Calibri"/>
              </a:rPr>
              <a:t>Picture from the Center for Disease Control PHIL Image ID 6136</a:t>
            </a:r>
            <a:endParaRPr sz="1400" b="0" i="0" u="none" strike="noStrike" cap="none" dirty="0">
              <a:solidFill>
                <a:schemeClr val="bg1"/>
              </a:solidFill>
              <a:sym typeface="Arial"/>
            </a:endParaRPr>
          </a:p>
        </p:txBody>
      </p:sp>
      <p:sp>
        <p:nvSpPr>
          <p:cNvPr id="10" name="Titel 1">
            <a:extLst>
              <a:ext uri="{FF2B5EF4-FFF2-40B4-BE49-F238E27FC236}">
                <a16:creationId xmlns:a16="http://schemas.microsoft.com/office/drawing/2014/main" id="{C347ED46-A403-4D92-A52D-EC7EB3190A75}"/>
              </a:ext>
            </a:extLst>
          </p:cNvPr>
          <p:cNvSpPr>
            <a:spLocks noGrp="1"/>
          </p:cNvSpPr>
          <p:nvPr>
            <p:ph type="title"/>
          </p:nvPr>
        </p:nvSpPr>
        <p:spPr>
          <a:xfrm>
            <a:off x="322658" y="123373"/>
            <a:ext cx="7731300" cy="817200"/>
          </a:xfrm>
        </p:spPr>
        <p:txBody>
          <a:bodyPr>
            <a:normAutofit/>
          </a:bodyPr>
          <a:lstStyle/>
          <a:p>
            <a:r>
              <a:rPr lang="en-US" sz="4600" dirty="0">
                <a:latin typeface="Calibri" panose="020F0502020204030204" pitchFamily="34" charset="0"/>
                <a:ea typeface="Calibri" panose="020F0502020204030204" pitchFamily="34" charset="0"/>
                <a:cs typeface="Calibri" panose="020F0502020204030204" pitchFamily="34" charset="0"/>
              </a:rPr>
              <a:t>A closed access story</a:t>
            </a:r>
            <a:endParaRPr lang="en-DE" sz="4600" dirty="0">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9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9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9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pic>
        <p:nvPicPr>
          <p:cNvPr id="206" name="Google Shape;206;g3c3eaa8921b_0_11"/>
          <p:cNvPicPr preferRelativeResize="0"/>
          <p:nvPr/>
        </p:nvPicPr>
        <p:blipFill rotWithShape="1">
          <a:blip r:embed="rId3">
            <a:alphaModFix/>
          </a:blip>
          <a:srcRect/>
          <a:stretch/>
        </p:blipFill>
        <p:spPr>
          <a:xfrm>
            <a:off x="10252981" y="137374"/>
            <a:ext cx="1781174" cy="554002"/>
          </a:xfrm>
          <a:prstGeom prst="rect">
            <a:avLst/>
          </a:prstGeom>
          <a:noFill/>
          <a:ln>
            <a:noFill/>
          </a:ln>
        </p:spPr>
      </p:pic>
      <p:pic>
        <p:nvPicPr>
          <p:cNvPr id="207" name="Google Shape;207;g3c3eaa8921b_0_11" descr="pasted-image.png"/>
          <p:cNvPicPr preferRelativeResize="0"/>
          <p:nvPr/>
        </p:nvPicPr>
        <p:blipFill rotWithShape="1">
          <a:blip r:embed="rId4">
            <a:alphaModFix/>
          </a:blip>
          <a:srcRect/>
          <a:stretch/>
        </p:blipFill>
        <p:spPr>
          <a:xfrm>
            <a:off x="418775" y="137375"/>
            <a:ext cx="5725276" cy="1689575"/>
          </a:xfrm>
          <a:prstGeom prst="rect">
            <a:avLst/>
          </a:prstGeom>
          <a:noFill/>
          <a:ln>
            <a:noFill/>
          </a:ln>
          <a:effectLst>
            <a:outerShdw blurRad="215900" dist="76200" dir="1933291" rotWithShape="0">
              <a:srgbClr val="000000">
                <a:alpha val="65882"/>
              </a:srgbClr>
            </a:outerShdw>
          </a:effectLst>
        </p:spPr>
      </p:pic>
      <p:pic>
        <p:nvPicPr>
          <p:cNvPr id="208" name="Google Shape;208;g3c3eaa8921b_0_11" descr="pasted-image.png"/>
          <p:cNvPicPr preferRelativeResize="0"/>
          <p:nvPr/>
        </p:nvPicPr>
        <p:blipFill rotWithShape="1">
          <a:blip r:embed="rId5">
            <a:alphaModFix/>
          </a:blip>
          <a:srcRect b="16001"/>
          <a:stretch/>
        </p:blipFill>
        <p:spPr>
          <a:xfrm>
            <a:off x="1889399" y="1826950"/>
            <a:ext cx="8413201" cy="4930189"/>
          </a:xfrm>
          <a:prstGeom prst="rect">
            <a:avLst/>
          </a:prstGeom>
          <a:noFill/>
          <a:ln>
            <a:noFill/>
          </a:ln>
          <a:effectLst>
            <a:outerShdw blurRad="215900" dist="76200" dir="1933291" rotWithShape="0">
              <a:srgbClr val="000000">
                <a:alpha val="65882"/>
              </a:srgbClr>
            </a:outerShdw>
          </a:effectLst>
        </p:spPr>
      </p:pic>
      <p:sp>
        <p:nvSpPr>
          <p:cNvPr id="209" name="Google Shape;209;g3c3eaa8921b_0_11"/>
          <p:cNvSpPr/>
          <p:nvPr/>
        </p:nvSpPr>
        <p:spPr>
          <a:xfrm>
            <a:off x="1889400" y="3445677"/>
            <a:ext cx="8413200" cy="3178800"/>
          </a:xfrm>
          <a:prstGeom prst="rect">
            <a:avLst/>
          </a:prstGeom>
          <a:solidFill>
            <a:srgbClr val="FFFFFF"/>
          </a:solidFill>
          <a:ln>
            <a:noFill/>
          </a:ln>
        </p:spPr>
        <p:txBody>
          <a:bodyPr spcFirstLastPara="1" wrap="square" lIns="65000" tIns="65000" rIns="65000" bIns="65000" anchor="ctr" anchorCtr="0">
            <a:noAutofit/>
          </a:bodyPr>
          <a:lstStyle/>
          <a:p>
            <a:pPr marL="0" marR="0" lvl="0" indent="0" algn="l" rtl="0">
              <a:lnSpc>
                <a:spcPct val="100000"/>
              </a:lnSpc>
              <a:spcBef>
                <a:spcPts val="0"/>
              </a:spcBef>
              <a:spcAft>
                <a:spcPts val="0"/>
              </a:spcAft>
              <a:buClr>
                <a:srgbClr val="000000"/>
              </a:buClr>
              <a:buSzPts val="2400"/>
              <a:buFont typeface="Calibri"/>
              <a:buNone/>
            </a:pPr>
            <a:endParaRPr sz="2400" b="0" i="0" u="none" strike="noStrike" cap="none">
              <a:solidFill>
                <a:srgbClr val="000000"/>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pic>
        <p:nvPicPr>
          <p:cNvPr id="214" name="Google Shape;214;g3c3eaa8921b_0_25"/>
          <p:cNvPicPr preferRelativeResize="0"/>
          <p:nvPr/>
        </p:nvPicPr>
        <p:blipFill rotWithShape="1">
          <a:blip r:embed="rId3">
            <a:alphaModFix/>
          </a:blip>
          <a:srcRect/>
          <a:stretch/>
        </p:blipFill>
        <p:spPr>
          <a:xfrm>
            <a:off x="10252981" y="137374"/>
            <a:ext cx="1781174" cy="554002"/>
          </a:xfrm>
          <a:prstGeom prst="rect">
            <a:avLst/>
          </a:prstGeom>
          <a:noFill/>
          <a:ln>
            <a:noFill/>
          </a:ln>
        </p:spPr>
      </p:pic>
      <p:pic>
        <p:nvPicPr>
          <p:cNvPr id="215" name="Google Shape;215;g3c3eaa8921b_0_25" descr="pasted-image.png"/>
          <p:cNvPicPr preferRelativeResize="0"/>
          <p:nvPr/>
        </p:nvPicPr>
        <p:blipFill rotWithShape="1">
          <a:blip r:embed="rId4">
            <a:alphaModFix/>
          </a:blip>
          <a:srcRect/>
          <a:stretch/>
        </p:blipFill>
        <p:spPr>
          <a:xfrm>
            <a:off x="418775" y="137375"/>
            <a:ext cx="5725276" cy="1689575"/>
          </a:xfrm>
          <a:prstGeom prst="rect">
            <a:avLst/>
          </a:prstGeom>
          <a:noFill/>
          <a:ln>
            <a:noFill/>
          </a:ln>
          <a:effectLst>
            <a:outerShdw blurRad="215900" dist="76200" dir="1933291" rotWithShape="0">
              <a:srgbClr val="000000">
                <a:alpha val="65882"/>
              </a:srgbClr>
            </a:outerShdw>
          </a:effectLst>
        </p:spPr>
      </p:pic>
      <p:pic>
        <p:nvPicPr>
          <p:cNvPr id="216" name="Google Shape;216;g3c3eaa8921b_0_25" descr="pasted-image.png"/>
          <p:cNvPicPr preferRelativeResize="0"/>
          <p:nvPr/>
        </p:nvPicPr>
        <p:blipFill rotWithShape="1">
          <a:blip r:embed="rId5">
            <a:alphaModFix/>
          </a:blip>
          <a:srcRect b="16001"/>
          <a:stretch/>
        </p:blipFill>
        <p:spPr>
          <a:xfrm>
            <a:off x="1889399" y="1826950"/>
            <a:ext cx="8413201" cy="4930189"/>
          </a:xfrm>
          <a:prstGeom prst="rect">
            <a:avLst/>
          </a:prstGeom>
          <a:noFill/>
          <a:ln>
            <a:noFill/>
          </a:ln>
          <a:effectLst>
            <a:outerShdw blurRad="215900" dist="76200" dir="1933291" rotWithShape="0">
              <a:srgbClr val="000000">
                <a:alpha val="65882"/>
              </a:srgbClr>
            </a:outerShdw>
          </a:effectLst>
        </p:spPr>
      </p:pic>
      <p:sp>
        <p:nvSpPr>
          <p:cNvPr id="217" name="Google Shape;217;g3c3eaa8921b_0_25"/>
          <p:cNvSpPr/>
          <p:nvPr/>
        </p:nvSpPr>
        <p:spPr>
          <a:xfrm>
            <a:off x="1856775" y="4338602"/>
            <a:ext cx="8413200" cy="2846400"/>
          </a:xfrm>
          <a:prstGeom prst="rect">
            <a:avLst/>
          </a:prstGeom>
          <a:solidFill>
            <a:srgbClr val="FFFFFF"/>
          </a:solidFill>
          <a:ln>
            <a:noFill/>
          </a:ln>
        </p:spPr>
        <p:txBody>
          <a:bodyPr spcFirstLastPara="1" wrap="square" lIns="65000" tIns="65000" rIns="65000" bIns="65000" anchor="ctr" anchorCtr="0">
            <a:noAutofit/>
          </a:bodyPr>
          <a:lstStyle/>
          <a:p>
            <a:pPr marL="0" marR="0" lvl="0" indent="0" algn="l" rtl="0">
              <a:lnSpc>
                <a:spcPct val="100000"/>
              </a:lnSpc>
              <a:spcBef>
                <a:spcPts val="0"/>
              </a:spcBef>
              <a:spcAft>
                <a:spcPts val="0"/>
              </a:spcAft>
              <a:buClr>
                <a:srgbClr val="000000"/>
              </a:buClr>
              <a:buSzPts val="2400"/>
              <a:buFont typeface="Calibri"/>
              <a:buNone/>
            </a:pPr>
            <a:endParaRPr sz="2400" b="0" i="0" u="none" strike="noStrike" cap="none">
              <a:solidFill>
                <a:srgbClr val="000000"/>
              </a:solidFill>
              <a:latin typeface="Calibri"/>
              <a:ea typeface="Calibri"/>
              <a:cs typeface="Calibri"/>
              <a:sym typeface="Calibri"/>
            </a:endParaRPr>
          </a:p>
        </p:txBody>
      </p:sp>
      <p:sp>
        <p:nvSpPr>
          <p:cNvPr id="218" name="Google Shape;218;g3c3eaa8921b_0_25"/>
          <p:cNvSpPr/>
          <p:nvPr/>
        </p:nvSpPr>
        <p:spPr>
          <a:xfrm>
            <a:off x="8318025" y="2928450"/>
            <a:ext cx="2803200" cy="1001100"/>
          </a:xfrm>
          <a:prstGeom prst="wedgeRectCallout">
            <a:avLst>
              <a:gd name="adj1" fmla="val -83036"/>
              <a:gd name="adj2" fmla="val 46669"/>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Calibri"/>
                <a:ea typeface="Calibri"/>
                <a:cs typeface="Calibri"/>
                <a:sym typeface="Calibri"/>
              </a:rPr>
              <a:t>At this point, the product is fully there.</a:t>
            </a:r>
            <a:endParaRPr sz="2000" b="0" i="0" u="none" strike="noStrike" cap="none">
              <a:solidFill>
                <a:srgbClr val="000000"/>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pic>
        <p:nvPicPr>
          <p:cNvPr id="223" name="Google Shape;223;g3c3eaa8921b_0_32"/>
          <p:cNvPicPr preferRelativeResize="0"/>
          <p:nvPr/>
        </p:nvPicPr>
        <p:blipFill rotWithShape="1">
          <a:blip r:embed="rId3">
            <a:alphaModFix/>
          </a:blip>
          <a:srcRect/>
          <a:stretch/>
        </p:blipFill>
        <p:spPr>
          <a:xfrm>
            <a:off x="10252981" y="137374"/>
            <a:ext cx="1781174" cy="554002"/>
          </a:xfrm>
          <a:prstGeom prst="rect">
            <a:avLst/>
          </a:prstGeom>
          <a:noFill/>
          <a:ln>
            <a:noFill/>
          </a:ln>
        </p:spPr>
      </p:pic>
      <p:pic>
        <p:nvPicPr>
          <p:cNvPr id="224" name="Google Shape;224;g3c3eaa8921b_0_32" descr="pasted-image.png"/>
          <p:cNvPicPr preferRelativeResize="0"/>
          <p:nvPr/>
        </p:nvPicPr>
        <p:blipFill rotWithShape="1">
          <a:blip r:embed="rId4">
            <a:alphaModFix/>
          </a:blip>
          <a:srcRect/>
          <a:stretch/>
        </p:blipFill>
        <p:spPr>
          <a:xfrm>
            <a:off x="418775" y="137375"/>
            <a:ext cx="5725276" cy="1689575"/>
          </a:xfrm>
          <a:prstGeom prst="rect">
            <a:avLst/>
          </a:prstGeom>
          <a:noFill/>
          <a:ln>
            <a:noFill/>
          </a:ln>
          <a:effectLst>
            <a:outerShdw blurRad="215900" dist="76200" dir="1933291" rotWithShape="0">
              <a:srgbClr val="000000">
                <a:alpha val="65882"/>
              </a:srgbClr>
            </a:outerShdw>
          </a:effectLst>
        </p:spPr>
      </p:pic>
      <p:pic>
        <p:nvPicPr>
          <p:cNvPr id="225" name="Google Shape;225;g3c3eaa8921b_0_32" descr="pasted-image.png"/>
          <p:cNvPicPr preferRelativeResize="0"/>
          <p:nvPr/>
        </p:nvPicPr>
        <p:blipFill rotWithShape="1">
          <a:blip r:embed="rId5">
            <a:alphaModFix/>
          </a:blip>
          <a:srcRect b="16001"/>
          <a:stretch/>
        </p:blipFill>
        <p:spPr>
          <a:xfrm>
            <a:off x="1889399" y="1826950"/>
            <a:ext cx="8413201" cy="4930189"/>
          </a:xfrm>
          <a:prstGeom prst="rect">
            <a:avLst/>
          </a:prstGeom>
          <a:noFill/>
          <a:ln>
            <a:noFill/>
          </a:ln>
          <a:effectLst>
            <a:outerShdw blurRad="215900" dist="76200" dir="1933291" rotWithShape="0">
              <a:srgbClr val="000000">
                <a:alpha val="65882"/>
              </a:srgbClr>
            </a:outerShdw>
          </a:effectLst>
        </p:spPr>
      </p:pic>
      <p:sp>
        <p:nvSpPr>
          <p:cNvPr id="226" name="Google Shape;226;g3c3eaa8921b_0_32"/>
          <p:cNvSpPr/>
          <p:nvPr/>
        </p:nvSpPr>
        <p:spPr>
          <a:xfrm>
            <a:off x="1856775" y="5495426"/>
            <a:ext cx="8413200" cy="1689600"/>
          </a:xfrm>
          <a:prstGeom prst="rect">
            <a:avLst/>
          </a:prstGeom>
          <a:solidFill>
            <a:srgbClr val="FFFFFF"/>
          </a:solidFill>
          <a:ln>
            <a:noFill/>
          </a:ln>
        </p:spPr>
        <p:txBody>
          <a:bodyPr spcFirstLastPara="1" wrap="square" lIns="65000" tIns="65000" rIns="65000" bIns="65000" anchor="ctr" anchorCtr="0">
            <a:noAutofit/>
          </a:bodyPr>
          <a:lstStyle/>
          <a:p>
            <a:pPr marL="0" marR="0" lvl="0" indent="0" algn="l" rtl="0">
              <a:lnSpc>
                <a:spcPct val="100000"/>
              </a:lnSpc>
              <a:spcBef>
                <a:spcPts val="0"/>
              </a:spcBef>
              <a:spcAft>
                <a:spcPts val="0"/>
              </a:spcAft>
              <a:buClr>
                <a:srgbClr val="000000"/>
              </a:buClr>
              <a:buSzPts val="2400"/>
              <a:buFont typeface="Calibri"/>
              <a:buNone/>
            </a:pPr>
            <a:endParaRPr sz="2400" b="0" i="0" u="none" strike="noStrike" cap="none">
              <a:solidFill>
                <a:srgbClr val="000000"/>
              </a:solidFill>
              <a:latin typeface="Calibri"/>
              <a:ea typeface="Calibri"/>
              <a:cs typeface="Calibri"/>
              <a:sym typeface="Calibri"/>
            </a:endParaRPr>
          </a:p>
        </p:txBody>
      </p:sp>
      <p:sp>
        <p:nvSpPr>
          <p:cNvPr id="227" name="Google Shape;227;g3c3eaa8921b_0_32"/>
          <p:cNvSpPr/>
          <p:nvPr/>
        </p:nvSpPr>
        <p:spPr>
          <a:xfrm>
            <a:off x="8318025" y="2928450"/>
            <a:ext cx="2803200" cy="1001100"/>
          </a:xfrm>
          <a:prstGeom prst="wedgeRectCallout">
            <a:avLst>
              <a:gd name="adj1" fmla="val -83036"/>
              <a:gd name="adj2" fmla="val 46669"/>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Calibri"/>
                <a:ea typeface="Calibri"/>
                <a:cs typeface="Calibri"/>
                <a:sym typeface="Calibri"/>
              </a:rPr>
              <a:t>At this point, the product is fully there.</a:t>
            </a:r>
            <a:endParaRPr sz="2000" b="0" i="0" u="none" strike="noStrike" cap="none">
              <a:solidFill>
                <a:srgbClr val="000000"/>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pic>
        <p:nvPicPr>
          <p:cNvPr id="232" name="Google Shape;232;g3c3eaa8921b_0_41"/>
          <p:cNvPicPr preferRelativeResize="0"/>
          <p:nvPr/>
        </p:nvPicPr>
        <p:blipFill rotWithShape="1">
          <a:blip r:embed="rId3">
            <a:alphaModFix/>
          </a:blip>
          <a:srcRect/>
          <a:stretch/>
        </p:blipFill>
        <p:spPr>
          <a:xfrm>
            <a:off x="10252981" y="137374"/>
            <a:ext cx="1781174" cy="554002"/>
          </a:xfrm>
          <a:prstGeom prst="rect">
            <a:avLst/>
          </a:prstGeom>
          <a:noFill/>
          <a:ln>
            <a:noFill/>
          </a:ln>
        </p:spPr>
      </p:pic>
      <p:pic>
        <p:nvPicPr>
          <p:cNvPr id="233" name="Google Shape;233;g3c3eaa8921b_0_41" descr="pasted-image.png"/>
          <p:cNvPicPr preferRelativeResize="0"/>
          <p:nvPr/>
        </p:nvPicPr>
        <p:blipFill rotWithShape="1">
          <a:blip r:embed="rId4">
            <a:alphaModFix/>
          </a:blip>
          <a:srcRect/>
          <a:stretch/>
        </p:blipFill>
        <p:spPr>
          <a:xfrm>
            <a:off x="418775" y="137375"/>
            <a:ext cx="5725276" cy="1689575"/>
          </a:xfrm>
          <a:prstGeom prst="rect">
            <a:avLst/>
          </a:prstGeom>
          <a:noFill/>
          <a:ln>
            <a:noFill/>
          </a:ln>
          <a:effectLst>
            <a:outerShdw blurRad="215900" dist="76200" dir="1933291" rotWithShape="0">
              <a:srgbClr val="000000">
                <a:alpha val="65882"/>
              </a:srgbClr>
            </a:outerShdw>
          </a:effectLst>
        </p:spPr>
      </p:pic>
      <p:pic>
        <p:nvPicPr>
          <p:cNvPr id="234" name="Google Shape;234;g3c3eaa8921b_0_41" descr="pasted-image.png"/>
          <p:cNvPicPr preferRelativeResize="0"/>
          <p:nvPr/>
        </p:nvPicPr>
        <p:blipFill rotWithShape="1">
          <a:blip r:embed="rId5">
            <a:alphaModFix/>
          </a:blip>
          <a:srcRect b="16001"/>
          <a:stretch/>
        </p:blipFill>
        <p:spPr>
          <a:xfrm>
            <a:off x="1889399" y="1826950"/>
            <a:ext cx="8413201" cy="4930189"/>
          </a:xfrm>
          <a:prstGeom prst="rect">
            <a:avLst/>
          </a:prstGeom>
          <a:noFill/>
          <a:ln>
            <a:noFill/>
          </a:ln>
          <a:effectLst>
            <a:outerShdw blurRad="215900" dist="76200" dir="1933291" rotWithShape="0">
              <a:srgbClr val="000000">
                <a:alpha val="65882"/>
              </a:srgbClr>
            </a:outerShdw>
          </a:effectLst>
        </p:spPr>
      </p:pic>
      <p:sp>
        <p:nvSpPr>
          <p:cNvPr id="235" name="Google Shape;235;g3c3eaa8921b_0_41"/>
          <p:cNvSpPr/>
          <p:nvPr/>
        </p:nvSpPr>
        <p:spPr>
          <a:xfrm>
            <a:off x="8318025" y="2928450"/>
            <a:ext cx="2803200" cy="1001100"/>
          </a:xfrm>
          <a:prstGeom prst="wedgeRectCallout">
            <a:avLst>
              <a:gd name="adj1" fmla="val -83036"/>
              <a:gd name="adj2" fmla="val 46669"/>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Calibri"/>
                <a:ea typeface="Calibri"/>
                <a:cs typeface="Calibri"/>
                <a:sym typeface="Calibri"/>
              </a:rPr>
              <a:t>At this point, the product is fully there.</a:t>
            </a:r>
            <a:endParaRPr sz="2000" b="0" i="0" u="none" strike="noStrike" cap="none">
              <a:solidFill>
                <a:srgbClr val="000000"/>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pic>
        <p:nvPicPr>
          <p:cNvPr id="241" name="Google Shape;241;p30"/>
          <p:cNvPicPr preferRelativeResize="0"/>
          <p:nvPr/>
        </p:nvPicPr>
        <p:blipFill rotWithShape="1">
          <a:blip r:embed="rId3">
            <a:alphaModFix/>
          </a:blip>
          <a:srcRect/>
          <a:stretch/>
        </p:blipFill>
        <p:spPr>
          <a:xfrm>
            <a:off x="10252981" y="137374"/>
            <a:ext cx="1781175" cy="554002"/>
          </a:xfrm>
          <a:prstGeom prst="rect">
            <a:avLst/>
          </a:prstGeom>
          <a:noFill/>
          <a:ln>
            <a:noFill/>
          </a:ln>
        </p:spPr>
      </p:pic>
      <p:sp>
        <p:nvSpPr>
          <p:cNvPr id="242" name="Google Shape;242;p30"/>
          <p:cNvSpPr txBox="1"/>
          <p:nvPr/>
        </p:nvSpPr>
        <p:spPr>
          <a:xfrm>
            <a:off x="322658" y="6507126"/>
            <a:ext cx="2655846" cy="227248"/>
          </a:xfrm>
          <a:prstGeom prst="rect">
            <a:avLst/>
          </a:prstGeom>
          <a:noFill/>
          <a:ln>
            <a:noFill/>
          </a:ln>
        </p:spPr>
        <p:txBody>
          <a:bodyPr spcFirstLastPara="1" wrap="square" lIns="36325" tIns="36325" rIns="36325" bIns="36325" anchor="t" anchorCtr="0">
            <a:spAutoFit/>
          </a:bodyPr>
          <a:lstStyle/>
          <a:p>
            <a:pPr marL="0" marR="0" lvl="0" indent="0" algn="l" rtl="0">
              <a:lnSpc>
                <a:spcPct val="100000"/>
              </a:lnSpc>
              <a:spcBef>
                <a:spcPts val="0"/>
              </a:spcBef>
              <a:spcAft>
                <a:spcPts val="0"/>
              </a:spcAft>
              <a:buClr>
                <a:srgbClr val="808080"/>
              </a:buClr>
              <a:buSzPts val="783"/>
              <a:buFont typeface="Calibri"/>
              <a:buNone/>
            </a:pPr>
            <a:r>
              <a:rPr lang="en-US" sz="1000" b="0" i="0" u="none" strike="noStrike" cap="none" dirty="0">
                <a:solidFill>
                  <a:schemeClr val="bg1"/>
                </a:solidFill>
                <a:latin typeface="Calibri"/>
                <a:ea typeface="Calibri"/>
                <a:cs typeface="Calibri"/>
                <a:sym typeface="Calibri"/>
              </a:rPr>
              <a:t>Icon from flaticon.com by </a:t>
            </a:r>
            <a:r>
              <a:rPr lang="en-US" sz="1000" b="0" i="0" u="none" strike="noStrike" cap="none" dirty="0" err="1">
                <a:solidFill>
                  <a:schemeClr val="bg1"/>
                </a:solidFill>
                <a:latin typeface="Calibri"/>
                <a:ea typeface="Calibri"/>
                <a:cs typeface="Calibri"/>
                <a:sym typeface="Calibri"/>
              </a:rPr>
              <a:t>turkkub</a:t>
            </a:r>
            <a:r>
              <a:rPr lang="en-US" sz="1000" b="0" i="0" u="none" strike="noStrike" cap="none" dirty="0">
                <a:solidFill>
                  <a:schemeClr val="bg1"/>
                </a:solidFill>
                <a:latin typeface="Calibri"/>
                <a:ea typeface="Calibri"/>
                <a:cs typeface="Calibri"/>
                <a:sym typeface="Calibri"/>
              </a:rPr>
              <a:t> and </a:t>
            </a:r>
            <a:r>
              <a:rPr lang="en-US" sz="1000" b="0" i="0" u="none" strike="noStrike" cap="none" dirty="0" err="1">
                <a:solidFill>
                  <a:schemeClr val="bg1"/>
                </a:solidFill>
                <a:latin typeface="Calibri"/>
                <a:ea typeface="Calibri"/>
                <a:cs typeface="Calibri"/>
                <a:sym typeface="Calibri"/>
              </a:rPr>
              <a:t>Flaticon</a:t>
            </a:r>
            <a:endParaRPr sz="1000" b="0" i="0" u="none" strike="noStrike" cap="none" dirty="0">
              <a:solidFill>
                <a:schemeClr val="bg1"/>
              </a:solidFill>
              <a:sym typeface="Arial"/>
            </a:endParaRPr>
          </a:p>
        </p:txBody>
      </p:sp>
      <p:cxnSp>
        <p:nvCxnSpPr>
          <p:cNvPr id="243" name="Google Shape;243;p30"/>
          <p:cNvCxnSpPr/>
          <p:nvPr/>
        </p:nvCxnSpPr>
        <p:spPr>
          <a:xfrm>
            <a:off x="4304749" y="2295319"/>
            <a:ext cx="2390700" cy="0"/>
          </a:xfrm>
          <a:prstGeom prst="straightConnector1">
            <a:avLst/>
          </a:prstGeom>
          <a:noFill/>
          <a:ln w="14175" cap="flat" cmpd="sng">
            <a:solidFill>
              <a:srgbClr val="04843D"/>
            </a:solidFill>
            <a:prstDash val="solid"/>
            <a:round/>
            <a:headEnd type="none" w="sm" len="sm"/>
            <a:tailEnd type="triangle" w="med" len="med"/>
          </a:ln>
          <a:effectLst>
            <a:outerShdw blurRad="28396" dist="14198" dir="5400000" rotWithShape="0">
              <a:srgbClr val="000000">
                <a:alpha val="37647"/>
              </a:srgbClr>
            </a:outerShdw>
          </a:effectLst>
        </p:spPr>
      </p:cxnSp>
      <p:sp>
        <p:nvSpPr>
          <p:cNvPr id="244" name="Google Shape;244;p30"/>
          <p:cNvSpPr txBox="1"/>
          <p:nvPr/>
        </p:nvSpPr>
        <p:spPr>
          <a:xfrm>
            <a:off x="4245523" y="1994610"/>
            <a:ext cx="1978800" cy="484200"/>
          </a:xfrm>
          <a:prstGeom prst="rect">
            <a:avLst/>
          </a:prstGeom>
          <a:noFill/>
          <a:ln>
            <a:noFill/>
          </a:ln>
        </p:spPr>
        <p:txBody>
          <a:bodyPr spcFirstLastPara="1" wrap="square" lIns="36325" tIns="36325" rIns="36325" bIns="36325" anchor="t" anchorCtr="0">
            <a:normAutofit/>
          </a:bodyPr>
          <a:lstStyle/>
          <a:p>
            <a:pPr marL="272600" marR="0" lvl="0" indent="-272600" algn="l" rtl="0">
              <a:lnSpc>
                <a:spcPct val="100000"/>
              </a:lnSpc>
              <a:spcBef>
                <a:spcPts val="0"/>
              </a:spcBef>
              <a:spcAft>
                <a:spcPts val="0"/>
              </a:spcAft>
              <a:buClr>
                <a:srgbClr val="000000"/>
              </a:buClr>
              <a:buSzPts val="1677"/>
              <a:buFont typeface="Calibri"/>
              <a:buNone/>
            </a:pPr>
            <a:r>
              <a:rPr lang="en-US" sz="1676" b="0" i="0" u="none" strike="noStrike" cap="none">
                <a:solidFill>
                  <a:srgbClr val="000000"/>
                </a:solidFill>
                <a:latin typeface="Calibri"/>
                <a:ea typeface="Calibri"/>
                <a:cs typeface="Calibri"/>
                <a:sym typeface="Calibri"/>
              </a:rPr>
              <a:t>free content</a:t>
            </a:r>
            <a:endParaRPr sz="782" b="0" i="0" u="none" strike="noStrike" cap="none">
              <a:solidFill>
                <a:srgbClr val="000000"/>
              </a:solidFill>
              <a:latin typeface="Arial"/>
              <a:ea typeface="Arial"/>
              <a:cs typeface="Arial"/>
              <a:sym typeface="Arial"/>
            </a:endParaRPr>
          </a:p>
        </p:txBody>
      </p:sp>
      <p:grpSp>
        <p:nvGrpSpPr>
          <p:cNvPr id="245" name="Google Shape;245;p30"/>
          <p:cNvGrpSpPr/>
          <p:nvPr/>
        </p:nvGrpSpPr>
        <p:grpSpPr>
          <a:xfrm>
            <a:off x="2729552" y="2000223"/>
            <a:ext cx="1237010" cy="1427299"/>
            <a:chOff x="-217324" y="0"/>
            <a:chExt cx="2068924" cy="2553307"/>
          </a:xfrm>
        </p:grpSpPr>
        <p:pic>
          <p:nvPicPr>
            <p:cNvPr id="246" name="Google Shape;246;p30" descr="Picture 2"/>
            <p:cNvPicPr preferRelativeResize="0"/>
            <p:nvPr/>
          </p:nvPicPr>
          <p:blipFill rotWithShape="1">
            <a:blip r:embed="rId4">
              <a:alphaModFix/>
            </a:blip>
            <a:srcRect/>
            <a:stretch/>
          </p:blipFill>
          <p:spPr>
            <a:xfrm>
              <a:off x="16563" y="0"/>
              <a:ext cx="1754078" cy="1754078"/>
            </a:xfrm>
            <a:prstGeom prst="rect">
              <a:avLst/>
            </a:prstGeom>
            <a:noFill/>
            <a:ln>
              <a:noFill/>
            </a:ln>
          </p:spPr>
        </p:pic>
        <p:sp>
          <p:nvSpPr>
            <p:cNvPr id="247" name="Google Shape;247;p30"/>
            <p:cNvSpPr txBox="1"/>
            <p:nvPr/>
          </p:nvSpPr>
          <p:spPr>
            <a:xfrm>
              <a:off x="-217324" y="1687116"/>
              <a:ext cx="2068924" cy="866191"/>
            </a:xfrm>
            <a:prstGeom prst="rect">
              <a:avLst/>
            </a:prstGeom>
            <a:noFill/>
            <a:ln>
              <a:noFill/>
            </a:ln>
          </p:spPr>
          <p:txBody>
            <a:bodyPr spcFirstLastPara="1" wrap="square" lIns="36325" tIns="36325" rIns="36325" bIns="36325" anchor="t" anchorCtr="0">
              <a:noAutofit/>
            </a:bodyPr>
            <a:lstStyle/>
            <a:p>
              <a:pPr marL="228983" marR="0" lvl="0" indent="-228983" algn="l" rtl="0">
                <a:lnSpc>
                  <a:spcPct val="100000"/>
                </a:lnSpc>
                <a:spcBef>
                  <a:spcPts val="0"/>
                </a:spcBef>
                <a:spcAft>
                  <a:spcPts val="0"/>
                </a:spcAft>
                <a:buClr>
                  <a:srgbClr val="000000"/>
                </a:buClr>
                <a:buSzPts val="1596"/>
                <a:buFont typeface="Calibri"/>
                <a:buNone/>
              </a:pPr>
              <a:r>
                <a:rPr lang="en-US" sz="1900" b="0" i="0" u="none" strike="noStrike" cap="none" dirty="0">
                  <a:solidFill>
                    <a:srgbClr val="000000"/>
                  </a:solidFill>
                  <a:latin typeface="Calibri"/>
                  <a:ea typeface="Calibri"/>
                  <a:cs typeface="Calibri"/>
                  <a:sym typeface="Calibri"/>
                </a:rPr>
                <a:t>researchers</a:t>
              </a:r>
              <a:endParaRPr sz="1900" b="0" i="0" u="none" strike="noStrike" cap="none" dirty="0">
                <a:solidFill>
                  <a:srgbClr val="000000"/>
                </a:solidFill>
                <a:latin typeface="Arial"/>
                <a:ea typeface="Arial"/>
                <a:cs typeface="Arial"/>
                <a:sym typeface="Arial"/>
              </a:endParaRPr>
            </a:p>
          </p:txBody>
        </p:sp>
      </p:grpSp>
      <p:grpSp>
        <p:nvGrpSpPr>
          <p:cNvPr id="248" name="Google Shape;248;p30"/>
          <p:cNvGrpSpPr/>
          <p:nvPr/>
        </p:nvGrpSpPr>
        <p:grpSpPr>
          <a:xfrm>
            <a:off x="6949412" y="2111508"/>
            <a:ext cx="1307034" cy="1600342"/>
            <a:chOff x="0" y="0"/>
            <a:chExt cx="2186040" cy="2862865"/>
          </a:xfrm>
        </p:grpSpPr>
        <p:sp>
          <p:nvSpPr>
            <p:cNvPr id="249" name="Google Shape;249;p30"/>
            <p:cNvSpPr txBox="1"/>
            <p:nvPr/>
          </p:nvSpPr>
          <p:spPr>
            <a:xfrm>
              <a:off x="76670" y="2094953"/>
              <a:ext cx="1869317" cy="767912"/>
            </a:xfrm>
            <a:prstGeom prst="rect">
              <a:avLst/>
            </a:prstGeom>
            <a:noFill/>
            <a:ln>
              <a:noFill/>
            </a:ln>
          </p:spPr>
          <p:txBody>
            <a:bodyPr spcFirstLastPara="1" wrap="square" lIns="36325" tIns="36325" rIns="36325" bIns="36325" anchor="t" anchorCtr="0">
              <a:noAutofit/>
            </a:bodyPr>
            <a:lstStyle/>
            <a:p>
              <a:pPr marL="223532" marR="0" lvl="0" indent="-223532" algn="l" rtl="0">
                <a:lnSpc>
                  <a:spcPct val="100000"/>
                </a:lnSpc>
                <a:spcBef>
                  <a:spcPts val="0"/>
                </a:spcBef>
                <a:spcAft>
                  <a:spcPts val="0"/>
                </a:spcAft>
                <a:buClr>
                  <a:srgbClr val="000000"/>
                </a:buClr>
                <a:buSzPts val="1558"/>
                <a:buFont typeface="Calibri"/>
                <a:buNone/>
              </a:pPr>
              <a:r>
                <a:rPr lang="en-US" sz="1900" b="0" i="0" u="none" strike="noStrike" cap="none" dirty="0">
                  <a:solidFill>
                    <a:srgbClr val="000000"/>
                  </a:solidFill>
                  <a:latin typeface="Calibri"/>
                  <a:ea typeface="Calibri"/>
                  <a:cs typeface="Calibri"/>
                  <a:sym typeface="Calibri"/>
                </a:rPr>
                <a:t>publishers</a:t>
              </a:r>
              <a:endParaRPr sz="1900" b="0" i="0" u="none" strike="noStrike" cap="none" dirty="0">
                <a:solidFill>
                  <a:srgbClr val="000000"/>
                </a:solidFill>
                <a:latin typeface="Arial"/>
                <a:ea typeface="Arial"/>
                <a:cs typeface="Arial"/>
                <a:sym typeface="Arial"/>
              </a:endParaRPr>
            </a:p>
          </p:txBody>
        </p:sp>
        <p:pic>
          <p:nvPicPr>
            <p:cNvPr id="250" name="Google Shape;250;p30" descr="Picture 4"/>
            <p:cNvPicPr preferRelativeResize="0"/>
            <p:nvPr/>
          </p:nvPicPr>
          <p:blipFill rotWithShape="1">
            <a:blip r:embed="rId5">
              <a:alphaModFix/>
            </a:blip>
            <a:srcRect/>
            <a:stretch/>
          </p:blipFill>
          <p:spPr>
            <a:xfrm>
              <a:off x="0" y="0"/>
              <a:ext cx="2186040" cy="2186040"/>
            </a:xfrm>
            <a:prstGeom prst="rect">
              <a:avLst/>
            </a:prstGeom>
            <a:noFill/>
            <a:ln>
              <a:noFill/>
            </a:ln>
          </p:spPr>
        </p:pic>
      </p:grpSp>
      <p:grpSp>
        <p:nvGrpSpPr>
          <p:cNvPr id="251" name="Google Shape;251;p30"/>
          <p:cNvGrpSpPr/>
          <p:nvPr/>
        </p:nvGrpSpPr>
        <p:grpSpPr>
          <a:xfrm>
            <a:off x="3674674" y="4225129"/>
            <a:ext cx="4175601" cy="1870720"/>
            <a:chOff x="-19455" y="107716"/>
            <a:chExt cx="6983779" cy="3346550"/>
          </a:xfrm>
        </p:grpSpPr>
        <p:sp>
          <p:nvSpPr>
            <p:cNvPr id="252" name="Google Shape;252;p30"/>
            <p:cNvSpPr txBox="1"/>
            <p:nvPr/>
          </p:nvSpPr>
          <p:spPr>
            <a:xfrm rot="2104377">
              <a:off x="-19455" y="1614551"/>
              <a:ext cx="2958135" cy="866830"/>
            </a:xfrm>
            <a:prstGeom prst="rect">
              <a:avLst/>
            </a:prstGeom>
            <a:noFill/>
            <a:ln>
              <a:noFill/>
            </a:ln>
          </p:spPr>
          <p:txBody>
            <a:bodyPr spcFirstLastPara="1" wrap="square" lIns="36325" tIns="36325" rIns="36325" bIns="36325" anchor="t" anchorCtr="0">
              <a:normAutofit/>
            </a:bodyPr>
            <a:lstStyle/>
            <a:p>
              <a:pPr marL="272600" marR="0" lvl="0" indent="-272600" algn="l" rtl="0">
                <a:lnSpc>
                  <a:spcPct val="100000"/>
                </a:lnSpc>
                <a:spcBef>
                  <a:spcPts val="0"/>
                </a:spcBef>
                <a:spcAft>
                  <a:spcPts val="0"/>
                </a:spcAft>
                <a:buClr>
                  <a:srgbClr val="000000"/>
                </a:buClr>
                <a:buSzPts val="1677"/>
                <a:buFont typeface="Calibri"/>
                <a:buNone/>
              </a:pPr>
              <a:r>
                <a:rPr lang="en-US" sz="1676" b="0" i="0" u="none" strike="noStrike" cap="none">
                  <a:solidFill>
                    <a:srgbClr val="000000"/>
                  </a:solidFill>
                  <a:latin typeface="Calibri"/>
                  <a:ea typeface="Calibri"/>
                  <a:cs typeface="Calibri"/>
                  <a:sym typeface="Calibri"/>
                </a:rPr>
                <a:t>$ tax money</a:t>
              </a:r>
              <a:endParaRPr sz="782" b="0" i="0" u="none" strike="noStrike" cap="none">
                <a:solidFill>
                  <a:srgbClr val="000000"/>
                </a:solidFill>
                <a:latin typeface="Arial"/>
                <a:ea typeface="Arial"/>
                <a:cs typeface="Arial"/>
                <a:sym typeface="Arial"/>
              </a:endParaRPr>
            </a:p>
          </p:txBody>
        </p:sp>
        <p:cxnSp>
          <p:nvCxnSpPr>
            <p:cNvPr id="253" name="Google Shape;253;p30"/>
            <p:cNvCxnSpPr/>
            <p:nvPr/>
          </p:nvCxnSpPr>
          <p:spPr>
            <a:xfrm rot="10800000">
              <a:off x="664203" y="918607"/>
              <a:ext cx="1580400" cy="1109100"/>
            </a:xfrm>
            <a:prstGeom prst="straightConnector1">
              <a:avLst/>
            </a:prstGeom>
            <a:noFill/>
            <a:ln w="14175" cap="flat" cmpd="sng">
              <a:solidFill>
                <a:srgbClr val="04843D"/>
              </a:solidFill>
              <a:prstDash val="solid"/>
              <a:round/>
              <a:headEnd type="none" w="sm" len="sm"/>
              <a:tailEnd type="triangle" w="med" len="med"/>
            </a:ln>
            <a:effectLst>
              <a:outerShdw blurRad="28396" dist="14198" dir="5400000" rotWithShape="0">
                <a:srgbClr val="000000">
                  <a:alpha val="37647"/>
                </a:srgbClr>
              </a:outerShdw>
            </a:effectLst>
          </p:spPr>
        </p:cxnSp>
        <p:cxnSp>
          <p:nvCxnSpPr>
            <p:cNvPr id="254" name="Google Shape;254;p30"/>
            <p:cNvCxnSpPr/>
            <p:nvPr/>
          </p:nvCxnSpPr>
          <p:spPr>
            <a:xfrm rot="10800000" flipH="1">
              <a:off x="4758397" y="107716"/>
              <a:ext cx="1210200" cy="1210200"/>
            </a:xfrm>
            <a:prstGeom prst="straightConnector1">
              <a:avLst/>
            </a:prstGeom>
            <a:noFill/>
            <a:ln w="14175" cap="flat" cmpd="sng">
              <a:solidFill>
                <a:srgbClr val="04843D"/>
              </a:solidFill>
              <a:prstDash val="solid"/>
              <a:round/>
              <a:headEnd type="none" w="sm" len="sm"/>
              <a:tailEnd type="triangle" w="med" len="med"/>
            </a:ln>
            <a:effectLst>
              <a:outerShdw blurRad="28396" dist="14198" dir="5400000" rotWithShape="0">
                <a:srgbClr val="000000">
                  <a:alpha val="37647"/>
                </a:srgbClr>
              </a:outerShdw>
            </a:effectLst>
          </p:spPr>
        </p:cxnSp>
        <p:sp>
          <p:nvSpPr>
            <p:cNvPr id="255" name="Google Shape;255;p30"/>
            <p:cNvSpPr txBox="1"/>
            <p:nvPr/>
          </p:nvSpPr>
          <p:spPr>
            <a:xfrm rot="-2737479">
              <a:off x="4877139" y="607251"/>
              <a:ext cx="2432238" cy="1742133"/>
            </a:xfrm>
            <a:prstGeom prst="rect">
              <a:avLst/>
            </a:prstGeom>
            <a:noFill/>
            <a:ln>
              <a:noFill/>
            </a:ln>
          </p:spPr>
          <p:txBody>
            <a:bodyPr spcFirstLastPara="1" wrap="square" lIns="36325" tIns="36325" rIns="36325" bIns="36325" anchor="t" anchorCtr="0">
              <a:normAutofit/>
            </a:bodyPr>
            <a:lstStyle/>
            <a:p>
              <a:pPr marL="248066" marR="0" lvl="0" indent="-248066" algn="l" rtl="0">
                <a:lnSpc>
                  <a:spcPct val="90000"/>
                </a:lnSpc>
                <a:spcBef>
                  <a:spcPts val="0"/>
                </a:spcBef>
                <a:spcAft>
                  <a:spcPts val="0"/>
                </a:spcAft>
                <a:buClr>
                  <a:srgbClr val="000000"/>
                </a:buClr>
                <a:buSzPts val="1526"/>
                <a:buFont typeface="Calibri"/>
                <a:buNone/>
              </a:pPr>
              <a:r>
                <a:rPr lang="en-US" sz="1526" b="0" i="0" u="none" strike="noStrike" cap="none">
                  <a:solidFill>
                    <a:srgbClr val="000000"/>
                  </a:solidFill>
                  <a:latin typeface="Calibri"/>
                  <a:ea typeface="Calibri"/>
                  <a:cs typeface="Calibri"/>
                  <a:sym typeface="Calibri"/>
                </a:rPr>
                <a:t>$ subscription fees</a:t>
              </a:r>
              <a:endParaRPr sz="1119" b="0" i="0" u="none" strike="noStrike" cap="none">
                <a:solidFill>
                  <a:srgbClr val="000000"/>
                </a:solidFill>
                <a:latin typeface="Calibri"/>
                <a:ea typeface="Calibri"/>
                <a:cs typeface="Calibri"/>
                <a:sym typeface="Calibri"/>
              </a:endParaRPr>
            </a:p>
            <a:p>
              <a:pPr marL="248066" marR="0" lvl="0" indent="-248066" algn="l" rtl="0">
                <a:lnSpc>
                  <a:spcPct val="90000"/>
                </a:lnSpc>
                <a:spcBef>
                  <a:spcPts val="335"/>
                </a:spcBef>
                <a:spcAft>
                  <a:spcPts val="0"/>
                </a:spcAft>
                <a:buClr>
                  <a:srgbClr val="000000"/>
                </a:buClr>
                <a:buSzPts val="1526"/>
                <a:buFont typeface="Calibri"/>
                <a:buNone/>
              </a:pPr>
              <a:r>
                <a:rPr lang="en-US" sz="1526" b="0" i="0" u="none" strike="noStrike" cap="none">
                  <a:solidFill>
                    <a:srgbClr val="000000"/>
                  </a:solidFill>
                  <a:latin typeface="Calibri"/>
                  <a:ea typeface="Calibri"/>
                  <a:cs typeface="Calibri"/>
                  <a:sym typeface="Calibri"/>
                </a:rPr>
                <a:t>$ Single paper payments</a:t>
              </a:r>
              <a:endParaRPr sz="782" b="0" i="0" u="none" strike="noStrike" cap="none">
                <a:solidFill>
                  <a:srgbClr val="000000"/>
                </a:solidFill>
                <a:latin typeface="Arial"/>
                <a:ea typeface="Arial"/>
                <a:cs typeface="Arial"/>
                <a:sym typeface="Arial"/>
              </a:endParaRPr>
            </a:p>
          </p:txBody>
        </p:sp>
        <p:grpSp>
          <p:nvGrpSpPr>
            <p:cNvPr id="256" name="Google Shape;256;p30"/>
            <p:cNvGrpSpPr/>
            <p:nvPr/>
          </p:nvGrpSpPr>
          <p:grpSpPr>
            <a:xfrm>
              <a:off x="1975497" y="824681"/>
              <a:ext cx="2835560" cy="2629585"/>
              <a:chOff x="-474260" y="0"/>
              <a:chExt cx="2835560" cy="2629585"/>
            </a:xfrm>
          </p:grpSpPr>
          <p:pic>
            <p:nvPicPr>
              <p:cNvPr id="257" name="Google Shape;257;p30" descr="Picture 4"/>
              <p:cNvPicPr preferRelativeResize="0"/>
              <p:nvPr/>
            </p:nvPicPr>
            <p:blipFill rotWithShape="1">
              <a:blip r:embed="rId6">
                <a:alphaModFix/>
              </a:blip>
              <a:srcRect/>
              <a:stretch/>
            </p:blipFill>
            <p:spPr>
              <a:xfrm>
                <a:off x="254922" y="0"/>
                <a:ext cx="1851571" cy="1851571"/>
              </a:xfrm>
              <a:prstGeom prst="rect">
                <a:avLst/>
              </a:prstGeom>
              <a:noFill/>
              <a:ln>
                <a:noFill/>
              </a:ln>
            </p:spPr>
          </p:pic>
          <p:sp>
            <p:nvSpPr>
              <p:cNvPr id="258" name="Google Shape;258;p30"/>
              <p:cNvSpPr txBox="1"/>
              <p:nvPr/>
            </p:nvSpPr>
            <p:spPr>
              <a:xfrm>
                <a:off x="-474260" y="1676027"/>
                <a:ext cx="2835560" cy="953558"/>
              </a:xfrm>
              <a:prstGeom prst="rect">
                <a:avLst/>
              </a:prstGeom>
              <a:noFill/>
              <a:ln>
                <a:noFill/>
              </a:ln>
            </p:spPr>
            <p:txBody>
              <a:bodyPr spcFirstLastPara="1" wrap="square" lIns="36325" tIns="36325" rIns="36325" bIns="36325" anchor="t" anchorCtr="0">
                <a:noAutofit/>
              </a:bodyPr>
              <a:lstStyle/>
              <a:p>
                <a:pPr marL="272600" marR="0" lvl="0" indent="-272600" algn="l" rtl="0">
                  <a:lnSpc>
                    <a:spcPct val="90000"/>
                  </a:lnSpc>
                  <a:spcBef>
                    <a:spcPts val="0"/>
                  </a:spcBef>
                  <a:spcAft>
                    <a:spcPts val="0"/>
                  </a:spcAft>
                  <a:buClr>
                    <a:srgbClr val="000000"/>
                  </a:buClr>
                  <a:buSzPts val="1342"/>
                  <a:buFont typeface="Calibri"/>
                  <a:buNone/>
                </a:pPr>
                <a:r>
                  <a:rPr lang="en-US" sz="1900" b="0" i="0" u="none" strike="noStrike" cap="none" dirty="0">
                    <a:solidFill>
                      <a:srgbClr val="000000"/>
                    </a:solidFill>
                    <a:latin typeface="Calibri"/>
                    <a:ea typeface="Calibri"/>
                    <a:cs typeface="Calibri"/>
                    <a:sym typeface="Calibri"/>
                  </a:rPr>
                  <a:t>general public &amp; industry</a:t>
                </a:r>
                <a:endParaRPr sz="1900" b="0" i="0" u="none" strike="noStrike" cap="none" dirty="0">
                  <a:solidFill>
                    <a:srgbClr val="000000"/>
                  </a:solidFill>
                  <a:latin typeface="Arial"/>
                  <a:ea typeface="Arial"/>
                  <a:cs typeface="Arial"/>
                  <a:sym typeface="Arial"/>
                </a:endParaRPr>
              </a:p>
            </p:txBody>
          </p:sp>
        </p:grpSp>
      </p:grpSp>
      <p:sp>
        <p:nvSpPr>
          <p:cNvPr id="259" name="Google Shape;259;p30"/>
          <p:cNvSpPr txBox="1"/>
          <p:nvPr/>
        </p:nvSpPr>
        <p:spPr>
          <a:xfrm>
            <a:off x="8315000" y="1737350"/>
            <a:ext cx="2054400" cy="2302800"/>
          </a:xfrm>
          <a:prstGeom prst="rect">
            <a:avLst/>
          </a:prstGeom>
          <a:noFill/>
          <a:ln>
            <a:noFill/>
          </a:ln>
        </p:spPr>
        <p:txBody>
          <a:bodyPr spcFirstLastPara="1" wrap="square" lIns="36325" tIns="36325" rIns="36325" bIns="36325" anchor="t" anchorCtr="0">
            <a:normAutofit/>
          </a:bodyPr>
          <a:lstStyle/>
          <a:p>
            <a:pPr marL="198998" marR="0" lvl="0" indent="-198998" algn="l" rtl="0">
              <a:lnSpc>
                <a:spcPct val="100000"/>
              </a:lnSpc>
              <a:spcBef>
                <a:spcPts val="0"/>
              </a:spcBef>
              <a:spcAft>
                <a:spcPts val="0"/>
              </a:spcAft>
              <a:buClr>
                <a:srgbClr val="C00000"/>
              </a:buClr>
              <a:buSzPts val="1224"/>
              <a:buFont typeface="Calibri"/>
              <a:buNone/>
            </a:pPr>
            <a:r>
              <a:rPr lang="en-US" sz="1224" b="0" i="0" u="none" strike="noStrike" cap="none">
                <a:solidFill>
                  <a:srgbClr val="C00000"/>
                </a:solidFill>
                <a:latin typeface="Calibri"/>
                <a:ea typeface="Calibri"/>
                <a:cs typeface="Calibri"/>
                <a:sym typeface="Calibri"/>
              </a:rPr>
              <a:t>$ final editing</a:t>
            </a:r>
            <a:endParaRPr sz="782" b="0" i="0" u="none" strike="noStrike" cap="none">
              <a:solidFill>
                <a:srgbClr val="000000"/>
              </a:solidFill>
              <a:latin typeface="Arial"/>
              <a:ea typeface="Arial"/>
              <a:cs typeface="Arial"/>
              <a:sym typeface="Arial"/>
            </a:endParaRPr>
          </a:p>
          <a:p>
            <a:pPr marL="198998" marR="0" lvl="0" indent="-198998" algn="l" rtl="0">
              <a:lnSpc>
                <a:spcPct val="100000"/>
              </a:lnSpc>
              <a:spcBef>
                <a:spcPts val="279"/>
              </a:spcBef>
              <a:spcAft>
                <a:spcPts val="0"/>
              </a:spcAft>
              <a:buClr>
                <a:srgbClr val="C00000"/>
              </a:buClr>
              <a:buSzPts val="1224"/>
              <a:buFont typeface="Calibri"/>
              <a:buNone/>
            </a:pPr>
            <a:r>
              <a:rPr lang="en-US" sz="1224" b="0" i="0" u="none" strike="noStrike" cap="none">
                <a:solidFill>
                  <a:srgbClr val="C00000"/>
                </a:solidFill>
                <a:latin typeface="Calibri"/>
                <a:ea typeface="Calibri"/>
                <a:cs typeface="Calibri"/>
                <a:sym typeface="Calibri"/>
              </a:rPr>
              <a:t>$ server costs</a:t>
            </a:r>
            <a:endParaRPr sz="782" b="0" i="0" u="none" strike="noStrike" cap="none">
              <a:solidFill>
                <a:srgbClr val="000000"/>
              </a:solidFill>
              <a:latin typeface="Arial"/>
              <a:ea typeface="Arial"/>
              <a:cs typeface="Arial"/>
              <a:sym typeface="Arial"/>
            </a:endParaRPr>
          </a:p>
          <a:p>
            <a:pPr marL="198998" marR="0" lvl="0" indent="-198998" algn="l" rtl="0">
              <a:lnSpc>
                <a:spcPct val="100000"/>
              </a:lnSpc>
              <a:spcBef>
                <a:spcPts val="279"/>
              </a:spcBef>
              <a:spcAft>
                <a:spcPts val="0"/>
              </a:spcAft>
              <a:buClr>
                <a:srgbClr val="C00000"/>
              </a:buClr>
              <a:buSzPts val="1224"/>
              <a:buFont typeface="Calibri"/>
              <a:buNone/>
            </a:pPr>
            <a:r>
              <a:rPr lang="en-US" sz="1224" b="0" i="0" u="none" strike="noStrike" cap="none">
                <a:solidFill>
                  <a:srgbClr val="C00000"/>
                </a:solidFill>
                <a:latin typeface="Calibri"/>
                <a:ea typeface="Calibri"/>
                <a:cs typeface="Calibri"/>
                <a:sym typeface="Calibri"/>
              </a:rPr>
              <a:t>$ administration</a:t>
            </a:r>
            <a:endParaRPr sz="782" b="0" i="0" u="none" strike="noStrike" cap="none">
              <a:solidFill>
                <a:srgbClr val="000000"/>
              </a:solidFill>
              <a:latin typeface="Arial"/>
              <a:ea typeface="Arial"/>
              <a:cs typeface="Arial"/>
              <a:sym typeface="Arial"/>
            </a:endParaRPr>
          </a:p>
          <a:p>
            <a:pPr marL="198998" marR="0" lvl="0" indent="-198998" algn="l" rtl="0">
              <a:lnSpc>
                <a:spcPct val="100000"/>
              </a:lnSpc>
              <a:spcBef>
                <a:spcPts val="279"/>
              </a:spcBef>
              <a:spcAft>
                <a:spcPts val="0"/>
              </a:spcAft>
              <a:buClr>
                <a:srgbClr val="C00000"/>
              </a:buClr>
              <a:buSzPts val="1224"/>
              <a:buFont typeface="Calibri"/>
              <a:buNone/>
            </a:pPr>
            <a:r>
              <a:rPr lang="en-US" sz="1224" b="0" i="0" u="none" strike="noStrike" cap="none">
                <a:solidFill>
                  <a:srgbClr val="C00000"/>
                </a:solidFill>
                <a:latin typeface="Calibri"/>
                <a:ea typeface="Calibri"/>
                <a:cs typeface="Calibri"/>
                <a:sym typeface="Calibri"/>
              </a:rPr>
              <a:t>$ advertising</a:t>
            </a:r>
            <a:endParaRPr sz="782" b="0" i="0" u="none" strike="noStrike" cap="none">
              <a:solidFill>
                <a:srgbClr val="000000"/>
              </a:solidFill>
              <a:latin typeface="Arial"/>
              <a:ea typeface="Arial"/>
              <a:cs typeface="Arial"/>
              <a:sym typeface="Arial"/>
            </a:endParaRPr>
          </a:p>
          <a:p>
            <a:pPr marL="198998" marR="0" lvl="0" indent="-198998" algn="l" rtl="0">
              <a:lnSpc>
                <a:spcPct val="100000"/>
              </a:lnSpc>
              <a:spcBef>
                <a:spcPts val="279"/>
              </a:spcBef>
              <a:spcAft>
                <a:spcPts val="0"/>
              </a:spcAft>
              <a:buClr>
                <a:srgbClr val="C00000"/>
              </a:buClr>
              <a:buSzPts val="1224"/>
              <a:buFont typeface="Calibri"/>
              <a:buNone/>
            </a:pPr>
            <a:r>
              <a:rPr lang="en-US" sz="1224" b="0" i="0" u="none" strike="noStrike" cap="none">
                <a:solidFill>
                  <a:srgbClr val="C00000"/>
                </a:solidFill>
                <a:latin typeface="Calibri"/>
                <a:ea typeface="Calibri"/>
                <a:cs typeface="Calibri"/>
                <a:sym typeface="Calibri"/>
              </a:rPr>
              <a:t>$ running a paywall</a:t>
            </a:r>
            <a:endParaRPr sz="782" b="0" i="0" u="none" strike="noStrike" cap="none">
              <a:solidFill>
                <a:srgbClr val="000000"/>
              </a:solidFill>
              <a:latin typeface="Arial"/>
              <a:ea typeface="Arial"/>
              <a:cs typeface="Arial"/>
              <a:sym typeface="Arial"/>
            </a:endParaRPr>
          </a:p>
          <a:p>
            <a:pPr marL="198998" marR="0" lvl="0" indent="-198998" algn="l" rtl="0">
              <a:lnSpc>
                <a:spcPct val="100000"/>
              </a:lnSpc>
              <a:spcBef>
                <a:spcPts val="279"/>
              </a:spcBef>
              <a:spcAft>
                <a:spcPts val="0"/>
              </a:spcAft>
              <a:buClr>
                <a:srgbClr val="C00000"/>
              </a:buClr>
              <a:buSzPts val="1224"/>
              <a:buFont typeface="Calibri"/>
              <a:buNone/>
            </a:pPr>
            <a:r>
              <a:rPr lang="en-US" sz="1224" b="0" i="0" u="none" strike="noStrike" cap="none">
                <a:solidFill>
                  <a:srgbClr val="C00000"/>
                </a:solidFill>
                <a:latin typeface="Calibri"/>
                <a:ea typeface="Calibri"/>
                <a:cs typeface="Calibri"/>
                <a:sym typeface="Calibri"/>
              </a:rPr>
              <a:t>$ issuing take-down notices to researchers who share their papers</a:t>
            </a:r>
            <a:endParaRPr sz="782" b="0" i="0" u="none" strike="noStrike" cap="none">
              <a:solidFill>
                <a:srgbClr val="000000"/>
              </a:solidFill>
              <a:latin typeface="Arial"/>
              <a:ea typeface="Arial"/>
              <a:cs typeface="Arial"/>
              <a:sym typeface="Arial"/>
            </a:endParaRPr>
          </a:p>
          <a:p>
            <a:pPr marL="198998" marR="0" lvl="0" indent="-198998" algn="l" rtl="0">
              <a:lnSpc>
                <a:spcPct val="100000"/>
              </a:lnSpc>
              <a:spcBef>
                <a:spcPts val="279"/>
              </a:spcBef>
              <a:spcAft>
                <a:spcPts val="0"/>
              </a:spcAft>
              <a:buClr>
                <a:srgbClr val="C00000"/>
              </a:buClr>
              <a:buSzPts val="1224"/>
              <a:buFont typeface="Calibri"/>
              <a:buNone/>
            </a:pPr>
            <a:r>
              <a:rPr lang="en-US" sz="1224" b="0" i="0" u="none" strike="noStrike" cap="none">
                <a:solidFill>
                  <a:srgbClr val="C00000"/>
                </a:solidFill>
                <a:latin typeface="Calibri"/>
                <a:ea typeface="Calibri"/>
                <a:cs typeface="Calibri"/>
                <a:sym typeface="Calibri"/>
              </a:rPr>
              <a:t>$ Suing Sci-Hub</a:t>
            </a:r>
            <a:endParaRPr sz="782" b="0" i="0" u="none" strike="noStrike" cap="none">
              <a:solidFill>
                <a:srgbClr val="000000"/>
              </a:solidFill>
              <a:latin typeface="Arial"/>
              <a:ea typeface="Arial"/>
              <a:cs typeface="Arial"/>
              <a:sym typeface="Arial"/>
            </a:endParaRPr>
          </a:p>
          <a:p>
            <a:pPr marL="198998" marR="0" lvl="0" indent="-198998" algn="l" rtl="0">
              <a:lnSpc>
                <a:spcPct val="100000"/>
              </a:lnSpc>
              <a:spcBef>
                <a:spcPts val="279"/>
              </a:spcBef>
              <a:spcAft>
                <a:spcPts val="0"/>
              </a:spcAft>
              <a:buClr>
                <a:srgbClr val="C00000"/>
              </a:buClr>
              <a:buSzPts val="1224"/>
              <a:buFont typeface="Calibri"/>
              <a:buNone/>
            </a:pPr>
            <a:r>
              <a:rPr lang="en-US" sz="1224" b="0" i="0" u="none" strike="noStrike" cap="none">
                <a:solidFill>
                  <a:srgbClr val="C00000"/>
                </a:solidFill>
                <a:latin typeface="Calibri"/>
                <a:ea typeface="Calibri"/>
                <a:cs typeface="Calibri"/>
                <a:sym typeface="Calibri"/>
              </a:rPr>
              <a:t>$ Lobbyism</a:t>
            </a:r>
            <a:endParaRPr sz="782" b="0" i="0" u="none" strike="noStrike" cap="none">
              <a:solidFill>
                <a:srgbClr val="000000"/>
              </a:solidFill>
              <a:latin typeface="Arial"/>
              <a:ea typeface="Arial"/>
              <a:cs typeface="Arial"/>
              <a:sym typeface="Arial"/>
            </a:endParaRPr>
          </a:p>
        </p:txBody>
      </p:sp>
      <p:grpSp>
        <p:nvGrpSpPr>
          <p:cNvPr id="260" name="Google Shape;260;p30"/>
          <p:cNvGrpSpPr/>
          <p:nvPr/>
        </p:nvGrpSpPr>
        <p:grpSpPr>
          <a:xfrm>
            <a:off x="2859490" y="3417606"/>
            <a:ext cx="4016687" cy="1383294"/>
            <a:chOff x="0" y="-259567"/>
            <a:chExt cx="6717991" cy="2474586"/>
          </a:xfrm>
        </p:grpSpPr>
        <p:cxnSp>
          <p:nvCxnSpPr>
            <p:cNvPr id="261" name="Google Shape;261;p30"/>
            <p:cNvCxnSpPr/>
            <p:nvPr/>
          </p:nvCxnSpPr>
          <p:spPr>
            <a:xfrm rot="10800000" flipH="1">
              <a:off x="2108191" y="-112773"/>
              <a:ext cx="4384200" cy="858000"/>
            </a:xfrm>
            <a:prstGeom prst="straightConnector1">
              <a:avLst/>
            </a:prstGeom>
            <a:noFill/>
            <a:ln w="14175" cap="flat" cmpd="sng">
              <a:solidFill>
                <a:srgbClr val="04843D"/>
              </a:solidFill>
              <a:prstDash val="solid"/>
              <a:round/>
              <a:headEnd type="none" w="sm" len="sm"/>
              <a:tailEnd type="triangle" w="med" len="med"/>
            </a:ln>
            <a:effectLst>
              <a:outerShdw blurRad="28396" dist="14198" dir="5400000" rotWithShape="0">
                <a:srgbClr val="000000">
                  <a:alpha val="37647"/>
                </a:srgbClr>
              </a:outerShdw>
            </a:effectLst>
          </p:spPr>
        </p:cxnSp>
        <p:cxnSp>
          <p:nvCxnSpPr>
            <p:cNvPr id="262" name="Google Shape;262;p30"/>
            <p:cNvCxnSpPr/>
            <p:nvPr/>
          </p:nvCxnSpPr>
          <p:spPr>
            <a:xfrm rot="10800000" flipH="1">
              <a:off x="2108191" y="215357"/>
              <a:ext cx="4609800" cy="1231500"/>
            </a:xfrm>
            <a:prstGeom prst="straightConnector1">
              <a:avLst/>
            </a:prstGeom>
            <a:noFill/>
            <a:ln w="14175" cap="flat" cmpd="sng">
              <a:solidFill>
                <a:srgbClr val="04843D"/>
              </a:solidFill>
              <a:prstDash val="solid"/>
              <a:round/>
              <a:headEnd type="none" w="sm" len="sm"/>
              <a:tailEnd type="triangle" w="med" len="med"/>
            </a:ln>
            <a:effectLst>
              <a:outerShdw blurRad="28396" dist="14198" dir="5400000" rotWithShape="0">
                <a:srgbClr val="000000">
                  <a:alpha val="37647"/>
                </a:srgbClr>
              </a:outerShdw>
            </a:effectLst>
          </p:spPr>
        </p:cxnSp>
        <p:sp>
          <p:nvSpPr>
            <p:cNvPr id="263" name="Google Shape;263;p30"/>
            <p:cNvSpPr txBox="1"/>
            <p:nvPr/>
          </p:nvSpPr>
          <p:spPr>
            <a:xfrm rot="-936803">
              <a:off x="1936239" y="676618"/>
              <a:ext cx="2958261" cy="866910"/>
            </a:xfrm>
            <a:prstGeom prst="rect">
              <a:avLst/>
            </a:prstGeom>
            <a:noFill/>
            <a:ln>
              <a:noFill/>
            </a:ln>
          </p:spPr>
          <p:txBody>
            <a:bodyPr spcFirstLastPara="1" wrap="square" lIns="36325" tIns="36325" rIns="36325" bIns="36325" anchor="t" anchorCtr="0">
              <a:normAutofit/>
            </a:bodyPr>
            <a:lstStyle/>
            <a:p>
              <a:pPr marL="264422" marR="0" lvl="0" indent="-264422" algn="l" rtl="0">
                <a:lnSpc>
                  <a:spcPct val="100000"/>
                </a:lnSpc>
                <a:spcBef>
                  <a:spcPts val="0"/>
                </a:spcBef>
                <a:spcAft>
                  <a:spcPts val="0"/>
                </a:spcAft>
                <a:buClr>
                  <a:srgbClr val="000000"/>
                </a:buClr>
                <a:buSzPts val="1627"/>
                <a:buFont typeface="Calibri"/>
                <a:buNone/>
              </a:pPr>
              <a:r>
                <a:rPr lang="en-US" sz="1626" b="0" i="0" u="none" strike="noStrike" cap="none">
                  <a:solidFill>
                    <a:srgbClr val="000000"/>
                  </a:solidFill>
                  <a:latin typeface="Calibri"/>
                  <a:ea typeface="Calibri"/>
                  <a:cs typeface="Calibri"/>
                  <a:sym typeface="Calibri"/>
                </a:rPr>
                <a:t>$ subscription fees</a:t>
              </a:r>
              <a:endParaRPr sz="782" b="0" i="0" u="none" strike="noStrike" cap="none">
                <a:solidFill>
                  <a:srgbClr val="000000"/>
                </a:solidFill>
                <a:latin typeface="Arial"/>
                <a:ea typeface="Arial"/>
                <a:cs typeface="Arial"/>
                <a:sym typeface="Arial"/>
              </a:endParaRPr>
            </a:p>
          </p:txBody>
        </p:sp>
        <p:sp>
          <p:nvSpPr>
            <p:cNvPr id="264" name="Google Shape;264;p30"/>
            <p:cNvSpPr txBox="1"/>
            <p:nvPr/>
          </p:nvSpPr>
          <p:spPr>
            <a:xfrm rot="-665469">
              <a:off x="2079345" y="16889"/>
              <a:ext cx="2958355" cy="866702"/>
            </a:xfrm>
            <a:prstGeom prst="rect">
              <a:avLst/>
            </a:prstGeom>
            <a:noFill/>
            <a:ln>
              <a:noFill/>
            </a:ln>
          </p:spPr>
          <p:txBody>
            <a:bodyPr spcFirstLastPara="1" wrap="square" lIns="36325" tIns="36325" rIns="36325" bIns="36325" anchor="t" anchorCtr="0">
              <a:normAutofit/>
            </a:bodyPr>
            <a:lstStyle/>
            <a:p>
              <a:pPr marL="272600" marR="0" lvl="0" indent="-272600" algn="l" rtl="0">
                <a:lnSpc>
                  <a:spcPct val="100000"/>
                </a:lnSpc>
                <a:spcBef>
                  <a:spcPts val="0"/>
                </a:spcBef>
                <a:spcAft>
                  <a:spcPts val="0"/>
                </a:spcAft>
                <a:buClr>
                  <a:srgbClr val="000000"/>
                </a:buClr>
                <a:buSzPts val="1677"/>
                <a:buFont typeface="Calibri"/>
                <a:buNone/>
              </a:pPr>
              <a:r>
                <a:rPr lang="en-US" sz="1676" b="0" i="0" u="none" strike="noStrike" cap="none">
                  <a:solidFill>
                    <a:srgbClr val="000000"/>
                  </a:solidFill>
                  <a:latin typeface="Calibri"/>
                  <a:ea typeface="Calibri"/>
                  <a:cs typeface="Calibri"/>
                  <a:sym typeface="Calibri"/>
                </a:rPr>
                <a:t>$ publication fees</a:t>
              </a:r>
              <a:endParaRPr sz="782" b="0" i="0" u="none" strike="noStrike" cap="none">
                <a:solidFill>
                  <a:srgbClr val="000000"/>
                </a:solidFill>
                <a:latin typeface="Arial"/>
                <a:ea typeface="Arial"/>
                <a:cs typeface="Arial"/>
                <a:sym typeface="Arial"/>
              </a:endParaRPr>
            </a:p>
          </p:txBody>
        </p:sp>
        <p:grpSp>
          <p:nvGrpSpPr>
            <p:cNvPr id="265" name="Google Shape;265;p30"/>
            <p:cNvGrpSpPr/>
            <p:nvPr/>
          </p:nvGrpSpPr>
          <p:grpSpPr>
            <a:xfrm>
              <a:off x="0" y="81226"/>
              <a:ext cx="1851600" cy="2133793"/>
              <a:chOff x="0" y="-1"/>
              <a:chExt cx="1851600" cy="2133793"/>
            </a:xfrm>
          </p:grpSpPr>
          <p:sp>
            <p:nvSpPr>
              <p:cNvPr id="266" name="Google Shape;266;p30"/>
              <p:cNvSpPr txBox="1"/>
              <p:nvPr/>
            </p:nvSpPr>
            <p:spPr>
              <a:xfrm>
                <a:off x="0" y="1267092"/>
                <a:ext cx="1851600" cy="866700"/>
              </a:xfrm>
              <a:prstGeom prst="rect">
                <a:avLst/>
              </a:prstGeom>
              <a:noFill/>
              <a:ln>
                <a:noFill/>
              </a:ln>
            </p:spPr>
            <p:txBody>
              <a:bodyPr spcFirstLastPara="1" wrap="square" lIns="36325" tIns="36325" rIns="36325" bIns="36325" anchor="t" anchorCtr="0">
                <a:normAutofit/>
              </a:bodyPr>
              <a:lstStyle/>
              <a:p>
                <a:pPr marL="272600" marR="0" lvl="0" indent="-272600" algn="l" rtl="0">
                  <a:lnSpc>
                    <a:spcPct val="100000"/>
                  </a:lnSpc>
                  <a:spcBef>
                    <a:spcPts val="0"/>
                  </a:spcBef>
                  <a:spcAft>
                    <a:spcPts val="0"/>
                  </a:spcAft>
                  <a:buClr>
                    <a:srgbClr val="000000"/>
                  </a:buClr>
                  <a:buSzPts val="1901"/>
                  <a:buFont typeface="Calibri"/>
                  <a:buNone/>
                </a:pPr>
                <a:r>
                  <a:rPr lang="en-US" sz="1900" b="0" i="0" u="none" strike="noStrike" cap="none" dirty="0">
                    <a:solidFill>
                      <a:srgbClr val="000000"/>
                    </a:solidFill>
                    <a:latin typeface="Calibri"/>
                    <a:ea typeface="Calibri"/>
                    <a:cs typeface="Calibri"/>
                    <a:sym typeface="Calibri"/>
                  </a:rPr>
                  <a:t>university</a:t>
                </a:r>
                <a:endParaRPr sz="782" b="0" i="0" u="none" strike="noStrike" cap="none" dirty="0">
                  <a:solidFill>
                    <a:srgbClr val="000000"/>
                  </a:solidFill>
                  <a:latin typeface="Arial"/>
                  <a:ea typeface="Arial"/>
                  <a:cs typeface="Arial"/>
                  <a:sym typeface="Arial"/>
                </a:endParaRPr>
              </a:p>
            </p:txBody>
          </p:sp>
          <p:pic>
            <p:nvPicPr>
              <p:cNvPr id="267" name="Google Shape;267;p30" descr="pasted-image.png"/>
              <p:cNvPicPr preferRelativeResize="0"/>
              <p:nvPr/>
            </p:nvPicPr>
            <p:blipFill rotWithShape="1">
              <a:blip r:embed="rId7">
                <a:alphaModFix/>
              </a:blip>
              <a:srcRect l="12491" t="14267" r="12484" b="17141"/>
              <a:stretch/>
            </p:blipFill>
            <p:spPr>
              <a:xfrm>
                <a:off x="199053" y="-1"/>
                <a:ext cx="1389042" cy="1288639"/>
              </a:xfrm>
              <a:custGeom>
                <a:avLst/>
                <a:gdLst/>
                <a:ahLst/>
                <a:cxnLst/>
                <a:rect l="l" t="t" r="r" b="b"/>
                <a:pathLst>
                  <a:path w="21600" h="21597" extrusionOk="0">
                    <a:moveTo>
                      <a:pt x="10744" y="0"/>
                    </a:moveTo>
                    <a:cubicBezTo>
                      <a:pt x="10562" y="2"/>
                      <a:pt x="8081" y="973"/>
                      <a:pt x="5227" y="2155"/>
                    </a:cubicBezTo>
                    <a:cubicBezTo>
                      <a:pt x="1105" y="3861"/>
                      <a:pt x="37" y="4411"/>
                      <a:pt x="37" y="4849"/>
                    </a:cubicBezTo>
                    <a:cubicBezTo>
                      <a:pt x="37" y="5208"/>
                      <a:pt x="242" y="5401"/>
                      <a:pt x="623" y="5401"/>
                    </a:cubicBezTo>
                    <a:cubicBezTo>
                      <a:pt x="973" y="5401"/>
                      <a:pt x="1264" y="5640"/>
                      <a:pt x="1352" y="5999"/>
                    </a:cubicBezTo>
                    <a:cubicBezTo>
                      <a:pt x="1494" y="6584"/>
                      <a:pt x="1736" y="6605"/>
                      <a:pt x="10800" y="6605"/>
                    </a:cubicBezTo>
                    <a:cubicBezTo>
                      <a:pt x="19864" y="6605"/>
                      <a:pt x="20100" y="6584"/>
                      <a:pt x="20242" y="5999"/>
                    </a:cubicBezTo>
                    <a:cubicBezTo>
                      <a:pt x="20330" y="5640"/>
                      <a:pt x="20627" y="5401"/>
                      <a:pt x="20977" y="5401"/>
                    </a:cubicBezTo>
                    <a:cubicBezTo>
                      <a:pt x="21359" y="5401"/>
                      <a:pt x="21563" y="5210"/>
                      <a:pt x="21563" y="4849"/>
                    </a:cubicBezTo>
                    <a:cubicBezTo>
                      <a:pt x="21563" y="4407"/>
                      <a:pt x="20499" y="3864"/>
                      <a:pt x="16317" y="2148"/>
                    </a:cubicBezTo>
                    <a:cubicBezTo>
                      <a:pt x="13435" y="965"/>
                      <a:pt x="10927" y="-3"/>
                      <a:pt x="10744" y="0"/>
                    </a:cubicBezTo>
                    <a:close/>
                    <a:moveTo>
                      <a:pt x="3684" y="7802"/>
                    </a:moveTo>
                    <a:lnTo>
                      <a:pt x="3610" y="12524"/>
                    </a:lnTo>
                    <a:lnTo>
                      <a:pt x="3530" y="17247"/>
                    </a:lnTo>
                    <a:lnTo>
                      <a:pt x="2481" y="17340"/>
                    </a:lnTo>
                    <a:cubicBezTo>
                      <a:pt x="1660" y="17413"/>
                      <a:pt x="1432" y="17563"/>
                      <a:pt x="1432" y="18019"/>
                    </a:cubicBezTo>
                    <a:cubicBezTo>
                      <a:pt x="1432" y="18583"/>
                      <a:pt x="1719" y="18597"/>
                      <a:pt x="10800" y="18597"/>
                    </a:cubicBezTo>
                    <a:cubicBezTo>
                      <a:pt x="19881" y="18597"/>
                      <a:pt x="20162" y="18583"/>
                      <a:pt x="20162" y="18019"/>
                    </a:cubicBezTo>
                    <a:cubicBezTo>
                      <a:pt x="20162" y="17563"/>
                      <a:pt x="19934" y="17413"/>
                      <a:pt x="19113" y="17340"/>
                    </a:cubicBezTo>
                    <a:lnTo>
                      <a:pt x="18070" y="17247"/>
                    </a:lnTo>
                    <a:lnTo>
                      <a:pt x="17990" y="12524"/>
                    </a:lnTo>
                    <a:lnTo>
                      <a:pt x="17916" y="7802"/>
                    </a:lnTo>
                    <a:lnTo>
                      <a:pt x="16669" y="7802"/>
                    </a:lnTo>
                    <a:lnTo>
                      <a:pt x="15429" y="7802"/>
                    </a:lnTo>
                    <a:lnTo>
                      <a:pt x="15348" y="12524"/>
                    </a:lnTo>
                    <a:lnTo>
                      <a:pt x="15274" y="17247"/>
                    </a:lnTo>
                    <a:lnTo>
                      <a:pt x="13731" y="17247"/>
                    </a:lnTo>
                    <a:lnTo>
                      <a:pt x="12195" y="17247"/>
                    </a:lnTo>
                    <a:lnTo>
                      <a:pt x="12121" y="12524"/>
                    </a:lnTo>
                    <a:lnTo>
                      <a:pt x="12040" y="7802"/>
                    </a:lnTo>
                    <a:lnTo>
                      <a:pt x="10800" y="7802"/>
                    </a:lnTo>
                    <a:lnTo>
                      <a:pt x="9553" y="7802"/>
                    </a:lnTo>
                    <a:lnTo>
                      <a:pt x="9479" y="12524"/>
                    </a:lnTo>
                    <a:lnTo>
                      <a:pt x="9399" y="17247"/>
                    </a:lnTo>
                    <a:lnTo>
                      <a:pt x="7862" y="17247"/>
                    </a:lnTo>
                    <a:lnTo>
                      <a:pt x="6326" y="17247"/>
                    </a:lnTo>
                    <a:lnTo>
                      <a:pt x="6252" y="12524"/>
                    </a:lnTo>
                    <a:lnTo>
                      <a:pt x="6171" y="7802"/>
                    </a:lnTo>
                    <a:lnTo>
                      <a:pt x="4931" y="7802"/>
                    </a:lnTo>
                    <a:lnTo>
                      <a:pt x="3684" y="7802"/>
                    </a:lnTo>
                    <a:close/>
                    <a:moveTo>
                      <a:pt x="179" y="19947"/>
                    </a:moveTo>
                    <a:lnTo>
                      <a:pt x="86" y="20772"/>
                    </a:lnTo>
                    <a:lnTo>
                      <a:pt x="0" y="21597"/>
                    </a:lnTo>
                    <a:lnTo>
                      <a:pt x="10800" y="21597"/>
                    </a:lnTo>
                    <a:lnTo>
                      <a:pt x="21600" y="21597"/>
                    </a:lnTo>
                    <a:lnTo>
                      <a:pt x="21507" y="20772"/>
                    </a:lnTo>
                    <a:lnTo>
                      <a:pt x="21421" y="19947"/>
                    </a:lnTo>
                    <a:lnTo>
                      <a:pt x="10800" y="19947"/>
                    </a:lnTo>
                    <a:lnTo>
                      <a:pt x="179" y="19947"/>
                    </a:lnTo>
                    <a:close/>
                  </a:path>
                </a:pathLst>
              </a:custGeom>
              <a:noFill/>
              <a:ln>
                <a:noFill/>
              </a:ln>
            </p:spPr>
          </p:pic>
        </p:grpSp>
      </p:grpSp>
      <p:cxnSp>
        <p:nvCxnSpPr>
          <p:cNvPr id="268" name="Google Shape;268;p30"/>
          <p:cNvCxnSpPr/>
          <p:nvPr/>
        </p:nvCxnSpPr>
        <p:spPr>
          <a:xfrm>
            <a:off x="4304749" y="2638595"/>
            <a:ext cx="2390700" cy="0"/>
          </a:xfrm>
          <a:prstGeom prst="straightConnector1">
            <a:avLst/>
          </a:prstGeom>
          <a:noFill/>
          <a:ln w="14175" cap="flat" cmpd="sng">
            <a:solidFill>
              <a:srgbClr val="04843D"/>
            </a:solidFill>
            <a:prstDash val="solid"/>
            <a:round/>
            <a:headEnd type="none" w="sm" len="sm"/>
            <a:tailEnd type="triangle" w="med" len="med"/>
          </a:ln>
          <a:effectLst>
            <a:outerShdw blurRad="28396" dist="14198" dir="5400000" rotWithShape="0">
              <a:srgbClr val="000000">
                <a:alpha val="37647"/>
              </a:srgbClr>
            </a:outerShdw>
          </a:effectLst>
        </p:spPr>
      </p:cxnSp>
      <p:sp>
        <p:nvSpPr>
          <p:cNvPr id="269" name="Google Shape;269;p30"/>
          <p:cNvSpPr txBox="1"/>
          <p:nvPr/>
        </p:nvSpPr>
        <p:spPr>
          <a:xfrm>
            <a:off x="4245523" y="2353919"/>
            <a:ext cx="1978800" cy="484200"/>
          </a:xfrm>
          <a:prstGeom prst="rect">
            <a:avLst/>
          </a:prstGeom>
          <a:noFill/>
          <a:ln>
            <a:noFill/>
          </a:ln>
        </p:spPr>
        <p:txBody>
          <a:bodyPr spcFirstLastPara="1" wrap="square" lIns="36325" tIns="36325" rIns="36325" bIns="36325" anchor="t" anchorCtr="0">
            <a:normAutofit/>
          </a:bodyPr>
          <a:lstStyle/>
          <a:p>
            <a:pPr marL="272600" marR="0" lvl="0" indent="-272600" algn="l" rtl="0">
              <a:lnSpc>
                <a:spcPct val="100000"/>
              </a:lnSpc>
              <a:spcBef>
                <a:spcPts val="0"/>
              </a:spcBef>
              <a:spcAft>
                <a:spcPts val="0"/>
              </a:spcAft>
              <a:buClr>
                <a:srgbClr val="000000"/>
              </a:buClr>
              <a:buSzPts val="1677"/>
              <a:buFont typeface="Calibri"/>
              <a:buNone/>
            </a:pPr>
            <a:r>
              <a:rPr lang="en-US" sz="1676" b="0" i="0" u="none" strike="noStrike" cap="none">
                <a:solidFill>
                  <a:srgbClr val="000000"/>
                </a:solidFill>
                <a:latin typeface="Calibri"/>
                <a:ea typeface="Calibri"/>
                <a:cs typeface="Calibri"/>
                <a:sym typeface="Calibri"/>
              </a:rPr>
              <a:t>free reviews</a:t>
            </a:r>
            <a:endParaRPr sz="782" b="0" i="0" u="none" strike="noStrike" cap="none">
              <a:solidFill>
                <a:srgbClr val="000000"/>
              </a:solidFill>
              <a:latin typeface="Arial"/>
              <a:ea typeface="Arial"/>
              <a:cs typeface="Arial"/>
              <a:sym typeface="Arial"/>
            </a:endParaRPr>
          </a:p>
        </p:txBody>
      </p:sp>
      <p:cxnSp>
        <p:nvCxnSpPr>
          <p:cNvPr id="270" name="Google Shape;270;p30"/>
          <p:cNvCxnSpPr/>
          <p:nvPr/>
        </p:nvCxnSpPr>
        <p:spPr>
          <a:xfrm>
            <a:off x="4295839" y="2931135"/>
            <a:ext cx="2408400" cy="0"/>
          </a:xfrm>
          <a:prstGeom prst="straightConnector1">
            <a:avLst/>
          </a:prstGeom>
          <a:noFill/>
          <a:ln w="14175" cap="flat" cmpd="sng">
            <a:solidFill>
              <a:srgbClr val="04843D"/>
            </a:solidFill>
            <a:prstDash val="solid"/>
            <a:round/>
            <a:headEnd type="none" w="sm" len="sm"/>
            <a:tailEnd type="triangle" w="med" len="med"/>
          </a:ln>
          <a:effectLst>
            <a:outerShdw blurRad="28396" dist="14198" dir="5400000" rotWithShape="0">
              <a:srgbClr val="000000">
                <a:alpha val="37647"/>
              </a:srgbClr>
            </a:outerShdw>
          </a:effectLst>
        </p:spPr>
      </p:cxnSp>
      <p:sp>
        <p:nvSpPr>
          <p:cNvPr id="271" name="Google Shape;271;p30"/>
          <p:cNvSpPr txBox="1"/>
          <p:nvPr/>
        </p:nvSpPr>
        <p:spPr>
          <a:xfrm>
            <a:off x="4236613" y="2646459"/>
            <a:ext cx="2442900" cy="484200"/>
          </a:xfrm>
          <a:prstGeom prst="rect">
            <a:avLst/>
          </a:prstGeom>
          <a:noFill/>
          <a:ln>
            <a:noFill/>
          </a:ln>
        </p:spPr>
        <p:txBody>
          <a:bodyPr spcFirstLastPara="1" wrap="square" lIns="36325" tIns="36325" rIns="36325" bIns="36325" anchor="t" anchorCtr="0">
            <a:normAutofit/>
          </a:bodyPr>
          <a:lstStyle/>
          <a:p>
            <a:pPr marL="237162" marR="0" lvl="0" indent="-237162" algn="l" rtl="0">
              <a:lnSpc>
                <a:spcPct val="100000"/>
              </a:lnSpc>
              <a:spcBef>
                <a:spcPts val="0"/>
              </a:spcBef>
              <a:spcAft>
                <a:spcPts val="0"/>
              </a:spcAft>
              <a:buClr>
                <a:srgbClr val="000000"/>
              </a:buClr>
              <a:buSzPts val="1459"/>
              <a:buFont typeface="Calibri"/>
              <a:buNone/>
            </a:pPr>
            <a:r>
              <a:rPr lang="en-US" sz="1458" b="0" i="0" u="none" strike="noStrike" cap="none">
                <a:solidFill>
                  <a:srgbClr val="000000"/>
                </a:solidFill>
                <a:latin typeface="Calibri"/>
                <a:ea typeface="Calibri"/>
                <a:cs typeface="Calibri"/>
                <a:sym typeface="Calibri"/>
              </a:rPr>
              <a:t>(mostly) free editorial service</a:t>
            </a:r>
            <a:endParaRPr sz="782" b="0" i="0" u="none" strike="noStrike" cap="none">
              <a:solidFill>
                <a:srgbClr val="000000"/>
              </a:solidFill>
              <a:latin typeface="Arial"/>
              <a:ea typeface="Arial"/>
              <a:cs typeface="Arial"/>
              <a:sym typeface="Arial"/>
            </a:endParaRPr>
          </a:p>
        </p:txBody>
      </p:sp>
      <p:cxnSp>
        <p:nvCxnSpPr>
          <p:cNvPr id="272" name="Google Shape;272;p30"/>
          <p:cNvCxnSpPr/>
          <p:nvPr/>
        </p:nvCxnSpPr>
        <p:spPr>
          <a:xfrm>
            <a:off x="4283251" y="3219146"/>
            <a:ext cx="2408400" cy="0"/>
          </a:xfrm>
          <a:prstGeom prst="straightConnector1">
            <a:avLst/>
          </a:prstGeom>
          <a:noFill/>
          <a:ln w="14175" cap="flat" cmpd="sng">
            <a:solidFill>
              <a:srgbClr val="04843D"/>
            </a:solidFill>
            <a:prstDash val="solid"/>
            <a:round/>
            <a:headEnd type="none" w="sm" len="sm"/>
            <a:tailEnd type="triangle" w="med" len="med"/>
          </a:ln>
          <a:effectLst>
            <a:outerShdw blurRad="28396" dist="14198" dir="5400000" rotWithShape="0">
              <a:srgbClr val="000000">
                <a:alpha val="37647"/>
              </a:srgbClr>
            </a:outerShdw>
          </a:effectLst>
        </p:spPr>
      </p:cxnSp>
      <p:sp>
        <p:nvSpPr>
          <p:cNvPr id="273" name="Google Shape;273;p30"/>
          <p:cNvSpPr txBox="1"/>
          <p:nvPr/>
        </p:nvSpPr>
        <p:spPr>
          <a:xfrm>
            <a:off x="4224025" y="2934470"/>
            <a:ext cx="2326500" cy="484200"/>
          </a:xfrm>
          <a:prstGeom prst="rect">
            <a:avLst/>
          </a:prstGeom>
          <a:noFill/>
          <a:ln>
            <a:noFill/>
          </a:ln>
        </p:spPr>
        <p:txBody>
          <a:bodyPr spcFirstLastPara="1" wrap="square" lIns="36325" tIns="36325" rIns="36325" bIns="36325" anchor="t" anchorCtr="0">
            <a:normAutofit/>
          </a:bodyPr>
          <a:lstStyle/>
          <a:p>
            <a:pPr marL="242614" marR="0" lvl="0" indent="-242614" algn="l" rtl="0">
              <a:lnSpc>
                <a:spcPct val="100000"/>
              </a:lnSpc>
              <a:spcBef>
                <a:spcPts val="0"/>
              </a:spcBef>
              <a:spcAft>
                <a:spcPts val="0"/>
              </a:spcAft>
              <a:buClr>
                <a:srgbClr val="000000"/>
              </a:buClr>
              <a:buSzPts val="1492"/>
              <a:buFont typeface="Calibri"/>
              <a:buNone/>
            </a:pPr>
            <a:r>
              <a:rPr lang="en-US" sz="1492" b="0" i="0" u="none" strike="noStrike" cap="none">
                <a:solidFill>
                  <a:srgbClr val="000000"/>
                </a:solidFill>
                <a:latin typeface="Calibri"/>
                <a:ea typeface="Calibri"/>
                <a:cs typeface="Calibri"/>
                <a:sym typeface="Calibri"/>
              </a:rPr>
              <a:t>$ private publishing money</a:t>
            </a:r>
            <a:endParaRPr sz="782" b="0" i="0" u="none" strike="noStrike" cap="none">
              <a:solidFill>
                <a:srgbClr val="000000"/>
              </a:solidFill>
              <a:latin typeface="Arial"/>
              <a:ea typeface="Arial"/>
              <a:cs typeface="Arial"/>
              <a:sym typeface="Arial"/>
            </a:endParaRPr>
          </a:p>
        </p:txBody>
      </p:sp>
      <p:sp>
        <p:nvSpPr>
          <p:cNvPr id="274" name="Google Shape;274;p30"/>
          <p:cNvSpPr txBox="1"/>
          <p:nvPr/>
        </p:nvSpPr>
        <p:spPr>
          <a:xfrm>
            <a:off x="8313010" y="3844156"/>
            <a:ext cx="1945500" cy="366000"/>
          </a:xfrm>
          <a:prstGeom prst="rect">
            <a:avLst/>
          </a:prstGeom>
          <a:noFill/>
          <a:ln>
            <a:noFill/>
          </a:ln>
        </p:spPr>
        <p:txBody>
          <a:bodyPr spcFirstLastPara="1" wrap="square" lIns="36325" tIns="36325" rIns="36325" bIns="36325" anchor="t" anchorCtr="0">
            <a:spAutoFit/>
          </a:bodyPr>
          <a:lstStyle/>
          <a:p>
            <a:pPr marL="272600" marR="0" lvl="0" indent="-272600" algn="l" rtl="0">
              <a:lnSpc>
                <a:spcPct val="100000"/>
              </a:lnSpc>
              <a:spcBef>
                <a:spcPts val="0"/>
              </a:spcBef>
              <a:spcAft>
                <a:spcPts val="0"/>
              </a:spcAft>
              <a:buClr>
                <a:srgbClr val="036930"/>
              </a:buClr>
              <a:buSzPts val="1901"/>
              <a:buFont typeface="Calibri"/>
              <a:buNone/>
            </a:pPr>
            <a:r>
              <a:rPr lang="en-US" sz="1900" b="1" i="0" u="none" strike="noStrike" cap="none">
                <a:solidFill>
                  <a:srgbClr val="036930"/>
                </a:solidFill>
                <a:latin typeface="Calibri"/>
                <a:ea typeface="Calibri"/>
                <a:cs typeface="Calibri"/>
                <a:sym typeface="Calibri"/>
              </a:rPr>
              <a:t>$$$ profit margin</a:t>
            </a:r>
            <a:endParaRPr sz="782" b="0" i="0" u="none" strike="noStrike" cap="none">
              <a:solidFill>
                <a:srgbClr val="000000"/>
              </a:solidFill>
              <a:latin typeface="Arial"/>
              <a:ea typeface="Arial"/>
              <a:cs typeface="Arial"/>
              <a:sym typeface="Arial"/>
            </a:endParaRPr>
          </a:p>
        </p:txBody>
      </p:sp>
      <p:sp>
        <p:nvSpPr>
          <p:cNvPr id="275" name="Google Shape;275;p30"/>
          <p:cNvSpPr txBox="1"/>
          <p:nvPr/>
        </p:nvSpPr>
        <p:spPr>
          <a:xfrm>
            <a:off x="-1243125" y="1964202"/>
            <a:ext cx="14536200" cy="548100"/>
          </a:xfrm>
          <a:prstGeom prst="rect">
            <a:avLst/>
          </a:prstGeom>
          <a:noFill/>
          <a:ln>
            <a:noFill/>
          </a:ln>
        </p:spPr>
        <p:txBody>
          <a:bodyPr spcFirstLastPara="1" wrap="square" lIns="101725" tIns="101725" rIns="101725" bIns="101725" anchor="t" anchorCtr="0">
            <a:spAutoFit/>
          </a:bodyPr>
          <a:lstStyle/>
          <a:p>
            <a:pPr marL="0" marR="0" lvl="0" indent="0" algn="l" rtl="0">
              <a:lnSpc>
                <a:spcPct val="100000"/>
              </a:lnSpc>
              <a:spcBef>
                <a:spcPts val="0"/>
              </a:spcBef>
              <a:spcAft>
                <a:spcPts val="0"/>
              </a:spcAft>
              <a:buClr>
                <a:srgbClr val="000000"/>
              </a:buClr>
              <a:buSzPts val="2225"/>
              <a:buFont typeface="Arial"/>
              <a:buNone/>
            </a:pPr>
            <a:endParaRPr sz="2225" b="0" i="0" u="none" strike="noStrike" cap="none">
              <a:solidFill>
                <a:srgbClr val="3F3F3F"/>
              </a:solidFill>
              <a:latin typeface="Calibri"/>
              <a:ea typeface="Calibri"/>
              <a:cs typeface="Calibri"/>
              <a:sym typeface="Calibri"/>
            </a:endParaRPr>
          </a:p>
        </p:txBody>
      </p:sp>
      <p:sp>
        <p:nvSpPr>
          <p:cNvPr id="40" name="Titel 1">
            <a:extLst>
              <a:ext uri="{FF2B5EF4-FFF2-40B4-BE49-F238E27FC236}">
                <a16:creationId xmlns:a16="http://schemas.microsoft.com/office/drawing/2014/main" id="{F387CFFB-8DFE-45C0-8197-F5267FA89AE7}"/>
              </a:ext>
            </a:extLst>
          </p:cNvPr>
          <p:cNvSpPr>
            <a:spLocks noGrp="1"/>
          </p:cNvSpPr>
          <p:nvPr>
            <p:ph type="title"/>
          </p:nvPr>
        </p:nvSpPr>
        <p:spPr>
          <a:xfrm>
            <a:off x="322658" y="131757"/>
            <a:ext cx="7731300" cy="1274954"/>
          </a:xfrm>
        </p:spPr>
        <p:txBody>
          <a:bodyPr>
            <a:noAutofit/>
          </a:bodyPr>
          <a:lstStyle/>
          <a:p>
            <a:r>
              <a:rPr lang="en-US" sz="4600" dirty="0">
                <a:latin typeface="Calibri" panose="020F0502020204030204" pitchFamily="34" charset="0"/>
                <a:ea typeface="Calibri" panose="020F0502020204030204" pitchFamily="34" charset="0"/>
                <a:cs typeface="Calibri" panose="020F0502020204030204" pitchFamily="34" charset="0"/>
              </a:rPr>
              <a:t>Status quo: </a:t>
            </a:r>
            <a:br>
              <a:rPr lang="en-US" sz="4600" dirty="0">
                <a:latin typeface="Calibri" panose="020F0502020204030204" pitchFamily="34" charset="0"/>
                <a:ea typeface="Calibri" panose="020F0502020204030204" pitchFamily="34" charset="0"/>
                <a:cs typeface="Calibri" panose="020F0502020204030204" pitchFamily="34" charset="0"/>
              </a:rPr>
            </a:br>
            <a:r>
              <a:rPr lang="en-US" sz="4600" dirty="0">
                <a:latin typeface="Calibri" panose="020F0502020204030204" pitchFamily="34" charset="0"/>
                <a:ea typeface="Calibri" panose="020F0502020204030204" pitchFamily="34" charset="0"/>
                <a:cs typeface="Calibri" panose="020F0502020204030204" pitchFamily="34" charset="0"/>
              </a:rPr>
              <a:t>How publishers make $$$$$</a:t>
            </a:r>
            <a:endParaRPr lang="en-DE" sz="4600" dirty="0">
              <a:latin typeface="Calibri" panose="020F0502020204030204" pitchFamily="34" charset="0"/>
              <a:ea typeface="Calibri" panose="020F0502020204030204" pitchFamily="34" charset="0"/>
              <a:cs typeface="Calibri" panose="020F0502020204030204" pitchFamily="34" charset="0"/>
            </a:endParaRPr>
          </a:p>
        </p:txBody>
      </p:sp>
      <p:sp>
        <p:nvSpPr>
          <p:cNvPr id="2" name="Rechteck 1">
            <a:extLst>
              <a:ext uri="{FF2B5EF4-FFF2-40B4-BE49-F238E27FC236}">
                <a16:creationId xmlns:a16="http://schemas.microsoft.com/office/drawing/2014/main" id="{46F3B5A9-E64D-4A78-B9B3-34953D93E4F9}"/>
              </a:ext>
            </a:extLst>
          </p:cNvPr>
          <p:cNvSpPr/>
          <p:nvPr/>
        </p:nvSpPr>
        <p:spPr>
          <a:xfrm>
            <a:off x="8313010" y="1737350"/>
            <a:ext cx="1978800" cy="247280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g3d260f7e9e2_1_22"/>
          <p:cNvSpPr txBox="1">
            <a:spLocks noGrp="1"/>
          </p:cNvSpPr>
          <p:nvPr>
            <p:ph type="title"/>
          </p:nvPr>
        </p:nvSpPr>
        <p:spPr>
          <a:xfrm>
            <a:off x="1097280" y="286602"/>
            <a:ext cx="10058400" cy="3821373"/>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sz="4600" dirty="0"/>
              <a:t>Have you ever paid private money to publish your manuscript?</a:t>
            </a:r>
            <a:endParaRPr sz="4600" dirty="0"/>
          </a:p>
        </p:txBody>
      </p:sp>
      <p:sp>
        <p:nvSpPr>
          <p:cNvPr id="182" name="Google Shape;182;g3d260f7e9e2_1_22"/>
          <p:cNvSpPr txBox="1">
            <a:spLocks noGrp="1"/>
          </p:cNvSpPr>
          <p:nvPr>
            <p:ph type="body" idx="1"/>
          </p:nvPr>
        </p:nvSpPr>
        <p:spPr>
          <a:xfrm>
            <a:off x="1097280" y="1845734"/>
            <a:ext cx="10058400" cy="4023300"/>
          </a:xfrm>
          <a:prstGeom prst="rect">
            <a:avLst/>
          </a:prstGeom>
          <a:noFill/>
          <a:ln>
            <a:noFill/>
          </a:ln>
        </p:spPr>
        <p:txBody>
          <a:bodyPr spcFirstLastPara="1" wrap="square" lIns="0" tIns="45700" rIns="0" bIns="45700" anchor="t" anchorCtr="0">
            <a:normAutofit/>
          </a:bodyPr>
          <a:lstStyle/>
          <a:p>
            <a:pPr marL="91440" lvl="0" indent="0" algn="l" rtl="0">
              <a:lnSpc>
                <a:spcPct val="90000"/>
              </a:lnSpc>
              <a:spcBef>
                <a:spcPts val="0"/>
              </a:spcBef>
              <a:spcAft>
                <a:spcPts val="0"/>
              </a:spcAft>
              <a:buSzPts val="2600"/>
              <a:buFont typeface="Arial"/>
              <a:buNone/>
            </a:pPr>
            <a:endParaRPr sz="2600"/>
          </a:p>
          <a:p>
            <a:pPr marL="0" lvl="0" indent="0" algn="l" rtl="0">
              <a:lnSpc>
                <a:spcPct val="90000"/>
              </a:lnSpc>
              <a:spcBef>
                <a:spcPts val="0"/>
              </a:spcBef>
              <a:spcAft>
                <a:spcPts val="0"/>
              </a:spcAft>
              <a:buNone/>
            </a:pPr>
            <a:endParaRPr sz="2400">
              <a:solidFill>
                <a:schemeClr val="dk1"/>
              </a:solidFill>
            </a:endParaRPr>
          </a:p>
        </p:txBody>
      </p:sp>
      <p:pic>
        <p:nvPicPr>
          <p:cNvPr id="183" name="Google Shape;183;g3d260f7e9e2_1_22"/>
          <p:cNvPicPr preferRelativeResize="0"/>
          <p:nvPr/>
        </p:nvPicPr>
        <p:blipFill rotWithShape="1">
          <a:blip r:embed="rId3">
            <a:alphaModFix/>
          </a:blip>
          <a:srcRect/>
          <a:stretch/>
        </p:blipFill>
        <p:spPr>
          <a:xfrm>
            <a:off x="10252981" y="137374"/>
            <a:ext cx="1781174" cy="554002"/>
          </a:xfrm>
          <a:prstGeom prst="rect">
            <a:avLst/>
          </a:prstGeom>
          <a:noFill/>
          <a:ln>
            <a:noFill/>
          </a:ln>
        </p:spPr>
      </p:pic>
    </p:spTree>
    <p:extLst>
      <p:ext uri="{BB962C8B-B14F-4D97-AF65-F5344CB8AC3E}">
        <p14:creationId xmlns:p14="http://schemas.microsoft.com/office/powerpoint/2010/main" val="27352615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pic>
        <p:nvPicPr>
          <p:cNvPr id="241" name="Google Shape;241;p30"/>
          <p:cNvPicPr preferRelativeResize="0"/>
          <p:nvPr/>
        </p:nvPicPr>
        <p:blipFill rotWithShape="1">
          <a:blip r:embed="rId3">
            <a:alphaModFix/>
          </a:blip>
          <a:srcRect/>
          <a:stretch/>
        </p:blipFill>
        <p:spPr>
          <a:xfrm>
            <a:off x="10252981" y="137374"/>
            <a:ext cx="1781175" cy="554002"/>
          </a:xfrm>
          <a:prstGeom prst="rect">
            <a:avLst/>
          </a:prstGeom>
          <a:noFill/>
          <a:ln>
            <a:noFill/>
          </a:ln>
        </p:spPr>
      </p:pic>
      <p:sp>
        <p:nvSpPr>
          <p:cNvPr id="242" name="Google Shape;242;p30"/>
          <p:cNvSpPr txBox="1"/>
          <p:nvPr/>
        </p:nvSpPr>
        <p:spPr>
          <a:xfrm>
            <a:off x="322658" y="6507126"/>
            <a:ext cx="2655846" cy="227248"/>
          </a:xfrm>
          <a:prstGeom prst="rect">
            <a:avLst/>
          </a:prstGeom>
          <a:noFill/>
          <a:ln>
            <a:noFill/>
          </a:ln>
        </p:spPr>
        <p:txBody>
          <a:bodyPr spcFirstLastPara="1" wrap="square" lIns="36325" tIns="36325" rIns="36325" bIns="36325" anchor="t" anchorCtr="0">
            <a:spAutoFit/>
          </a:bodyPr>
          <a:lstStyle/>
          <a:p>
            <a:pPr marL="0" marR="0" lvl="0" indent="0" algn="l" rtl="0">
              <a:lnSpc>
                <a:spcPct val="100000"/>
              </a:lnSpc>
              <a:spcBef>
                <a:spcPts val="0"/>
              </a:spcBef>
              <a:spcAft>
                <a:spcPts val="0"/>
              </a:spcAft>
              <a:buClr>
                <a:srgbClr val="808080"/>
              </a:buClr>
              <a:buSzPts val="783"/>
              <a:buFont typeface="Calibri"/>
              <a:buNone/>
            </a:pPr>
            <a:r>
              <a:rPr lang="en-US" sz="1000" b="0" i="0" u="none" strike="noStrike" cap="none" dirty="0">
                <a:solidFill>
                  <a:schemeClr val="bg1"/>
                </a:solidFill>
                <a:latin typeface="Calibri"/>
                <a:ea typeface="Calibri"/>
                <a:cs typeface="Calibri"/>
                <a:sym typeface="Calibri"/>
              </a:rPr>
              <a:t>Icon from flaticon.com by </a:t>
            </a:r>
            <a:r>
              <a:rPr lang="en-US" sz="1000" b="0" i="0" u="none" strike="noStrike" cap="none" dirty="0" err="1">
                <a:solidFill>
                  <a:schemeClr val="bg1"/>
                </a:solidFill>
                <a:latin typeface="Calibri"/>
                <a:ea typeface="Calibri"/>
                <a:cs typeface="Calibri"/>
                <a:sym typeface="Calibri"/>
              </a:rPr>
              <a:t>turkkub</a:t>
            </a:r>
            <a:r>
              <a:rPr lang="en-US" sz="1000" b="0" i="0" u="none" strike="noStrike" cap="none" dirty="0">
                <a:solidFill>
                  <a:schemeClr val="bg1"/>
                </a:solidFill>
                <a:latin typeface="Calibri"/>
                <a:ea typeface="Calibri"/>
                <a:cs typeface="Calibri"/>
                <a:sym typeface="Calibri"/>
              </a:rPr>
              <a:t> and </a:t>
            </a:r>
            <a:r>
              <a:rPr lang="en-US" sz="1000" b="0" i="0" u="none" strike="noStrike" cap="none" dirty="0" err="1">
                <a:solidFill>
                  <a:schemeClr val="bg1"/>
                </a:solidFill>
                <a:latin typeface="Calibri"/>
                <a:ea typeface="Calibri"/>
                <a:cs typeface="Calibri"/>
                <a:sym typeface="Calibri"/>
              </a:rPr>
              <a:t>Flaticon</a:t>
            </a:r>
            <a:endParaRPr sz="1000" b="0" i="0" u="none" strike="noStrike" cap="none" dirty="0">
              <a:solidFill>
                <a:schemeClr val="bg1"/>
              </a:solidFill>
              <a:sym typeface="Arial"/>
            </a:endParaRPr>
          </a:p>
        </p:txBody>
      </p:sp>
      <p:cxnSp>
        <p:nvCxnSpPr>
          <p:cNvPr id="243" name="Google Shape;243;p30"/>
          <p:cNvCxnSpPr/>
          <p:nvPr/>
        </p:nvCxnSpPr>
        <p:spPr>
          <a:xfrm>
            <a:off x="4304749" y="2295319"/>
            <a:ext cx="2390700" cy="0"/>
          </a:xfrm>
          <a:prstGeom prst="straightConnector1">
            <a:avLst/>
          </a:prstGeom>
          <a:noFill/>
          <a:ln w="14175" cap="flat" cmpd="sng">
            <a:solidFill>
              <a:srgbClr val="04843D"/>
            </a:solidFill>
            <a:prstDash val="solid"/>
            <a:round/>
            <a:headEnd type="none" w="sm" len="sm"/>
            <a:tailEnd type="triangle" w="med" len="med"/>
          </a:ln>
          <a:effectLst>
            <a:outerShdw blurRad="28396" dist="14198" dir="5400000" rotWithShape="0">
              <a:srgbClr val="000000">
                <a:alpha val="37647"/>
              </a:srgbClr>
            </a:outerShdw>
          </a:effectLst>
        </p:spPr>
      </p:cxnSp>
      <p:sp>
        <p:nvSpPr>
          <p:cNvPr id="244" name="Google Shape;244;p30"/>
          <p:cNvSpPr txBox="1"/>
          <p:nvPr/>
        </p:nvSpPr>
        <p:spPr>
          <a:xfrm>
            <a:off x="4245523" y="1994610"/>
            <a:ext cx="1978800" cy="484200"/>
          </a:xfrm>
          <a:prstGeom prst="rect">
            <a:avLst/>
          </a:prstGeom>
          <a:noFill/>
          <a:ln>
            <a:noFill/>
          </a:ln>
        </p:spPr>
        <p:txBody>
          <a:bodyPr spcFirstLastPara="1" wrap="square" lIns="36325" tIns="36325" rIns="36325" bIns="36325" anchor="t" anchorCtr="0">
            <a:normAutofit/>
          </a:bodyPr>
          <a:lstStyle/>
          <a:p>
            <a:pPr marL="272600" marR="0" lvl="0" indent="-272600" algn="l" rtl="0">
              <a:lnSpc>
                <a:spcPct val="100000"/>
              </a:lnSpc>
              <a:spcBef>
                <a:spcPts val="0"/>
              </a:spcBef>
              <a:spcAft>
                <a:spcPts val="0"/>
              </a:spcAft>
              <a:buClr>
                <a:srgbClr val="000000"/>
              </a:buClr>
              <a:buSzPts val="1677"/>
              <a:buFont typeface="Calibri"/>
              <a:buNone/>
            </a:pPr>
            <a:r>
              <a:rPr lang="en-US" sz="1676" b="0" i="0" u="none" strike="noStrike" cap="none">
                <a:solidFill>
                  <a:srgbClr val="000000"/>
                </a:solidFill>
                <a:latin typeface="Calibri"/>
                <a:ea typeface="Calibri"/>
                <a:cs typeface="Calibri"/>
                <a:sym typeface="Calibri"/>
              </a:rPr>
              <a:t>free content</a:t>
            </a:r>
            <a:endParaRPr sz="782" b="0" i="0" u="none" strike="noStrike" cap="none">
              <a:solidFill>
                <a:srgbClr val="000000"/>
              </a:solidFill>
              <a:latin typeface="Arial"/>
              <a:ea typeface="Arial"/>
              <a:cs typeface="Arial"/>
              <a:sym typeface="Arial"/>
            </a:endParaRPr>
          </a:p>
        </p:txBody>
      </p:sp>
      <p:grpSp>
        <p:nvGrpSpPr>
          <p:cNvPr id="245" name="Google Shape;245;p30"/>
          <p:cNvGrpSpPr/>
          <p:nvPr/>
        </p:nvGrpSpPr>
        <p:grpSpPr>
          <a:xfrm>
            <a:off x="2729552" y="2000223"/>
            <a:ext cx="1237010" cy="1427299"/>
            <a:chOff x="-217324" y="0"/>
            <a:chExt cx="2068924" cy="2553307"/>
          </a:xfrm>
        </p:grpSpPr>
        <p:pic>
          <p:nvPicPr>
            <p:cNvPr id="246" name="Google Shape;246;p30" descr="Picture 2"/>
            <p:cNvPicPr preferRelativeResize="0"/>
            <p:nvPr/>
          </p:nvPicPr>
          <p:blipFill rotWithShape="1">
            <a:blip r:embed="rId4">
              <a:alphaModFix/>
            </a:blip>
            <a:srcRect/>
            <a:stretch/>
          </p:blipFill>
          <p:spPr>
            <a:xfrm>
              <a:off x="16563" y="0"/>
              <a:ext cx="1754078" cy="1754078"/>
            </a:xfrm>
            <a:prstGeom prst="rect">
              <a:avLst/>
            </a:prstGeom>
            <a:noFill/>
            <a:ln>
              <a:noFill/>
            </a:ln>
          </p:spPr>
        </p:pic>
        <p:sp>
          <p:nvSpPr>
            <p:cNvPr id="247" name="Google Shape;247;p30"/>
            <p:cNvSpPr txBox="1"/>
            <p:nvPr/>
          </p:nvSpPr>
          <p:spPr>
            <a:xfrm>
              <a:off x="-217324" y="1687116"/>
              <a:ext cx="2068924" cy="866191"/>
            </a:xfrm>
            <a:prstGeom prst="rect">
              <a:avLst/>
            </a:prstGeom>
            <a:noFill/>
            <a:ln>
              <a:noFill/>
            </a:ln>
          </p:spPr>
          <p:txBody>
            <a:bodyPr spcFirstLastPara="1" wrap="square" lIns="36325" tIns="36325" rIns="36325" bIns="36325" anchor="t" anchorCtr="0">
              <a:noAutofit/>
            </a:bodyPr>
            <a:lstStyle/>
            <a:p>
              <a:pPr marL="228983" marR="0" lvl="0" indent="-228983" algn="l" rtl="0">
                <a:lnSpc>
                  <a:spcPct val="100000"/>
                </a:lnSpc>
                <a:spcBef>
                  <a:spcPts val="0"/>
                </a:spcBef>
                <a:spcAft>
                  <a:spcPts val="0"/>
                </a:spcAft>
                <a:buClr>
                  <a:srgbClr val="000000"/>
                </a:buClr>
                <a:buSzPts val="1596"/>
                <a:buFont typeface="Calibri"/>
                <a:buNone/>
              </a:pPr>
              <a:r>
                <a:rPr lang="en-US" sz="1900" b="0" i="0" u="none" strike="noStrike" cap="none" dirty="0">
                  <a:solidFill>
                    <a:srgbClr val="000000"/>
                  </a:solidFill>
                  <a:latin typeface="Calibri"/>
                  <a:ea typeface="Calibri"/>
                  <a:cs typeface="Calibri"/>
                  <a:sym typeface="Calibri"/>
                </a:rPr>
                <a:t>researchers</a:t>
              </a:r>
              <a:endParaRPr sz="1900" b="0" i="0" u="none" strike="noStrike" cap="none" dirty="0">
                <a:solidFill>
                  <a:srgbClr val="000000"/>
                </a:solidFill>
                <a:latin typeface="Arial"/>
                <a:ea typeface="Arial"/>
                <a:cs typeface="Arial"/>
                <a:sym typeface="Arial"/>
              </a:endParaRPr>
            </a:p>
          </p:txBody>
        </p:sp>
      </p:grpSp>
      <p:grpSp>
        <p:nvGrpSpPr>
          <p:cNvPr id="248" name="Google Shape;248;p30"/>
          <p:cNvGrpSpPr/>
          <p:nvPr/>
        </p:nvGrpSpPr>
        <p:grpSpPr>
          <a:xfrm>
            <a:off x="6949412" y="2111508"/>
            <a:ext cx="1307034" cy="1600342"/>
            <a:chOff x="0" y="0"/>
            <a:chExt cx="2186040" cy="2862865"/>
          </a:xfrm>
        </p:grpSpPr>
        <p:sp>
          <p:nvSpPr>
            <p:cNvPr id="249" name="Google Shape;249;p30"/>
            <p:cNvSpPr txBox="1"/>
            <p:nvPr/>
          </p:nvSpPr>
          <p:spPr>
            <a:xfrm>
              <a:off x="76670" y="2094953"/>
              <a:ext cx="1869317" cy="767912"/>
            </a:xfrm>
            <a:prstGeom prst="rect">
              <a:avLst/>
            </a:prstGeom>
            <a:noFill/>
            <a:ln>
              <a:noFill/>
            </a:ln>
          </p:spPr>
          <p:txBody>
            <a:bodyPr spcFirstLastPara="1" wrap="square" lIns="36325" tIns="36325" rIns="36325" bIns="36325" anchor="t" anchorCtr="0">
              <a:noAutofit/>
            </a:bodyPr>
            <a:lstStyle/>
            <a:p>
              <a:pPr marL="223532" marR="0" lvl="0" indent="-223532" algn="l" rtl="0">
                <a:lnSpc>
                  <a:spcPct val="100000"/>
                </a:lnSpc>
                <a:spcBef>
                  <a:spcPts val="0"/>
                </a:spcBef>
                <a:spcAft>
                  <a:spcPts val="0"/>
                </a:spcAft>
                <a:buClr>
                  <a:srgbClr val="000000"/>
                </a:buClr>
                <a:buSzPts val="1558"/>
                <a:buFont typeface="Calibri"/>
                <a:buNone/>
              </a:pPr>
              <a:r>
                <a:rPr lang="en-US" sz="1900" b="0" i="0" u="none" strike="noStrike" cap="none" dirty="0">
                  <a:solidFill>
                    <a:srgbClr val="000000"/>
                  </a:solidFill>
                  <a:latin typeface="Calibri"/>
                  <a:ea typeface="Calibri"/>
                  <a:cs typeface="Calibri"/>
                  <a:sym typeface="Calibri"/>
                </a:rPr>
                <a:t>publishers</a:t>
              </a:r>
              <a:endParaRPr sz="1900" b="0" i="0" u="none" strike="noStrike" cap="none" dirty="0">
                <a:solidFill>
                  <a:srgbClr val="000000"/>
                </a:solidFill>
                <a:latin typeface="Arial"/>
                <a:ea typeface="Arial"/>
                <a:cs typeface="Arial"/>
                <a:sym typeface="Arial"/>
              </a:endParaRPr>
            </a:p>
          </p:txBody>
        </p:sp>
        <p:pic>
          <p:nvPicPr>
            <p:cNvPr id="250" name="Google Shape;250;p30" descr="Picture 4"/>
            <p:cNvPicPr preferRelativeResize="0"/>
            <p:nvPr/>
          </p:nvPicPr>
          <p:blipFill rotWithShape="1">
            <a:blip r:embed="rId5">
              <a:alphaModFix/>
            </a:blip>
            <a:srcRect/>
            <a:stretch/>
          </p:blipFill>
          <p:spPr>
            <a:xfrm>
              <a:off x="0" y="0"/>
              <a:ext cx="2186040" cy="2186040"/>
            </a:xfrm>
            <a:prstGeom prst="rect">
              <a:avLst/>
            </a:prstGeom>
            <a:noFill/>
            <a:ln>
              <a:noFill/>
            </a:ln>
          </p:spPr>
        </p:pic>
      </p:grpSp>
      <p:grpSp>
        <p:nvGrpSpPr>
          <p:cNvPr id="251" name="Google Shape;251;p30"/>
          <p:cNvGrpSpPr/>
          <p:nvPr/>
        </p:nvGrpSpPr>
        <p:grpSpPr>
          <a:xfrm>
            <a:off x="3674674" y="4225129"/>
            <a:ext cx="4175601" cy="1870720"/>
            <a:chOff x="-19455" y="107716"/>
            <a:chExt cx="6983779" cy="3346550"/>
          </a:xfrm>
        </p:grpSpPr>
        <p:sp>
          <p:nvSpPr>
            <p:cNvPr id="252" name="Google Shape;252;p30"/>
            <p:cNvSpPr txBox="1"/>
            <p:nvPr/>
          </p:nvSpPr>
          <p:spPr>
            <a:xfrm rot="2104377">
              <a:off x="-19455" y="1614551"/>
              <a:ext cx="2958135" cy="866830"/>
            </a:xfrm>
            <a:prstGeom prst="rect">
              <a:avLst/>
            </a:prstGeom>
            <a:noFill/>
            <a:ln>
              <a:noFill/>
            </a:ln>
          </p:spPr>
          <p:txBody>
            <a:bodyPr spcFirstLastPara="1" wrap="square" lIns="36325" tIns="36325" rIns="36325" bIns="36325" anchor="t" anchorCtr="0">
              <a:normAutofit/>
            </a:bodyPr>
            <a:lstStyle/>
            <a:p>
              <a:pPr marL="272600" marR="0" lvl="0" indent="-272600" algn="l" rtl="0">
                <a:lnSpc>
                  <a:spcPct val="100000"/>
                </a:lnSpc>
                <a:spcBef>
                  <a:spcPts val="0"/>
                </a:spcBef>
                <a:spcAft>
                  <a:spcPts val="0"/>
                </a:spcAft>
                <a:buClr>
                  <a:srgbClr val="000000"/>
                </a:buClr>
                <a:buSzPts val="1677"/>
                <a:buFont typeface="Calibri"/>
                <a:buNone/>
              </a:pPr>
              <a:r>
                <a:rPr lang="en-US" sz="1676" b="0" i="0" u="none" strike="noStrike" cap="none">
                  <a:solidFill>
                    <a:srgbClr val="000000"/>
                  </a:solidFill>
                  <a:latin typeface="Calibri"/>
                  <a:ea typeface="Calibri"/>
                  <a:cs typeface="Calibri"/>
                  <a:sym typeface="Calibri"/>
                </a:rPr>
                <a:t>$ tax money</a:t>
              </a:r>
              <a:endParaRPr sz="782" b="0" i="0" u="none" strike="noStrike" cap="none">
                <a:solidFill>
                  <a:srgbClr val="000000"/>
                </a:solidFill>
                <a:latin typeface="Arial"/>
                <a:ea typeface="Arial"/>
                <a:cs typeface="Arial"/>
                <a:sym typeface="Arial"/>
              </a:endParaRPr>
            </a:p>
          </p:txBody>
        </p:sp>
        <p:cxnSp>
          <p:nvCxnSpPr>
            <p:cNvPr id="253" name="Google Shape;253;p30"/>
            <p:cNvCxnSpPr/>
            <p:nvPr/>
          </p:nvCxnSpPr>
          <p:spPr>
            <a:xfrm rot="10800000">
              <a:off x="664203" y="918607"/>
              <a:ext cx="1580400" cy="1109100"/>
            </a:xfrm>
            <a:prstGeom prst="straightConnector1">
              <a:avLst/>
            </a:prstGeom>
            <a:noFill/>
            <a:ln w="14175" cap="flat" cmpd="sng">
              <a:solidFill>
                <a:srgbClr val="04843D"/>
              </a:solidFill>
              <a:prstDash val="solid"/>
              <a:round/>
              <a:headEnd type="none" w="sm" len="sm"/>
              <a:tailEnd type="triangle" w="med" len="med"/>
            </a:ln>
            <a:effectLst>
              <a:outerShdw blurRad="28396" dist="14198" dir="5400000" rotWithShape="0">
                <a:srgbClr val="000000">
                  <a:alpha val="37647"/>
                </a:srgbClr>
              </a:outerShdw>
            </a:effectLst>
          </p:spPr>
        </p:cxnSp>
        <p:cxnSp>
          <p:nvCxnSpPr>
            <p:cNvPr id="254" name="Google Shape;254;p30"/>
            <p:cNvCxnSpPr/>
            <p:nvPr/>
          </p:nvCxnSpPr>
          <p:spPr>
            <a:xfrm rot="10800000" flipH="1">
              <a:off x="4758397" y="107716"/>
              <a:ext cx="1210200" cy="1210200"/>
            </a:xfrm>
            <a:prstGeom prst="straightConnector1">
              <a:avLst/>
            </a:prstGeom>
            <a:noFill/>
            <a:ln w="14175" cap="flat" cmpd="sng">
              <a:solidFill>
                <a:srgbClr val="04843D"/>
              </a:solidFill>
              <a:prstDash val="solid"/>
              <a:round/>
              <a:headEnd type="none" w="sm" len="sm"/>
              <a:tailEnd type="triangle" w="med" len="med"/>
            </a:ln>
            <a:effectLst>
              <a:outerShdw blurRad="28396" dist="14198" dir="5400000" rotWithShape="0">
                <a:srgbClr val="000000">
                  <a:alpha val="37647"/>
                </a:srgbClr>
              </a:outerShdw>
            </a:effectLst>
          </p:spPr>
        </p:cxnSp>
        <p:sp>
          <p:nvSpPr>
            <p:cNvPr id="255" name="Google Shape;255;p30"/>
            <p:cNvSpPr txBox="1"/>
            <p:nvPr/>
          </p:nvSpPr>
          <p:spPr>
            <a:xfrm rot="-2737479">
              <a:off x="4877139" y="607251"/>
              <a:ext cx="2432238" cy="1742133"/>
            </a:xfrm>
            <a:prstGeom prst="rect">
              <a:avLst/>
            </a:prstGeom>
            <a:noFill/>
            <a:ln>
              <a:noFill/>
            </a:ln>
          </p:spPr>
          <p:txBody>
            <a:bodyPr spcFirstLastPara="1" wrap="square" lIns="36325" tIns="36325" rIns="36325" bIns="36325" anchor="t" anchorCtr="0">
              <a:normAutofit/>
            </a:bodyPr>
            <a:lstStyle/>
            <a:p>
              <a:pPr marL="248066" marR="0" lvl="0" indent="-248066" algn="l" rtl="0">
                <a:lnSpc>
                  <a:spcPct val="90000"/>
                </a:lnSpc>
                <a:spcBef>
                  <a:spcPts val="0"/>
                </a:spcBef>
                <a:spcAft>
                  <a:spcPts val="0"/>
                </a:spcAft>
                <a:buClr>
                  <a:srgbClr val="000000"/>
                </a:buClr>
                <a:buSzPts val="1526"/>
                <a:buFont typeface="Calibri"/>
                <a:buNone/>
              </a:pPr>
              <a:r>
                <a:rPr lang="en-US" sz="1526" b="0" i="0" u="none" strike="noStrike" cap="none">
                  <a:solidFill>
                    <a:srgbClr val="000000"/>
                  </a:solidFill>
                  <a:latin typeface="Calibri"/>
                  <a:ea typeface="Calibri"/>
                  <a:cs typeface="Calibri"/>
                  <a:sym typeface="Calibri"/>
                </a:rPr>
                <a:t>$ subscription fees</a:t>
              </a:r>
              <a:endParaRPr sz="1119" b="0" i="0" u="none" strike="noStrike" cap="none">
                <a:solidFill>
                  <a:srgbClr val="000000"/>
                </a:solidFill>
                <a:latin typeface="Calibri"/>
                <a:ea typeface="Calibri"/>
                <a:cs typeface="Calibri"/>
                <a:sym typeface="Calibri"/>
              </a:endParaRPr>
            </a:p>
            <a:p>
              <a:pPr marL="248066" marR="0" lvl="0" indent="-248066" algn="l" rtl="0">
                <a:lnSpc>
                  <a:spcPct val="90000"/>
                </a:lnSpc>
                <a:spcBef>
                  <a:spcPts val="335"/>
                </a:spcBef>
                <a:spcAft>
                  <a:spcPts val="0"/>
                </a:spcAft>
                <a:buClr>
                  <a:srgbClr val="000000"/>
                </a:buClr>
                <a:buSzPts val="1526"/>
                <a:buFont typeface="Calibri"/>
                <a:buNone/>
              </a:pPr>
              <a:r>
                <a:rPr lang="en-US" sz="1526" b="0" i="0" u="none" strike="noStrike" cap="none">
                  <a:solidFill>
                    <a:srgbClr val="000000"/>
                  </a:solidFill>
                  <a:latin typeface="Calibri"/>
                  <a:ea typeface="Calibri"/>
                  <a:cs typeface="Calibri"/>
                  <a:sym typeface="Calibri"/>
                </a:rPr>
                <a:t>$ Single paper payments</a:t>
              </a:r>
              <a:endParaRPr sz="782" b="0" i="0" u="none" strike="noStrike" cap="none">
                <a:solidFill>
                  <a:srgbClr val="000000"/>
                </a:solidFill>
                <a:latin typeface="Arial"/>
                <a:ea typeface="Arial"/>
                <a:cs typeface="Arial"/>
                <a:sym typeface="Arial"/>
              </a:endParaRPr>
            </a:p>
          </p:txBody>
        </p:sp>
        <p:grpSp>
          <p:nvGrpSpPr>
            <p:cNvPr id="256" name="Google Shape;256;p30"/>
            <p:cNvGrpSpPr/>
            <p:nvPr/>
          </p:nvGrpSpPr>
          <p:grpSpPr>
            <a:xfrm>
              <a:off x="1975497" y="824681"/>
              <a:ext cx="2835560" cy="2629585"/>
              <a:chOff x="-474260" y="0"/>
              <a:chExt cx="2835560" cy="2629585"/>
            </a:xfrm>
          </p:grpSpPr>
          <p:pic>
            <p:nvPicPr>
              <p:cNvPr id="257" name="Google Shape;257;p30" descr="Picture 4"/>
              <p:cNvPicPr preferRelativeResize="0"/>
              <p:nvPr/>
            </p:nvPicPr>
            <p:blipFill rotWithShape="1">
              <a:blip r:embed="rId6">
                <a:alphaModFix/>
              </a:blip>
              <a:srcRect/>
              <a:stretch/>
            </p:blipFill>
            <p:spPr>
              <a:xfrm>
                <a:off x="254922" y="0"/>
                <a:ext cx="1851571" cy="1851571"/>
              </a:xfrm>
              <a:prstGeom prst="rect">
                <a:avLst/>
              </a:prstGeom>
              <a:noFill/>
              <a:ln>
                <a:noFill/>
              </a:ln>
            </p:spPr>
          </p:pic>
          <p:sp>
            <p:nvSpPr>
              <p:cNvPr id="258" name="Google Shape;258;p30"/>
              <p:cNvSpPr txBox="1"/>
              <p:nvPr/>
            </p:nvSpPr>
            <p:spPr>
              <a:xfrm>
                <a:off x="-474260" y="1676027"/>
                <a:ext cx="2835560" cy="953558"/>
              </a:xfrm>
              <a:prstGeom prst="rect">
                <a:avLst/>
              </a:prstGeom>
              <a:noFill/>
              <a:ln>
                <a:noFill/>
              </a:ln>
            </p:spPr>
            <p:txBody>
              <a:bodyPr spcFirstLastPara="1" wrap="square" lIns="36325" tIns="36325" rIns="36325" bIns="36325" anchor="t" anchorCtr="0">
                <a:noAutofit/>
              </a:bodyPr>
              <a:lstStyle/>
              <a:p>
                <a:pPr marL="272600" marR="0" lvl="0" indent="-272600" algn="l" rtl="0">
                  <a:lnSpc>
                    <a:spcPct val="90000"/>
                  </a:lnSpc>
                  <a:spcBef>
                    <a:spcPts val="0"/>
                  </a:spcBef>
                  <a:spcAft>
                    <a:spcPts val="0"/>
                  </a:spcAft>
                  <a:buClr>
                    <a:srgbClr val="000000"/>
                  </a:buClr>
                  <a:buSzPts val="1342"/>
                  <a:buFont typeface="Calibri"/>
                  <a:buNone/>
                </a:pPr>
                <a:r>
                  <a:rPr lang="en-US" sz="1900" b="0" i="0" u="none" strike="noStrike" cap="none" dirty="0">
                    <a:solidFill>
                      <a:srgbClr val="000000"/>
                    </a:solidFill>
                    <a:latin typeface="Calibri"/>
                    <a:ea typeface="Calibri"/>
                    <a:cs typeface="Calibri"/>
                    <a:sym typeface="Calibri"/>
                  </a:rPr>
                  <a:t>general public &amp; industry</a:t>
                </a:r>
                <a:endParaRPr sz="1900" b="0" i="0" u="none" strike="noStrike" cap="none" dirty="0">
                  <a:solidFill>
                    <a:srgbClr val="000000"/>
                  </a:solidFill>
                  <a:latin typeface="Arial"/>
                  <a:ea typeface="Arial"/>
                  <a:cs typeface="Arial"/>
                  <a:sym typeface="Arial"/>
                </a:endParaRPr>
              </a:p>
            </p:txBody>
          </p:sp>
        </p:grpSp>
      </p:grpSp>
      <p:sp>
        <p:nvSpPr>
          <p:cNvPr id="259" name="Google Shape;259;p30"/>
          <p:cNvSpPr txBox="1"/>
          <p:nvPr/>
        </p:nvSpPr>
        <p:spPr>
          <a:xfrm>
            <a:off x="8315000" y="1737350"/>
            <a:ext cx="2054400" cy="2302800"/>
          </a:xfrm>
          <a:prstGeom prst="rect">
            <a:avLst/>
          </a:prstGeom>
          <a:noFill/>
          <a:ln>
            <a:noFill/>
          </a:ln>
        </p:spPr>
        <p:txBody>
          <a:bodyPr spcFirstLastPara="1" wrap="square" lIns="36325" tIns="36325" rIns="36325" bIns="36325" anchor="t" anchorCtr="0">
            <a:normAutofit/>
          </a:bodyPr>
          <a:lstStyle/>
          <a:p>
            <a:pPr marL="198998" marR="0" lvl="0" indent="-198998" algn="l" rtl="0">
              <a:lnSpc>
                <a:spcPct val="100000"/>
              </a:lnSpc>
              <a:spcBef>
                <a:spcPts val="0"/>
              </a:spcBef>
              <a:spcAft>
                <a:spcPts val="0"/>
              </a:spcAft>
              <a:buClr>
                <a:srgbClr val="C00000"/>
              </a:buClr>
              <a:buSzPts val="1224"/>
              <a:buFont typeface="Calibri"/>
              <a:buNone/>
            </a:pPr>
            <a:r>
              <a:rPr lang="en-US" sz="1224" b="0" i="0" u="none" strike="noStrike" cap="none">
                <a:solidFill>
                  <a:srgbClr val="C00000"/>
                </a:solidFill>
                <a:latin typeface="Calibri"/>
                <a:ea typeface="Calibri"/>
                <a:cs typeface="Calibri"/>
                <a:sym typeface="Calibri"/>
              </a:rPr>
              <a:t>$ final editing</a:t>
            </a:r>
            <a:endParaRPr sz="782" b="0" i="0" u="none" strike="noStrike" cap="none">
              <a:solidFill>
                <a:srgbClr val="000000"/>
              </a:solidFill>
              <a:latin typeface="Arial"/>
              <a:ea typeface="Arial"/>
              <a:cs typeface="Arial"/>
              <a:sym typeface="Arial"/>
            </a:endParaRPr>
          </a:p>
          <a:p>
            <a:pPr marL="198998" marR="0" lvl="0" indent="-198998" algn="l" rtl="0">
              <a:lnSpc>
                <a:spcPct val="100000"/>
              </a:lnSpc>
              <a:spcBef>
                <a:spcPts val="279"/>
              </a:spcBef>
              <a:spcAft>
                <a:spcPts val="0"/>
              </a:spcAft>
              <a:buClr>
                <a:srgbClr val="C00000"/>
              </a:buClr>
              <a:buSzPts val="1224"/>
              <a:buFont typeface="Calibri"/>
              <a:buNone/>
            </a:pPr>
            <a:r>
              <a:rPr lang="en-US" sz="1224" b="0" i="0" u="none" strike="noStrike" cap="none">
                <a:solidFill>
                  <a:srgbClr val="C00000"/>
                </a:solidFill>
                <a:latin typeface="Calibri"/>
                <a:ea typeface="Calibri"/>
                <a:cs typeface="Calibri"/>
                <a:sym typeface="Calibri"/>
              </a:rPr>
              <a:t>$ server costs</a:t>
            </a:r>
            <a:endParaRPr sz="782" b="0" i="0" u="none" strike="noStrike" cap="none">
              <a:solidFill>
                <a:srgbClr val="000000"/>
              </a:solidFill>
              <a:latin typeface="Arial"/>
              <a:ea typeface="Arial"/>
              <a:cs typeface="Arial"/>
              <a:sym typeface="Arial"/>
            </a:endParaRPr>
          </a:p>
          <a:p>
            <a:pPr marL="198998" marR="0" lvl="0" indent="-198998" algn="l" rtl="0">
              <a:lnSpc>
                <a:spcPct val="100000"/>
              </a:lnSpc>
              <a:spcBef>
                <a:spcPts val="279"/>
              </a:spcBef>
              <a:spcAft>
                <a:spcPts val="0"/>
              </a:spcAft>
              <a:buClr>
                <a:srgbClr val="C00000"/>
              </a:buClr>
              <a:buSzPts val="1224"/>
              <a:buFont typeface="Calibri"/>
              <a:buNone/>
            </a:pPr>
            <a:r>
              <a:rPr lang="en-US" sz="1224" b="0" i="0" u="none" strike="noStrike" cap="none">
                <a:solidFill>
                  <a:srgbClr val="C00000"/>
                </a:solidFill>
                <a:latin typeface="Calibri"/>
                <a:ea typeface="Calibri"/>
                <a:cs typeface="Calibri"/>
                <a:sym typeface="Calibri"/>
              </a:rPr>
              <a:t>$ administration</a:t>
            </a:r>
            <a:endParaRPr sz="782" b="0" i="0" u="none" strike="noStrike" cap="none">
              <a:solidFill>
                <a:srgbClr val="000000"/>
              </a:solidFill>
              <a:latin typeface="Arial"/>
              <a:ea typeface="Arial"/>
              <a:cs typeface="Arial"/>
              <a:sym typeface="Arial"/>
            </a:endParaRPr>
          </a:p>
          <a:p>
            <a:pPr marL="198998" marR="0" lvl="0" indent="-198998" algn="l" rtl="0">
              <a:lnSpc>
                <a:spcPct val="100000"/>
              </a:lnSpc>
              <a:spcBef>
                <a:spcPts val="279"/>
              </a:spcBef>
              <a:spcAft>
                <a:spcPts val="0"/>
              </a:spcAft>
              <a:buClr>
                <a:srgbClr val="C00000"/>
              </a:buClr>
              <a:buSzPts val="1224"/>
              <a:buFont typeface="Calibri"/>
              <a:buNone/>
            </a:pPr>
            <a:r>
              <a:rPr lang="en-US" sz="1224" b="0" i="0" u="none" strike="noStrike" cap="none">
                <a:solidFill>
                  <a:srgbClr val="C00000"/>
                </a:solidFill>
                <a:latin typeface="Calibri"/>
                <a:ea typeface="Calibri"/>
                <a:cs typeface="Calibri"/>
                <a:sym typeface="Calibri"/>
              </a:rPr>
              <a:t>$ advertising</a:t>
            </a:r>
            <a:endParaRPr sz="782" b="0" i="0" u="none" strike="noStrike" cap="none">
              <a:solidFill>
                <a:srgbClr val="000000"/>
              </a:solidFill>
              <a:latin typeface="Arial"/>
              <a:ea typeface="Arial"/>
              <a:cs typeface="Arial"/>
              <a:sym typeface="Arial"/>
            </a:endParaRPr>
          </a:p>
          <a:p>
            <a:pPr marL="198998" marR="0" lvl="0" indent="-198998" algn="l" rtl="0">
              <a:lnSpc>
                <a:spcPct val="100000"/>
              </a:lnSpc>
              <a:spcBef>
                <a:spcPts val="279"/>
              </a:spcBef>
              <a:spcAft>
                <a:spcPts val="0"/>
              </a:spcAft>
              <a:buClr>
                <a:srgbClr val="C00000"/>
              </a:buClr>
              <a:buSzPts val="1224"/>
              <a:buFont typeface="Calibri"/>
              <a:buNone/>
            </a:pPr>
            <a:r>
              <a:rPr lang="en-US" sz="1224" b="0" i="0" u="none" strike="noStrike" cap="none">
                <a:solidFill>
                  <a:srgbClr val="C00000"/>
                </a:solidFill>
                <a:latin typeface="Calibri"/>
                <a:ea typeface="Calibri"/>
                <a:cs typeface="Calibri"/>
                <a:sym typeface="Calibri"/>
              </a:rPr>
              <a:t>$ running a paywall</a:t>
            </a:r>
            <a:endParaRPr sz="782" b="0" i="0" u="none" strike="noStrike" cap="none">
              <a:solidFill>
                <a:srgbClr val="000000"/>
              </a:solidFill>
              <a:latin typeface="Arial"/>
              <a:ea typeface="Arial"/>
              <a:cs typeface="Arial"/>
              <a:sym typeface="Arial"/>
            </a:endParaRPr>
          </a:p>
          <a:p>
            <a:pPr marL="198998" marR="0" lvl="0" indent="-198998" algn="l" rtl="0">
              <a:lnSpc>
                <a:spcPct val="100000"/>
              </a:lnSpc>
              <a:spcBef>
                <a:spcPts val="279"/>
              </a:spcBef>
              <a:spcAft>
                <a:spcPts val="0"/>
              </a:spcAft>
              <a:buClr>
                <a:srgbClr val="C00000"/>
              </a:buClr>
              <a:buSzPts val="1224"/>
              <a:buFont typeface="Calibri"/>
              <a:buNone/>
            </a:pPr>
            <a:r>
              <a:rPr lang="en-US" sz="1224" b="0" i="0" u="none" strike="noStrike" cap="none">
                <a:solidFill>
                  <a:srgbClr val="C00000"/>
                </a:solidFill>
                <a:latin typeface="Calibri"/>
                <a:ea typeface="Calibri"/>
                <a:cs typeface="Calibri"/>
                <a:sym typeface="Calibri"/>
              </a:rPr>
              <a:t>$ issuing take-down notices to researchers who share their papers</a:t>
            </a:r>
            <a:endParaRPr sz="782" b="0" i="0" u="none" strike="noStrike" cap="none">
              <a:solidFill>
                <a:srgbClr val="000000"/>
              </a:solidFill>
              <a:latin typeface="Arial"/>
              <a:ea typeface="Arial"/>
              <a:cs typeface="Arial"/>
              <a:sym typeface="Arial"/>
            </a:endParaRPr>
          </a:p>
          <a:p>
            <a:pPr marL="198998" marR="0" lvl="0" indent="-198998" algn="l" rtl="0">
              <a:lnSpc>
                <a:spcPct val="100000"/>
              </a:lnSpc>
              <a:spcBef>
                <a:spcPts val="279"/>
              </a:spcBef>
              <a:spcAft>
                <a:spcPts val="0"/>
              </a:spcAft>
              <a:buClr>
                <a:srgbClr val="C00000"/>
              </a:buClr>
              <a:buSzPts val="1224"/>
              <a:buFont typeface="Calibri"/>
              <a:buNone/>
            </a:pPr>
            <a:r>
              <a:rPr lang="en-US" sz="1224" b="0" i="0" u="none" strike="noStrike" cap="none">
                <a:solidFill>
                  <a:srgbClr val="C00000"/>
                </a:solidFill>
                <a:latin typeface="Calibri"/>
                <a:ea typeface="Calibri"/>
                <a:cs typeface="Calibri"/>
                <a:sym typeface="Calibri"/>
              </a:rPr>
              <a:t>$ Suing Sci-Hub</a:t>
            </a:r>
            <a:endParaRPr sz="782" b="0" i="0" u="none" strike="noStrike" cap="none">
              <a:solidFill>
                <a:srgbClr val="000000"/>
              </a:solidFill>
              <a:latin typeface="Arial"/>
              <a:ea typeface="Arial"/>
              <a:cs typeface="Arial"/>
              <a:sym typeface="Arial"/>
            </a:endParaRPr>
          </a:p>
          <a:p>
            <a:pPr marL="198998" marR="0" lvl="0" indent="-198998" algn="l" rtl="0">
              <a:lnSpc>
                <a:spcPct val="100000"/>
              </a:lnSpc>
              <a:spcBef>
                <a:spcPts val="279"/>
              </a:spcBef>
              <a:spcAft>
                <a:spcPts val="0"/>
              </a:spcAft>
              <a:buClr>
                <a:srgbClr val="C00000"/>
              </a:buClr>
              <a:buSzPts val="1224"/>
              <a:buFont typeface="Calibri"/>
              <a:buNone/>
            </a:pPr>
            <a:r>
              <a:rPr lang="en-US" sz="1224" b="0" i="0" u="none" strike="noStrike" cap="none">
                <a:solidFill>
                  <a:srgbClr val="C00000"/>
                </a:solidFill>
                <a:latin typeface="Calibri"/>
                <a:ea typeface="Calibri"/>
                <a:cs typeface="Calibri"/>
                <a:sym typeface="Calibri"/>
              </a:rPr>
              <a:t>$ Lobbyism</a:t>
            </a:r>
            <a:endParaRPr sz="782" b="0" i="0" u="none" strike="noStrike" cap="none">
              <a:solidFill>
                <a:srgbClr val="000000"/>
              </a:solidFill>
              <a:latin typeface="Arial"/>
              <a:ea typeface="Arial"/>
              <a:cs typeface="Arial"/>
              <a:sym typeface="Arial"/>
            </a:endParaRPr>
          </a:p>
        </p:txBody>
      </p:sp>
      <p:grpSp>
        <p:nvGrpSpPr>
          <p:cNvPr id="260" name="Google Shape;260;p30"/>
          <p:cNvGrpSpPr/>
          <p:nvPr/>
        </p:nvGrpSpPr>
        <p:grpSpPr>
          <a:xfrm>
            <a:off x="2859490" y="3417606"/>
            <a:ext cx="4016687" cy="1383294"/>
            <a:chOff x="0" y="-259567"/>
            <a:chExt cx="6717991" cy="2474586"/>
          </a:xfrm>
        </p:grpSpPr>
        <p:cxnSp>
          <p:nvCxnSpPr>
            <p:cNvPr id="261" name="Google Shape;261;p30"/>
            <p:cNvCxnSpPr/>
            <p:nvPr/>
          </p:nvCxnSpPr>
          <p:spPr>
            <a:xfrm rot="10800000" flipH="1">
              <a:off x="2108191" y="-112773"/>
              <a:ext cx="4384200" cy="858000"/>
            </a:xfrm>
            <a:prstGeom prst="straightConnector1">
              <a:avLst/>
            </a:prstGeom>
            <a:noFill/>
            <a:ln w="14175" cap="flat" cmpd="sng">
              <a:solidFill>
                <a:srgbClr val="04843D"/>
              </a:solidFill>
              <a:prstDash val="solid"/>
              <a:round/>
              <a:headEnd type="none" w="sm" len="sm"/>
              <a:tailEnd type="triangle" w="med" len="med"/>
            </a:ln>
            <a:effectLst>
              <a:outerShdw blurRad="28396" dist="14198" dir="5400000" rotWithShape="0">
                <a:srgbClr val="000000">
                  <a:alpha val="37647"/>
                </a:srgbClr>
              </a:outerShdw>
            </a:effectLst>
          </p:spPr>
        </p:cxnSp>
        <p:cxnSp>
          <p:nvCxnSpPr>
            <p:cNvPr id="262" name="Google Shape;262;p30"/>
            <p:cNvCxnSpPr/>
            <p:nvPr/>
          </p:nvCxnSpPr>
          <p:spPr>
            <a:xfrm rot="10800000" flipH="1">
              <a:off x="2108191" y="215357"/>
              <a:ext cx="4609800" cy="1231500"/>
            </a:xfrm>
            <a:prstGeom prst="straightConnector1">
              <a:avLst/>
            </a:prstGeom>
            <a:noFill/>
            <a:ln w="14175" cap="flat" cmpd="sng">
              <a:solidFill>
                <a:srgbClr val="04843D"/>
              </a:solidFill>
              <a:prstDash val="solid"/>
              <a:round/>
              <a:headEnd type="none" w="sm" len="sm"/>
              <a:tailEnd type="triangle" w="med" len="med"/>
            </a:ln>
            <a:effectLst>
              <a:outerShdw blurRad="28396" dist="14198" dir="5400000" rotWithShape="0">
                <a:srgbClr val="000000">
                  <a:alpha val="37647"/>
                </a:srgbClr>
              </a:outerShdw>
            </a:effectLst>
          </p:spPr>
        </p:cxnSp>
        <p:sp>
          <p:nvSpPr>
            <p:cNvPr id="263" name="Google Shape;263;p30"/>
            <p:cNvSpPr txBox="1"/>
            <p:nvPr/>
          </p:nvSpPr>
          <p:spPr>
            <a:xfrm rot="-936803">
              <a:off x="1936239" y="676618"/>
              <a:ext cx="2958261" cy="866910"/>
            </a:xfrm>
            <a:prstGeom prst="rect">
              <a:avLst/>
            </a:prstGeom>
            <a:noFill/>
            <a:ln>
              <a:noFill/>
            </a:ln>
          </p:spPr>
          <p:txBody>
            <a:bodyPr spcFirstLastPara="1" wrap="square" lIns="36325" tIns="36325" rIns="36325" bIns="36325" anchor="t" anchorCtr="0">
              <a:normAutofit/>
            </a:bodyPr>
            <a:lstStyle/>
            <a:p>
              <a:pPr marL="264422" marR="0" lvl="0" indent="-264422" algn="l" rtl="0">
                <a:lnSpc>
                  <a:spcPct val="100000"/>
                </a:lnSpc>
                <a:spcBef>
                  <a:spcPts val="0"/>
                </a:spcBef>
                <a:spcAft>
                  <a:spcPts val="0"/>
                </a:spcAft>
                <a:buClr>
                  <a:srgbClr val="000000"/>
                </a:buClr>
                <a:buSzPts val="1627"/>
                <a:buFont typeface="Calibri"/>
                <a:buNone/>
              </a:pPr>
              <a:r>
                <a:rPr lang="en-US" sz="1626" b="0" i="0" u="none" strike="noStrike" cap="none">
                  <a:solidFill>
                    <a:srgbClr val="000000"/>
                  </a:solidFill>
                  <a:latin typeface="Calibri"/>
                  <a:ea typeface="Calibri"/>
                  <a:cs typeface="Calibri"/>
                  <a:sym typeface="Calibri"/>
                </a:rPr>
                <a:t>$ subscription fees</a:t>
              </a:r>
              <a:endParaRPr sz="782" b="0" i="0" u="none" strike="noStrike" cap="none">
                <a:solidFill>
                  <a:srgbClr val="000000"/>
                </a:solidFill>
                <a:latin typeface="Arial"/>
                <a:ea typeface="Arial"/>
                <a:cs typeface="Arial"/>
                <a:sym typeface="Arial"/>
              </a:endParaRPr>
            </a:p>
          </p:txBody>
        </p:sp>
        <p:sp>
          <p:nvSpPr>
            <p:cNvPr id="264" name="Google Shape;264;p30"/>
            <p:cNvSpPr txBox="1"/>
            <p:nvPr/>
          </p:nvSpPr>
          <p:spPr>
            <a:xfrm rot="-665469">
              <a:off x="2079345" y="16889"/>
              <a:ext cx="2958355" cy="866702"/>
            </a:xfrm>
            <a:prstGeom prst="rect">
              <a:avLst/>
            </a:prstGeom>
            <a:noFill/>
            <a:ln>
              <a:noFill/>
            </a:ln>
          </p:spPr>
          <p:txBody>
            <a:bodyPr spcFirstLastPara="1" wrap="square" lIns="36325" tIns="36325" rIns="36325" bIns="36325" anchor="t" anchorCtr="0">
              <a:normAutofit/>
            </a:bodyPr>
            <a:lstStyle/>
            <a:p>
              <a:pPr marL="272600" marR="0" lvl="0" indent="-272600" algn="l" rtl="0">
                <a:lnSpc>
                  <a:spcPct val="100000"/>
                </a:lnSpc>
                <a:spcBef>
                  <a:spcPts val="0"/>
                </a:spcBef>
                <a:spcAft>
                  <a:spcPts val="0"/>
                </a:spcAft>
                <a:buClr>
                  <a:srgbClr val="000000"/>
                </a:buClr>
                <a:buSzPts val="1677"/>
                <a:buFont typeface="Calibri"/>
                <a:buNone/>
              </a:pPr>
              <a:r>
                <a:rPr lang="en-US" sz="1676" b="0" i="0" u="none" strike="noStrike" cap="none">
                  <a:solidFill>
                    <a:srgbClr val="000000"/>
                  </a:solidFill>
                  <a:latin typeface="Calibri"/>
                  <a:ea typeface="Calibri"/>
                  <a:cs typeface="Calibri"/>
                  <a:sym typeface="Calibri"/>
                </a:rPr>
                <a:t>$ publication fees</a:t>
              </a:r>
              <a:endParaRPr sz="782" b="0" i="0" u="none" strike="noStrike" cap="none">
                <a:solidFill>
                  <a:srgbClr val="000000"/>
                </a:solidFill>
                <a:latin typeface="Arial"/>
                <a:ea typeface="Arial"/>
                <a:cs typeface="Arial"/>
                <a:sym typeface="Arial"/>
              </a:endParaRPr>
            </a:p>
          </p:txBody>
        </p:sp>
        <p:grpSp>
          <p:nvGrpSpPr>
            <p:cNvPr id="265" name="Google Shape;265;p30"/>
            <p:cNvGrpSpPr/>
            <p:nvPr/>
          </p:nvGrpSpPr>
          <p:grpSpPr>
            <a:xfrm>
              <a:off x="0" y="81226"/>
              <a:ext cx="1851600" cy="2133793"/>
              <a:chOff x="0" y="-1"/>
              <a:chExt cx="1851600" cy="2133793"/>
            </a:xfrm>
          </p:grpSpPr>
          <p:sp>
            <p:nvSpPr>
              <p:cNvPr id="266" name="Google Shape;266;p30"/>
              <p:cNvSpPr txBox="1"/>
              <p:nvPr/>
            </p:nvSpPr>
            <p:spPr>
              <a:xfrm>
                <a:off x="0" y="1267092"/>
                <a:ext cx="1851600" cy="866700"/>
              </a:xfrm>
              <a:prstGeom prst="rect">
                <a:avLst/>
              </a:prstGeom>
              <a:noFill/>
              <a:ln>
                <a:noFill/>
              </a:ln>
            </p:spPr>
            <p:txBody>
              <a:bodyPr spcFirstLastPara="1" wrap="square" lIns="36325" tIns="36325" rIns="36325" bIns="36325" anchor="t" anchorCtr="0">
                <a:normAutofit/>
              </a:bodyPr>
              <a:lstStyle/>
              <a:p>
                <a:pPr marL="272600" marR="0" lvl="0" indent="-272600" algn="l" rtl="0">
                  <a:lnSpc>
                    <a:spcPct val="100000"/>
                  </a:lnSpc>
                  <a:spcBef>
                    <a:spcPts val="0"/>
                  </a:spcBef>
                  <a:spcAft>
                    <a:spcPts val="0"/>
                  </a:spcAft>
                  <a:buClr>
                    <a:srgbClr val="000000"/>
                  </a:buClr>
                  <a:buSzPts val="1901"/>
                  <a:buFont typeface="Calibri"/>
                  <a:buNone/>
                </a:pPr>
                <a:r>
                  <a:rPr lang="en-US" sz="1900" b="0" i="0" u="none" strike="noStrike" cap="none" dirty="0">
                    <a:solidFill>
                      <a:srgbClr val="000000"/>
                    </a:solidFill>
                    <a:latin typeface="Calibri"/>
                    <a:ea typeface="Calibri"/>
                    <a:cs typeface="Calibri"/>
                    <a:sym typeface="Calibri"/>
                  </a:rPr>
                  <a:t>university</a:t>
                </a:r>
                <a:endParaRPr sz="782" b="0" i="0" u="none" strike="noStrike" cap="none" dirty="0">
                  <a:solidFill>
                    <a:srgbClr val="000000"/>
                  </a:solidFill>
                  <a:latin typeface="Arial"/>
                  <a:ea typeface="Arial"/>
                  <a:cs typeface="Arial"/>
                  <a:sym typeface="Arial"/>
                </a:endParaRPr>
              </a:p>
            </p:txBody>
          </p:sp>
          <p:pic>
            <p:nvPicPr>
              <p:cNvPr id="267" name="Google Shape;267;p30" descr="pasted-image.png"/>
              <p:cNvPicPr preferRelativeResize="0"/>
              <p:nvPr/>
            </p:nvPicPr>
            <p:blipFill rotWithShape="1">
              <a:blip r:embed="rId7">
                <a:alphaModFix/>
              </a:blip>
              <a:srcRect l="12491" t="14267" r="12484" b="17141"/>
              <a:stretch/>
            </p:blipFill>
            <p:spPr>
              <a:xfrm>
                <a:off x="199053" y="-1"/>
                <a:ext cx="1389042" cy="1288639"/>
              </a:xfrm>
              <a:custGeom>
                <a:avLst/>
                <a:gdLst/>
                <a:ahLst/>
                <a:cxnLst/>
                <a:rect l="l" t="t" r="r" b="b"/>
                <a:pathLst>
                  <a:path w="21600" h="21597" extrusionOk="0">
                    <a:moveTo>
                      <a:pt x="10744" y="0"/>
                    </a:moveTo>
                    <a:cubicBezTo>
                      <a:pt x="10562" y="2"/>
                      <a:pt x="8081" y="973"/>
                      <a:pt x="5227" y="2155"/>
                    </a:cubicBezTo>
                    <a:cubicBezTo>
                      <a:pt x="1105" y="3861"/>
                      <a:pt x="37" y="4411"/>
                      <a:pt x="37" y="4849"/>
                    </a:cubicBezTo>
                    <a:cubicBezTo>
                      <a:pt x="37" y="5208"/>
                      <a:pt x="242" y="5401"/>
                      <a:pt x="623" y="5401"/>
                    </a:cubicBezTo>
                    <a:cubicBezTo>
                      <a:pt x="973" y="5401"/>
                      <a:pt x="1264" y="5640"/>
                      <a:pt x="1352" y="5999"/>
                    </a:cubicBezTo>
                    <a:cubicBezTo>
                      <a:pt x="1494" y="6584"/>
                      <a:pt x="1736" y="6605"/>
                      <a:pt x="10800" y="6605"/>
                    </a:cubicBezTo>
                    <a:cubicBezTo>
                      <a:pt x="19864" y="6605"/>
                      <a:pt x="20100" y="6584"/>
                      <a:pt x="20242" y="5999"/>
                    </a:cubicBezTo>
                    <a:cubicBezTo>
                      <a:pt x="20330" y="5640"/>
                      <a:pt x="20627" y="5401"/>
                      <a:pt x="20977" y="5401"/>
                    </a:cubicBezTo>
                    <a:cubicBezTo>
                      <a:pt x="21359" y="5401"/>
                      <a:pt x="21563" y="5210"/>
                      <a:pt x="21563" y="4849"/>
                    </a:cubicBezTo>
                    <a:cubicBezTo>
                      <a:pt x="21563" y="4407"/>
                      <a:pt x="20499" y="3864"/>
                      <a:pt x="16317" y="2148"/>
                    </a:cubicBezTo>
                    <a:cubicBezTo>
                      <a:pt x="13435" y="965"/>
                      <a:pt x="10927" y="-3"/>
                      <a:pt x="10744" y="0"/>
                    </a:cubicBezTo>
                    <a:close/>
                    <a:moveTo>
                      <a:pt x="3684" y="7802"/>
                    </a:moveTo>
                    <a:lnTo>
                      <a:pt x="3610" y="12524"/>
                    </a:lnTo>
                    <a:lnTo>
                      <a:pt x="3530" y="17247"/>
                    </a:lnTo>
                    <a:lnTo>
                      <a:pt x="2481" y="17340"/>
                    </a:lnTo>
                    <a:cubicBezTo>
                      <a:pt x="1660" y="17413"/>
                      <a:pt x="1432" y="17563"/>
                      <a:pt x="1432" y="18019"/>
                    </a:cubicBezTo>
                    <a:cubicBezTo>
                      <a:pt x="1432" y="18583"/>
                      <a:pt x="1719" y="18597"/>
                      <a:pt x="10800" y="18597"/>
                    </a:cubicBezTo>
                    <a:cubicBezTo>
                      <a:pt x="19881" y="18597"/>
                      <a:pt x="20162" y="18583"/>
                      <a:pt x="20162" y="18019"/>
                    </a:cubicBezTo>
                    <a:cubicBezTo>
                      <a:pt x="20162" y="17563"/>
                      <a:pt x="19934" y="17413"/>
                      <a:pt x="19113" y="17340"/>
                    </a:cubicBezTo>
                    <a:lnTo>
                      <a:pt x="18070" y="17247"/>
                    </a:lnTo>
                    <a:lnTo>
                      <a:pt x="17990" y="12524"/>
                    </a:lnTo>
                    <a:lnTo>
                      <a:pt x="17916" y="7802"/>
                    </a:lnTo>
                    <a:lnTo>
                      <a:pt x="16669" y="7802"/>
                    </a:lnTo>
                    <a:lnTo>
                      <a:pt x="15429" y="7802"/>
                    </a:lnTo>
                    <a:lnTo>
                      <a:pt x="15348" y="12524"/>
                    </a:lnTo>
                    <a:lnTo>
                      <a:pt x="15274" y="17247"/>
                    </a:lnTo>
                    <a:lnTo>
                      <a:pt x="13731" y="17247"/>
                    </a:lnTo>
                    <a:lnTo>
                      <a:pt x="12195" y="17247"/>
                    </a:lnTo>
                    <a:lnTo>
                      <a:pt x="12121" y="12524"/>
                    </a:lnTo>
                    <a:lnTo>
                      <a:pt x="12040" y="7802"/>
                    </a:lnTo>
                    <a:lnTo>
                      <a:pt x="10800" y="7802"/>
                    </a:lnTo>
                    <a:lnTo>
                      <a:pt x="9553" y="7802"/>
                    </a:lnTo>
                    <a:lnTo>
                      <a:pt x="9479" y="12524"/>
                    </a:lnTo>
                    <a:lnTo>
                      <a:pt x="9399" y="17247"/>
                    </a:lnTo>
                    <a:lnTo>
                      <a:pt x="7862" y="17247"/>
                    </a:lnTo>
                    <a:lnTo>
                      <a:pt x="6326" y="17247"/>
                    </a:lnTo>
                    <a:lnTo>
                      <a:pt x="6252" y="12524"/>
                    </a:lnTo>
                    <a:lnTo>
                      <a:pt x="6171" y="7802"/>
                    </a:lnTo>
                    <a:lnTo>
                      <a:pt x="4931" y="7802"/>
                    </a:lnTo>
                    <a:lnTo>
                      <a:pt x="3684" y="7802"/>
                    </a:lnTo>
                    <a:close/>
                    <a:moveTo>
                      <a:pt x="179" y="19947"/>
                    </a:moveTo>
                    <a:lnTo>
                      <a:pt x="86" y="20772"/>
                    </a:lnTo>
                    <a:lnTo>
                      <a:pt x="0" y="21597"/>
                    </a:lnTo>
                    <a:lnTo>
                      <a:pt x="10800" y="21597"/>
                    </a:lnTo>
                    <a:lnTo>
                      <a:pt x="21600" y="21597"/>
                    </a:lnTo>
                    <a:lnTo>
                      <a:pt x="21507" y="20772"/>
                    </a:lnTo>
                    <a:lnTo>
                      <a:pt x="21421" y="19947"/>
                    </a:lnTo>
                    <a:lnTo>
                      <a:pt x="10800" y="19947"/>
                    </a:lnTo>
                    <a:lnTo>
                      <a:pt x="179" y="19947"/>
                    </a:lnTo>
                    <a:close/>
                  </a:path>
                </a:pathLst>
              </a:custGeom>
              <a:noFill/>
              <a:ln>
                <a:noFill/>
              </a:ln>
            </p:spPr>
          </p:pic>
        </p:grpSp>
      </p:grpSp>
      <p:cxnSp>
        <p:nvCxnSpPr>
          <p:cNvPr id="268" name="Google Shape;268;p30"/>
          <p:cNvCxnSpPr/>
          <p:nvPr/>
        </p:nvCxnSpPr>
        <p:spPr>
          <a:xfrm>
            <a:off x="4304749" y="2638595"/>
            <a:ext cx="2390700" cy="0"/>
          </a:xfrm>
          <a:prstGeom prst="straightConnector1">
            <a:avLst/>
          </a:prstGeom>
          <a:noFill/>
          <a:ln w="14175" cap="flat" cmpd="sng">
            <a:solidFill>
              <a:srgbClr val="04843D"/>
            </a:solidFill>
            <a:prstDash val="solid"/>
            <a:round/>
            <a:headEnd type="none" w="sm" len="sm"/>
            <a:tailEnd type="triangle" w="med" len="med"/>
          </a:ln>
          <a:effectLst>
            <a:outerShdw blurRad="28396" dist="14198" dir="5400000" rotWithShape="0">
              <a:srgbClr val="000000">
                <a:alpha val="37647"/>
              </a:srgbClr>
            </a:outerShdw>
          </a:effectLst>
        </p:spPr>
      </p:cxnSp>
      <p:sp>
        <p:nvSpPr>
          <p:cNvPr id="269" name="Google Shape;269;p30"/>
          <p:cNvSpPr txBox="1"/>
          <p:nvPr/>
        </p:nvSpPr>
        <p:spPr>
          <a:xfrm>
            <a:off x="4245523" y="2353919"/>
            <a:ext cx="1978800" cy="484200"/>
          </a:xfrm>
          <a:prstGeom prst="rect">
            <a:avLst/>
          </a:prstGeom>
          <a:noFill/>
          <a:ln>
            <a:noFill/>
          </a:ln>
        </p:spPr>
        <p:txBody>
          <a:bodyPr spcFirstLastPara="1" wrap="square" lIns="36325" tIns="36325" rIns="36325" bIns="36325" anchor="t" anchorCtr="0">
            <a:normAutofit/>
          </a:bodyPr>
          <a:lstStyle/>
          <a:p>
            <a:pPr marL="272600" marR="0" lvl="0" indent="-272600" algn="l" rtl="0">
              <a:lnSpc>
                <a:spcPct val="100000"/>
              </a:lnSpc>
              <a:spcBef>
                <a:spcPts val="0"/>
              </a:spcBef>
              <a:spcAft>
                <a:spcPts val="0"/>
              </a:spcAft>
              <a:buClr>
                <a:srgbClr val="000000"/>
              </a:buClr>
              <a:buSzPts val="1677"/>
              <a:buFont typeface="Calibri"/>
              <a:buNone/>
            </a:pPr>
            <a:r>
              <a:rPr lang="en-US" sz="1676" b="0" i="0" u="none" strike="noStrike" cap="none">
                <a:solidFill>
                  <a:srgbClr val="000000"/>
                </a:solidFill>
                <a:latin typeface="Calibri"/>
                <a:ea typeface="Calibri"/>
                <a:cs typeface="Calibri"/>
                <a:sym typeface="Calibri"/>
              </a:rPr>
              <a:t>free reviews</a:t>
            </a:r>
            <a:endParaRPr sz="782" b="0" i="0" u="none" strike="noStrike" cap="none">
              <a:solidFill>
                <a:srgbClr val="000000"/>
              </a:solidFill>
              <a:latin typeface="Arial"/>
              <a:ea typeface="Arial"/>
              <a:cs typeface="Arial"/>
              <a:sym typeface="Arial"/>
            </a:endParaRPr>
          </a:p>
        </p:txBody>
      </p:sp>
      <p:cxnSp>
        <p:nvCxnSpPr>
          <p:cNvPr id="270" name="Google Shape;270;p30"/>
          <p:cNvCxnSpPr/>
          <p:nvPr/>
        </p:nvCxnSpPr>
        <p:spPr>
          <a:xfrm>
            <a:off x="4295839" y="2931135"/>
            <a:ext cx="2408400" cy="0"/>
          </a:xfrm>
          <a:prstGeom prst="straightConnector1">
            <a:avLst/>
          </a:prstGeom>
          <a:noFill/>
          <a:ln w="14175" cap="flat" cmpd="sng">
            <a:solidFill>
              <a:srgbClr val="04843D"/>
            </a:solidFill>
            <a:prstDash val="solid"/>
            <a:round/>
            <a:headEnd type="none" w="sm" len="sm"/>
            <a:tailEnd type="triangle" w="med" len="med"/>
          </a:ln>
          <a:effectLst>
            <a:outerShdw blurRad="28396" dist="14198" dir="5400000" rotWithShape="0">
              <a:srgbClr val="000000">
                <a:alpha val="37647"/>
              </a:srgbClr>
            </a:outerShdw>
          </a:effectLst>
        </p:spPr>
      </p:cxnSp>
      <p:sp>
        <p:nvSpPr>
          <p:cNvPr id="271" name="Google Shape;271;p30"/>
          <p:cNvSpPr txBox="1"/>
          <p:nvPr/>
        </p:nvSpPr>
        <p:spPr>
          <a:xfrm>
            <a:off x="4236613" y="2646459"/>
            <a:ext cx="2442900" cy="484200"/>
          </a:xfrm>
          <a:prstGeom prst="rect">
            <a:avLst/>
          </a:prstGeom>
          <a:noFill/>
          <a:ln>
            <a:noFill/>
          </a:ln>
        </p:spPr>
        <p:txBody>
          <a:bodyPr spcFirstLastPara="1" wrap="square" lIns="36325" tIns="36325" rIns="36325" bIns="36325" anchor="t" anchorCtr="0">
            <a:normAutofit/>
          </a:bodyPr>
          <a:lstStyle/>
          <a:p>
            <a:pPr marL="237162" marR="0" lvl="0" indent="-237162" algn="l" rtl="0">
              <a:lnSpc>
                <a:spcPct val="100000"/>
              </a:lnSpc>
              <a:spcBef>
                <a:spcPts val="0"/>
              </a:spcBef>
              <a:spcAft>
                <a:spcPts val="0"/>
              </a:spcAft>
              <a:buClr>
                <a:srgbClr val="000000"/>
              </a:buClr>
              <a:buSzPts val="1459"/>
              <a:buFont typeface="Calibri"/>
              <a:buNone/>
            </a:pPr>
            <a:r>
              <a:rPr lang="en-US" sz="1458" b="0" i="0" u="none" strike="noStrike" cap="none">
                <a:solidFill>
                  <a:srgbClr val="000000"/>
                </a:solidFill>
                <a:latin typeface="Calibri"/>
                <a:ea typeface="Calibri"/>
                <a:cs typeface="Calibri"/>
                <a:sym typeface="Calibri"/>
              </a:rPr>
              <a:t>(mostly) free editorial service</a:t>
            </a:r>
            <a:endParaRPr sz="782" b="0" i="0" u="none" strike="noStrike" cap="none">
              <a:solidFill>
                <a:srgbClr val="000000"/>
              </a:solidFill>
              <a:latin typeface="Arial"/>
              <a:ea typeface="Arial"/>
              <a:cs typeface="Arial"/>
              <a:sym typeface="Arial"/>
            </a:endParaRPr>
          </a:p>
        </p:txBody>
      </p:sp>
      <p:cxnSp>
        <p:nvCxnSpPr>
          <p:cNvPr id="272" name="Google Shape;272;p30"/>
          <p:cNvCxnSpPr/>
          <p:nvPr/>
        </p:nvCxnSpPr>
        <p:spPr>
          <a:xfrm>
            <a:off x="4283251" y="3219146"/>
            <a:ext cx="2408400" cy="0"/>
          </a:xfrm>
          <a:prstGeom prst="straightConnector1">
            <a:avLst/>
          </a:prstGeom>
          <a:noFill/>
          <a:ln w="14175" cap="flat" cmpd="sng">
            <a:solidFill>
              <a:srgbClr val="04843D"/>
            </a:solidFill>
            <a:prstDash val="solid"/>
            <a:round/>
            <a:headEnd type="none" w="sm" len="sm"/>
            <a:tailEnd type="triangle" w="med" len="med"/>
          </a:ln>
          <a:effectLst>
            <a:outerShdw blurRad="28396" dist="14198" dir="5400000" rotWithShape="0">
              <a:srgbClr val="000000">
                <a:alpha val="37647"/>
              </a:srgbClr>
            </a:outerShdw>
          </a:effectLst>
        </p:spPr>
      </p:cxnSp>
      <p:sp>
        <p:nvSpPr>
          <p:cNvPr id="273" name="Google Shape;273;p30"/>
          <p:cNvSpPr txBox="1"/>
          <p:nvPr/>
        </p:nvSpPr>
        <p:spPr>
          <a:xfrm>
            <a:off x="4224025" y="2934470"/>
            <a:ext cx="2326500" cy="484200"/>
          </a:xfrm>
          <a:prstGeom prst="rect">
            <a:avLst/>
          </a:prstGeom>
          <a:noFill/>
          <a:ln>
            <a:noFill/>
          </a:ln>
        </p:spPr>
        <p:txBody>
          <a:bodyPr spcFirstLastPara="1" wrap="square" lIns="36325" tIns="36325" rIns="36325" bIns="36325" anchor="t" anchorCtr="0">
            <a:normAutofit/>
          </a:bodyPr>
          <a:lstStyle/>
          <a:p>
            <a:pPr marL="242614" marR="0" lvl="0" indent="-242614" algn="l" rtl="0">
              <a:lnSpc>
                <a:spcPct val="100000"/>
              </a:lnSpc>
              <a:spcBef>
                <a:spcPts val="0"/>
              </a:spcBef>
              <a:spcAft>
                <a:spcPts val="0"/>
              </a:spcAft>
              <a:buClr>
                <a:srgbClr val="000000"/>
              </a:buClr>
              <a:buSzPts val="1492"/>
              <a:buFont typeface="Calibri"/>
              <a:buNone/>
            </a:pPr>
            <a:r>
              <a:rPr lang="en-US" sz="1492" b="0" i="0" u="none" strike="noStrike" cap="none">
                <a:solidFill>
                  <a:srgbClr val="000000"/>
                </a:solidFill>
                <a:latin typeface="Calibri"/>
                <a:ea typeface="Calibri"/>
                <a:cs typeface="Calibri"/>
                <a:sym typeface="Calibri"/>
              </a:rPr>
              <a:t>$ private publishing money</a:t>
            </a:r>
            <a:endParaRPr sz="782" b="0" i="0" u="none" strike="noStrike" cap="none">
              <a:solidFill>
                <a:srgbClr val="000000"/>
              </a:solidFill>
              <a:latin typeface="Arial"/>
              <a:ea typeface="Arial"/>
              <a:cs typeface="Arial"/>
              <a:sym typeface="Arial"/>
            </a:endParaRPr>
          </a:p>
        </p:txBody>
      </p:sp>
      <p:sp>
        <p:nvSpPr>
          <p:cNvPr id="274" name="Google Shape;274;p30"/>
          <p:cNvSpPr txBox="1"/>
          <p:nvPr/>
        </p:nvSpPr>
        <p:spPr>
          <a:xfrm>
            <a:off x="8313010" y="3844156"/>
            <a:ext cx="1945500" cy="366000"/>
          </a:xfrm>
          <a:prstGeom prst="rect">
            <a:avLst/>
          </a:prstGeom>
          <a:noFill/>
          <a:ln>
            <a:noFill/>
          </a:ln>
        </p:spPr>
        <p:txBody>
          <a:bodyPr spcFirstLastPara="1" wrap="square" lIns="36325" tIns="36325" rIns="36325" bIns="36325" anchor="t" anchorCtr="0">
            <a:spAutoFit/>
          </a:bodyPr>
          <a:lstStyle/>
          <a:p>
            <a:pPr marL="272600" marR="0" lvl="0" indent="-272600" algn="l" rtl="0">
              <a:lnSpc>
                <a:spcPct val="100000"/>
              </a:lnSpc>
              <a:spcBef>
                <a:spcPts val="0"/>
              </a:spcBef>
              <a:spcAft>
                <a:spcPts val="0"/>
              </a:spcAft>
              <a:buClr>
                <a:srgbClr val="036930"/>
              </a:buClr>
              <a:buSzPts val="1901"/>
              <a:buFont typeface="Calibri"/>
              <a:buNone/>
            </a:pPr>
            <a:r>
              <a:rPr lang="en-US" sz="1900" b="1" i="0" u="none" strike="noStrike" cap="none">
                <a:solidFill>
                  <a:srgbClr val="036930"/>
                </a:solidFill>
                <a:latin typeface="Calibri"/>
                <a:ea typeface="Calibri"/>
                <a:cs typeface="Calibri"/>
                <a:sym typeface="Calibri"/>
              </a:rPr>
              <a:t>$$$ profit margin</a:t>
            </a:r>
            <a:endParaRPr sz="782" b="0" i="0" u="none" strike="noStrike" cap="none">
              <a:solidFill>
                <a:srgbClr val="000000"/>
              </a:solidFill>
              <a:latin typeface="Arial"/>
              <a:ea typeface="Arial"/>
              <a:cs typeface="Arial"/>
              <a:sym typeface="Arial"/>
            </a:endParaRPr>
          </a:p>
        </p:txBody>
      </p:sp>
      <p:sp>
        <p:nvSpPr>
          <p:cNvPr id="275" name="Google Shape;275;p30"/>
          <p:cNvSpPr txBox="1"/>
          <p:nvPr/>
        </p:nvSpPr>
        <p:spPr>
          <a:xfrm>
            <a:off x="-1243125" y="1964202"/>
            <a:ext cx="14536200" cy="548100"/>
          </a:xfrm>
          <a:prstGeom prst="rect">
            <a:avLst/>
          </a:prstGeom>
          <a:noFill/>
          <a:ln>
            <a:noFill/>
          </a:ln>
        </p:spPr>
        <p:txBody>
          <a:bodyPr spcFirstLastPara="1" wrap="square" lIns="101725" tIns="101725" rIns="101725" bIns="101725" anchor="t" anchorCtr="0">
            <a:spAutoFit/>
          </a:bodyPr>
          <a:lstStyle/>
          <a:p>
            <a:pPr marL="0" marR="0" lvl="0" indent="0" algn="l" rtl="0">
              <a:lnSpc>
                <a:spcPct val="100000"/>
              </a:lnSpc>
              <a:spcBef>
                <a:spcPts val="0"/>
              </a:spcBef>
              <a:spcAft>
                <a:spcPts val="0"/>
              </a:spcAft>
              <a:buClr>
                <a:srgbClr val="000000"/>
              </a:buClr>
              <a:buSzPts val="2225"/>
              <a:buFont typeface="Arial"/>
              <a:buNone/>
            </a:pPr>
            <a:endParaRPr sz="2225" b="0" i="0" u="none" strike="noStrike" cap="none">
              <a:solidFill>
                <a:srgbClr val="3F3F3F"/>
              </a:solidFill>
              <a:latin typeface="Calibri"/>
              <a:ea typeface="Calibri"/>
              <a:cs typeface="Calibri"/>
              <a:sym typeface="Calibri"/>
            </a:endParaRPr>
          </a:p>
        </p:txBody>
      </p:sp>
      <p:sp>
        <p:nvSpPr>
          <p:cNvPr id="40" name="Titel 1">
            <a:extLst>
              <a:ext uri="{FF2B5EF4-FFF2-40B4-BE49-F238E27FC236}">
                <a16:creationId xmlns:a16="http://schemas.microsoft.com/office/drawing/2014/main" id="{F387CFFB-8DFE-45C0-8197-F5267FA89AE7}"/>
              </a:ext>
            </a:extLst>
          </p:cNvPr>
          <p:cNvSpPr>
            <a:spLocks noGrp="1"/>
          </p:cNvSpPr>
          <p:nvPr>
            <p:ph type="title"/>
          </p:nvPr>
        </p:nvSpPr>
        <p:spPr>
          <a:xfrm>
            <a:off x="322658" y="131757"/>
            <a:ext cx="7731300" cy="1274954"/>
          </a:xfrm>
        </p:spPr>
        <p:txBody>
          <a:bodyPr>
            <a:noAutofit/>
          </a:bodyPr>
          <a:lstStyle/>
          <a:p>
            <a:r>
              <a:rPr lang="en-US" sz="4600" dirty="0">
                <a:latin typeface="Calibri" panose="020F0502020204030204" pitchFamily="34" charset="0"/>
                <a:ea typeface="Calibri" panose="020F0502020204030204" pitchFamily="34" charset="0"/>
                <a:cs typeface="Calibri" panose="020F0502020204030204" pitchFamily="34" charset="0"/>
              </a:rPr>
              <a:t>Status quo: </a:t>
            </a:r>
            <a:br>
              <a:rPr lang="en-US" sz="4600" dirty="0">
                <a:latin typeface="Calibri" panose="020F0502020204030204" pitchFamily="34" charset="0"/>
                <a:ea typeface="Calibri" panose="020F0502020204030204" pitchFamily="34" charset="0"/>
                <a:cs typeface="Calibri" panose="020F0502020204030204" pitchFamily="34" charset="0"/>
              </a:rPr>
            </a:br>
            <a:r>
              <a:rPr lang="en-US" sz="4600" dirty="0">
                <a:latin typeface="Calibri" panose="020F0502020204030204" pitchFamily="34" charset="0"/>
                <a:ea typeface="Calibri" panose="020F0502020204030204" pitchFamily="34" charset="0"/>
                <a:cs typeface="Calibri" panose="020F0502020204030204" pitchFamily="34" charset="0"/>
              </a:rPr>
              <a:t>How publishers make $$$$$</a:t>
            </a:r>
            <a:endParaRPr lang="en-DE" sz="46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104628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1" name="Google Shape;281;g3c3eaa8921b_0_50"/>
          <p:cNvSpPr txBox="1">
            <a:spLocks noGrp="1"/>
          </p:cNvSpPr>
          <p:nvPr>
            <p:ph type="body" idx="1"/>
          </p:nvPr>
        </p:nvSpPr>
        <p:spPr>
          <a:xfrm>
            <a:off x="574425" y="1359875"/>
            <a:ext cx="11433300" cy="4509300"/>
          </a:xfrm>
          <a:prstGeom prst="rect">
            <a:avLst/>
          </a:prstGeom>
          <a:noFill/>
          <a:ln>
            <a:noFill/>
          </a:ln>
        </p:spPr>
        <p:txBody>
          <a:bodyPr spcFirstLastPara="1" wrap="square" lIns="0" tIns="45700" rIns="0" bIns="45700" anchor="t" anchorCtr="0">
            <a:noAutofit/>
          </a:bodyPr>
          <a:lstStyle/>
          <a:p>
            <a:pPr marL="91440" lvl="0" indent="-165100" algn="l" rtl="0">
              <a:lnSpc>
                <a:spcPct val="90000"/>
              </a:lnSpc>
              <a:spcBef>
                <a:spcPts val="0"/>
              </a:spcBef>
              <a:spcAft>
                <a:spcPts val="0"/>
              </a:spcAft>
              <a:buSzPts val="2600"/>
              <a:buFont typeface="Arial"/>
              <a:buChar char="•"/>
            </a:pPr>
            <a:r>
              <a:rPr lang="en-US" sz="2600" dirty="0">
                <a:solidFill>
                  <a:srgbClr val="FF0000"/>
                </a:solidFill>
              </a:rPr>
              <a:t> </a:t>
            </a:r>
            <a:r>
              <a:rPr lang="en-US" sz="2600" dirty="0">
                <a:solidFill>
                  <a:schemeClr val="dk1"/>
                </a:solidFill>
              </a:rPr>
              <a:t>We (society, researchers) pay on average between </a:t>
            </a:r>
            <a:r>
              <a:rPr lang="en-US" sz="2600" b="1" dirty="0">
                <a:solidFill>
                  <a:schemeClr val="dk1"/>
                </a:solidFill>
              </a:rPr>
              <a:t>3.800 € and 5.000 € for publishing a paper</a:t>
            </a:r>
            <a:r>
              <a:rPr lang="en-US" sz="2600" dirty="0"/>
              <a:t> </a:t>
            </a:r>
            <a:r>
              <a:rPr lang="en-US" dirty="0">
                <a:solidFill>
                  <a:srgbClr val="535353"/>
                </a:solidFill>
              </a:rPr>
              <a:t>(all subscription fees + APCs + payments divided by published papers; </a:t>
            </a:r>
            <a:br>
              <a:rPr lang="en-US" dirty="0">
                <a:solidFill>
                  <a:srgbClr val="535353"/>
                </a:solidFill>
              </a:rPr>
            </a:br>
            <a:r>
              <a:rPr lang="en-US" i="1" dirty="0">
                <a:solidFill>
                  <a:srgbClr val="535353"/>
                </a:solidFill>
              </a:rPr>
              <a:t>not</a:t>
            </a:r>
            <a:r>
              <a:rPr lang="en-US" dirty="0">
                <a:solidFill>
                  <a:srgbClr val="535353"/>
                </a:solidFill>
              </a:rPr>
              <a:t> counting free labor such as reviewing, editing, etc.)</a:t>
            </a:r>
            <a:endParaRPr dirty="0">
              <a:solidFill>
                <a:srgbClr val="535353"/>
              </a:solidFill>
            </a:endParaRPr>
          </a:p>
          <a:p>
            <a:pPr marL="457200" lvl="0" indent="-368300" algn="l" rtl="0">
              <a:lnSpc>
                <a:spcPct val="100000"/>
              </a:lnSpc>
              <a:spcBef>
                <a:spcPts val="700"/>
              </a:spcBef>
              <a:spcAft>
                <a:spcPts val="0"/>
              </a:spcAft>
              <a:buClr>
                <a:schemeClr val="dk1"/>
              </a:buClr>
              <a:buSzPts val="2200"/>
              <a:buChar char="•"/>
            </a:pPr>
            <a:r>
              <a:rPr lang="en-US" sz="2200" dirty="0">
                <a:solidFill>
                  <a:schemeClr val="dk1"/>
                </a:solidFill>
              </a:rPr>
              <a:t>„Billion dollar donation“: In 2020, </a:t>
            </a:r>
            <a:r>
              <a:rPr lang="en-US" sz="2200" b="1" dirty="0">
                <a:solidFill>
                  <a:schemeClr val="dk1"/>
                </a:solidFill>
              </a:rPr>
              <a:t>130 million hours of unpaid reviewing time </a:t>
            </a:r>
            <a:r>
              <a:rPr lang="en-US" sz="2200" dirty="0">
                <a:solidFill>
                  <a:schemeClr val="dk1"/>
                </a:solidFill>
              </a:rPr>
              <a:t>were done by scientific community overall; translated to money value with average wages:</a:t>
            </a:r>
            <a:endParaRPr sz="2200" dirty="0">
              <a:solidFill>
                <a:schemeClr val="dk1"/>
              </a:solidFill>
            </a:endParaRPr>
          </a:p>
          <a:p>
            <a:pPr marL="914400" lvl="1" indent="-368300" algn="l" rtl="0">
              <a:lnSpc>
                <a:spcPct val="100000"/>
              </a:lnSpc>
              <a:spcBef>
                <a:spcPts val="700"/>
              </a:spcBef>
              <a:spcAft>
                <a:spcPts val="0"/>
              </a:spcAft>
              <a:buClr>
                <a:schemeClr val="dk1"/>
              </a:buClr>
              <a:buSzPts val="2200"/>
              <a:buChar char="◦"/>
            </a:pPr>
            <a:r>
              <a:rPr lang="en-US" sz="2200" dirty="0">
                <a:solidFill>
                  <a:schemeClr val="dk1"/>
                </a:solidFill>
              </a:rPr>
              <a:t>$1,510,810,944 (US)</a:t>
            </a:r>
            <a:endParaRPr sz="2200" dirty="0">
              <a:solidFill>
                <a:schemeClr val="dk1"/>
              </a:solidFill>
            </a:endParaRPr>
          </a:p>
          <a:p>
            <a:pPr marL="914400" lvl="1" indent="-368300" algn="l" rtl="0">
              <a:lnSpc>
                <a:spcPct val="100000"/>
              </a:lnSpc>
              <a:spcBef>
                <a:spcPts val="700"/>
              </a:spcBef>
              <a:spcAft>
                <a:spcPts val="0"/>
              </a:spcAft>
              <a:buClr>
                <a:schemeClr val="dk1"/>
              </a:buClr>
              <a:buSzPts val="2200"/>
              <a:buChar char="◦"/>
            </a:pPr>
            <a:r>
              <a:rPr lang="en-US" sz="2200" dirty="0">
                <a:solidFill>
                  <a:schemeClr val="dk1"/>
                </a:solidFill>
              </a:rPr>
              <a:t>$391,036,638 (UK) </a:t>
            </a:r>
            <a:endParaRPr sz="2200" dirty="0">
              <a:solidFill>
                <a:schemeClr val="dk1"/>
              </a:solidFill>
            </a:endParaRPr>
          </a:p>
          <a:p>
            <a:pPr marL="457200" lvl="0" indent="-368300" algn="l" rtl="0">
              <a:lnSpc>
                <a:spcPct val="100000"/>
              </a:lnSpc>
              <a:spcBef>
                <a:spcPts val="700"/>
              </a:spcBef>
              <a:spcAft>
                <a:spcPts val="0"/>
              </a:spcAft>
              <a:buClr>
                <a:schemeClr val="dk1"/>
              </a:buClr>
              <a:buSzPts val="2200"/>
              <a:buChar char="•"/>
            </a:pPr>
            <a:r>
              <a:rPr lang="en-US" sz="2600" b="1" dirty="0">
                <a:solidFill>
                  <a:schemeClr val="dk1"/>
                </a:solidFill>
              </a:rPr>
              <a:t>Actual costs for publishing one paper (online only, no print): </a:t>
            </a:r>
            <a:r>
              <a:rPr lang="en-US" sz="2600" b="1" dirty="0"/>
              <a:t> </a:t>
            </a:r>
            <a:r>
              <a:rPr lang="en-US" sz="2600" b="1" dirty="0">
                <a:solidFill>
                  <a:schemeClr val="dk1"/>
                </a:solidFill>
              </a:rPr>
              <a:t>~ 400 € </a:t>
            </a:r>
            <a:br>
              <a:rPr lang="en-US" sz="2600" dirty="0">
                <a:solidFill>
                  <a:schemeClr val="dk1"/>
                </a:solidFill>
              </a:rPr>
            </a:br>
            <a:r>
              <a:rPr lang="en-US" dirty="0">
                <a:solidFill>
                  <a:srgbClr val="535353"/>
                </a:solidFill>
              </a:rPr>
              <a:t>(estimates range between 200 € and 1000 €, see Grossmann et al., 2021)</a:t>
            </a:r>
            <a:endParaRPr sz="2200" dirty="0">
              <a:solidFill>
                <a:schemeClr val="dk1"/>
              </a:solidFill>
            </a:endParaRPr>
          </a:p>
        </p:txBody>
      </p:sp>
      <p:pic>
        <p:nvPicPr>
          <p:cNvPr id="282" name="Google Shape;282;g3c3eaa8921b_0_50"/>
          <p:cNvPicPr preferRelativeResize="0"/>
          <p:nvPr/>
        </p:nvPicPr>
        <p:blipFill rotWithShape="1">
          <a:blip r:embed="rId3">
            <a:alphaModFix/>
          </a:blip>
          <a:srcRect/>
          <a:stretch/>
        </p:blipFill>
        <p:spPr>
          <a:xfrm>
            <a:off x="10252981" y="137374"/>
            <a:ext cx="1781174" cy="554002"/>
          </a:xfrm>
          <a:prstGeom prst="rect">
            <a:avLst/>
          </a:prstGeom>
          <a:noFill/>
          <a:ln>
            <a:noFill/>
          </a:ln>
        </p:spPr>
      </p:pic>
      <p:sp>
        <p:nvSpPr>
          <p:cNvPr id="283" name="Google Shape;283;g3c3eaa8921b_0_50"/>
          <p:cNvSpPr txBox="1"/>
          <p:nvPr/>
        </p:nvSpPr>
        <p:spPr>
          <a:xfrm>
            <a:off x="210855" y="4976797"/>
            <a:ext cx="11823300" cy="1424400"/>
          </a:xfrm>
          <a:prstGeom prst="rect">
            <a:avLst/>
          </a:prstGeom>
          <a:noFill/>
          <a:ln>
            <a:noFill/>
          </a:ln>
        </p:spPr>
        <p:txBody>
          <a:bodyPr spcFirstLastPara="1" wrap="square" lIns="65000" tIns="65000" rIns="65000" bIns="65000" anchor="t" anchorCtr="0">
            <a:spAutoFit/>
          </a:bodyPr>
          <a:lstStyle/>
          <a:p>
            <a:pPr marL="0" marR="0" lvl="0" indent="0" algn="l" rtl="0">
              <a:lnSpc>
                <a:spcPct val="100000"/>
              </a:lnSpc>
              <a:spcBef>
                <a:spcPts val="0"/>
              </a:spcBef>
              <a:spcAft>
                <a:spcPts val="0"/>
              </a:spcAft>
              <a:buClr>
                <a:srgbClr val="535353"/>
              </a:buClr>
              <a:buSzPts val="1400"/>
              <a:buFont typeface="Helvetica Neue"/>
              <a:buNone/>
            </a:pPr>
            <a:r>
              <a:rPr lang="en-US" sz="1200" b="0" i="0" u="none" strike="noStrike" cap="none" dirty="0" err="1">
                <a:solidFill>
                  <a:srgbClr val="535353"/>
                </a:solidFill>
                <a:latin typeface="Helvetica Neue"/>
                <a:ea typeface="Helvetica Neue"/>
                <a:cs typeface="Helvetica Neue"/>
                <a:sym typeface="Helvetica Neue"/>
              </a:rPr>
              <a:t>Schimmer</a:t>
            </a:r>
            <a:r>
              <a:rPr lang="en-US" sz="1200" b="0" i="0" u="none" strike="noStrike" cap="none" dirty="0">
                <a:solidFill>
                  <a:srgbClr val="535353"/>
                </a:solidFill>
                <a:latin typeface="Helvetica Neue"/>
                <a:ea typeface="Helvetica Neue"/>
                <a:cs typeface="Helvetica Neue"/>
                <a:sym typeface="Helvetica Neue"/>
              </a:rPr>
              <a:t>, R., </a:t>
            </a:r>
            <a:r>
              <a:rPr lang="en-US" sz="1200" b="0" i="0" u="none" strike="noStrike" cap="none" dirty="0" err="1">
                <a:solidFill>
                  <a:srgbClr val="535353"/>
                </a:solidFill>
                <a:latin typeface="Helvetica Neue"/>
                <a:ea typeface="Helvetica Neue"/>
                <a:cs typeface="Helvetica Neue"/>
                <a:sym typeface="Helvetica Neue"/>
              </a:rPr>
              <a:t>Geschuhn</a:t>
            </a:r>
            <a:r>
              <a:rPr lang="en-US" sz="1200" b="0" i="0" u="none" strike="noStrike" cap="none" dirty="0">
                <a:solidFill>
                  <a:srgbClr val="535353"/>
                </a:solidFill>
                <a:latin typeface="Helvetica Neue"/>
                <a:ea typeface="Helvetica Neue"/>
                <a:cs typeface="Helvetica Neue"/>
                <a:sym typeface="Helvetica Neue"/>
              </a:rPr>
              <a:t>, K. K., &amp; Vogler, A. (2015). Disrupting the subscription journals’ business model for the necessary large-scale transformation to open access. doi:10.17617/1.3. </a:t>
            </a:r>
            <a:endParaRPr sz="12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535353"/>
              </a:buClr>
              <a:buSzPts val="1400"/>
              <a:buFont typeface="Helvetica Neue"/>
              <a:buNone/>
            </a:pPr>
            <a:r>
              <a:rPr lang="en-US" sz="1200" b="0" i="0" u="none" strike="noStrike" cap="none" dirty="0">
                <a:solidFill>
                  <a:srgbClr val="535353"/>
                </a:solidFill>
                <a:latin typeface="Helvetica Neue"/>
                <a:ea typeface="Helvetica Neue"/>
                <a:cs typeface="Helvetica Neue"/>
                <a:sym typeface="Helvetica Neue"/>
              </a:rPr>
              <a:t>Van </a:t>
            </a:r>
            <a:r>
              <a:rPr lang="en-US" sz="1200" b="0" i="0" u="none" strike="noStrike" cap="none" dirty="0" err="1">
                <a:solidFill>
                  <a:srgbClr val="535353"/>
                </a:solidFill>
                <a:latin typeface="Helvetica Neue"/>
                <a:ea typeface="Helvetica Neue"/>
                <a:cs typeface="Helvetica Neue"/>
                <a:sym typeface="Helvetica Neue"/>
              </a:rPr>
              <a:t>Noorden</a:t>
            </a:r>
            <a:r>
              <a:rPr lang="en-US" sz="1200" b="0" i="0" u="none" strike="noStrike" cap="none" dirty="0">
                <a:solidFill>
                  <a:srgbClr val="535353"/>
                </a:solidFill>
                <a:latin typeface="Helvetica Neue"/>
                <a:ea typeface="Helvetica Neue"/>
                <a:cs typeface="Helvetica Neue"/>
                <a:sym typeface="Helvetica Neue"/>
              </a:rPr>
              <a:t>, R. (2013). Open access: The true cost of science publishing. Nature News, 495(7442), 426. </a:t>
            </a:r>
            <a:r>
              <a:rPr lang="en-US" sz="1200" b="0" i="0" u="sng" strike="noStrike" cap="none" dirty="0">
                <a:solidFill>
                  <a:srgbClr val="1016F4"/>
                </a:solidFill>
                <a:latin typeface="Helvetica Neue"/>
                <a:ea typeface="Helvetica Neue"/>
                <a:cs typeface="Helvetica Neue"/>
                <a:sym typeface="Helvetica Neue"/>
                <a:hlinkClick r:id="rId4">
                  <a:extLst>
                    <a:ext uri="{A12FA001-AC4F-418D-AE19-62706E023703}">
                      <ahyp:hlinkClr xmlns:ahyp="http://schemas.microsoft.com/office/drawing/2018/hyperlinkcolor" val="tx"/>
                    </a:ext>
                  </a:extLst>
                </a:hlinkClick>
              </a:rPr>
              <a:t>https://doi.org/10.1038/495426a</a:t>
            </a:r>
            <a:endParaRPr sz="12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535353"/>
              </a:buClr>
              <a:buSzPts val="1400"/>
              <a:buFont typeface="Helvetica Neue"/>
              <a:buNone/>
            </a:pPr>
            <a:r>
              <a:rPr lang="en-US" sz="1200" b="0" i="0" u="none" strike="noStrike" cap="none" dirty="0">
                <a:solidFill>
                  <a:srgbClr val="535353"/>
                </a:solidFill>
                <a:latin typeface="Helvetica Neue"/>
                <a:ea typeface="Helvetica Neue"/>
                <a:cs typeface="Helvetica Neue"/>
                <a:sym typeface="Helvetica Neue"/>
              </a:rPr>
              <a:t>Grossmann, A., &amp; </a:t>
            </a:r>
            <a:r>
              <a:rPr lang="en-US" sz="1200" b="0" i="0" u="none" strike="noStrike" cap="none" dirty="0" err="1">
                <a:solidFill>
                  <a:srgbClr val="535353"/>
                </a:solidFill>
                <a:latin typeface="Helvetica Neue"/>
                <a:ea typeface="Helvetica Neue"/>
                <a:cs typeface="Helvetica Neue"/>
                <a:sym typeface="Helvetica Neue"/>
              </a:rPr>
              <a:t>Brembs</a:t>
            </a:r>
            <a:r>
              <a:rPr lang="en-US" sz="1200" b="0" i="0" u="none" strike="noStrike" cap="none" dirty="0">
                <a:solidFill>
                  <a:srgbClr val="535353"/>
                </a:solidFill>
                <a:latin typeface="Helvetica Neue"/>
                <a:ea typeface="Helvetica Neue"/>
                <a:cs typeface="Helvetica Neue"/>
                <a:sym typeface="Helvetica Neue"/>
              </a:rPr>
              <a:t>, B. (2021). Current market rates for scholarly publishing services [version 2; peer review: 2 approved]. F1000Research, 10(20). </a:t>
            </a:r>
            <a:r>
              <a:rPr lang="en-US" sz="1200" b="0" i="0" u="sng" strike="noStrike" cap="none" dirty="0">
                <a:solidFill>
                  <a:srgbClr val="1016F4"/>
                </a:solidFill>
                <a:latin typeface="Helvetica Neue"/>
                <a:ea typeface="Helvetica Neue"/>
                <a:cs typeface="Helvetica Neue"/>
                <a:sym typeface="Helvetica Neue"/>
                <a:hlinkClick r:id="rId5">
                  <a:extLst>
                    <a:ext uri="{A12FA001-AC4F-418D-AE19-62706E023703}">
                      <ahyp:hlinkClr xmlns:ahyp="http://schemas.microsoft.com/office/drawing/2018/hyperlinkcolor" val="tx"/>
                    </a:ext>
                  </a:extLst>
                </a:hlinkClick>
              </a:rPr>
              <a:t>https://doi.org/10.12688/f1000research.27468.2</a:t>
            </a:r>
            <a:endParaRPr sz="12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535353"/>
              </a:buClr>
              <a:buSzPts val="1400"/>
              <a:buFont typeface="Helvetica Neue"/>
              <a:buNone/>
            </a:pPr>
            <a:r>
              <a:rPr lang="en-US" sz="1200" b="0" i="0" u="none" strike="noStrike" cap="none" dirty="0" err="1">
                <a:solidFill>
                  <a:srgbClr val="535353"/>
                </a:solidFill>
                <a:latin typeface="Helvetica Neue"/>
                <a:ea typeface="Helvetica Neue"/>
                <a:cs typeface="Helvetica Neue"/>
                <a:sym typeface="Helvetica Neue"/>
              </a:rPr>
              <a:t>Aczel</a:t>
            </a:r>
            <a:r>
              <a:rPr lang="en-US" sz="1200" b="0" i="0" u="none" strike="noStrike" cap="none" dirty="0">
                <a:solidFill>
                  <a:srgbClr val="535353"/>
                </a:solidFill>
                <a:latin typeface="Helvetica Neue"/>
                <a:ea typeface="Helvetica Neue"/>
                <a:cs typeface="Helvetica Neue"/>
                <a:sym typeface="Helvetica Neue"/>
              </a:rPr>
              <a:t>, B., </a:t>
            </a:r>
            <a:r>
              <a:rPr lang="en-US" sz="1200" b="0" i="0" u="none" strike="noStrike" cap="none" dirty="0" err="1">
                <a:solidFill>
                  <a:srgbClr val="535353"/>
                </a:solidFill>
                <a:latin typeface="Helvetica Neue"/>
                <a:ea typeface="Helvetica Neue"/>
                <a:cs typeface="Helvetica Neue"/>
                <a:sym typeface="Helvetica Neue"/>
              </a:rPr>
              <a:t>Szaszi</a:t>
            </a:r>
            <a:r>
              <a:rPr lang="en-US" sz="1200" b="0" i="0" u="none" strike="noStrike" cap="none" dirty="0">
                <a:solidFill>
                  <a:srgbClr val="535353"/>
                </a:solidFill>
                <a:latin typeface="Helvetica Neue"/>
                <a:ea typeface="Helvetica Neue"/>
                <a:cs typeface="Helvetica Neue"/>
                <a:sym typeface="Helvetica Neue"/>
              </a:rPr>
              <a:t>, B., &amp; Holcombe, A. O. (2021). A billion-dollar donation: Estimating the cost of researchers’ time spent on peer review. Research Integrity and Peer Review, 6(1), 14. https://doi.org/10.1186/s41073-021-00118-2</a:t>
            </a:r>
            <a:endParaRPr sz="1200" b="0" i="0" u="none" strike="noStrike" cap="none" dirty="0">
              <a:solidFill>
                <a:srgbClr val="000000"/>
              </a:solidFill>
              <a:latin typeface="Arial"/>
              <a:ea typeface="Arial"/>
              <a:cs typeface="Arial"/>
              <a:sym typeface="Arial"/>
            </a:endParaRPr>
          </a:p>
        </p:txBody>
      </p:sp>
      <p:sp>
        <p:nvSpPr>
          <p:cNvPr id="8" name="Titel 1">
            <a:extLst>
              <a:ext uri="{FF2B5EF4-FFF2-40B4-BE49-F238E27FC236}">
                <a16:creationId xmlns:a16="http://schemas.microsoft.com/office/drawing/2014/main" id="{71E3C37D-E3EC-4D7F-A4F8-AB14EF7BC0F8}"/>
              </a:ext>
            </a:extLst>
          </p:cNvPr>
          <p:cNvSpPr>
            <a:spLocks noGrp="1"/>
          </p:cNvSpPr>
          <p:nvPr>
            <p:ph type="title"/>
          </p:nvPr>
        </p:nvSpPr>
        <p:spPr>
          <a:xfrm>
            <a:off x="322658" y="123373"/>
            <a:ext cx="7731300" cy="817200"/>
          </a:xfrm>
        </p:spPr>
        <p:txBody>
          <a:bodyPr>
            <a:normAutofit/>
          </a:bodyPr>
          <a:lstStyle/>
          <a:p>
            <a:r>
              <a:rPr lang="en-US" sz="4600" dirty="0">
                <a:latin typeface="Calibri" panose="020F0502020204030204" pitchFamily="34" charset="0"/>
                <a:ea typeface="Calibri" panose="020F0502020204030204" pitchFamily="34" charset="0"/>
                <a:cs typeface="Calibri" panose="020F0502020204030204" pitchFamily="34" charset="0"/>
              </a:rPr>
              <a:t>Publishing costs</a:t>
            </a:r>
            <a:endParaRPr lang="en-DE" sz="4600" dirty="0">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pic>
        <p:nvPicPr>
          <p:cNvPr id="289" name="Google Shape;289;g3c3eaa8921b_0_101"/>
          <p:cNvPicPr preferRelativeResize="0"/>
          <p:nvPr/>
        </p:nvPicPr>
        <p:blipFill rotWithShape="1">
          <a:blip r:embed="rId3">
            <a:alphaModFix/>
          </a:blip>
          <a:srcRect/>
          <a:stretch/>
        </p:blipFill>
        <p:spPr>
          <a:xfrm>
            <a:off x="10252981" y="137374"/>
            <a:ext cx="1781174" cy="554002"/>
          </a:xfrm>
          <a:prstGeom prst="rect">
            <a:avLst/>
          </a:prstGeom>
          <a:noFill/>
          <a:ln>
            <a:noFill/>
          </a:ln>
        </p:spPr>
      </p:pic>
      <p:pic>
        <p:nvPicPr>
          <p:cNvPr id="290" name="Google Shape;290;g3c3eaa8921b_0_101"/>
          <p:cNvPicPr preferRelativeResize="0"/>
          <p:nvPr/>
        </p:nvPicPr>
        <p:blipFill rotWithShape="1">
          <a:blip r:embed="rId4">
            <a:alphaModFix/>
          </a:blip>
          <a:srcRect/>
          <a:stretch/>
        </p:blipFill>
        <p:spPr>
          <a:xfrm>
            <a:off x="4118245" y="1875799"/>
            <a:ext cx="6623100" cy="4417800"/>
          </a:xfrm>
          <a:prstGeom prst="rect">
            <a:avLst/>
          </a:prstGeom>
          <a:noFill/>
          <a:ln>
            <a:noFill/>
          </a:ln>
        </p:spPr>
      </p:pic>
      <p:sp>
        <p:nvSpPr>
          <p:cNvPr id="291" name="Google Shape;291;g3c3eaa8921b_0_101"/>
          <p:cNvSpPr txBox="1"/>
          <p:nvPr/>
        </p:nvSpPr>
        <p:spPr>
          <a:xfrm rot="-5400000">
            <a:off x="2413802" y="2993300"/>
            <a:ext cx="2264400" cy="1144500"/>
          </a:xfrm>
          <a:prstGeom prst="rect">
            <a:avLst/>
          </a:prstGeom>
          <a:noFill/>
          <a:ln>
            <a:noFill/>
          </a:ln>
        </p:spPr>
        <p:txBody>
          <a:bodyPr spcFirstLastPara="1" wrap="square" lIns="68650" tIns="68650" rIns="68650" bIns="68650" anchor="ctr" anchorCtr="0">
            <a:spAutoFit/>
          </a:bodyPr>
          <a:lstStyle/>
          <a:p>
            <a:pPr marL="0" marR="0" lvl="0" indent="0" algn="l" rtl="0">
              <a:lnSpc>
                <a:spcPct val="100000"/>
              </a:lnSpc>
              <a:spcBef>
                <a:spcPts val="0"/>
              </a:spcBef>
              <a:spcAft>
                <a:spcPts val="0"/>
              </a:spcAft>
              <a:buClr>
                <a:srgbClr val="000000"/>
              </a:buClr>
              <a:buSzPts val="3267"/>
              <a:buFont typeface="Gill Sans"/>
              <a:buNone/>
            </a:pPr>
            <a:r>
              <a:rPr lang="en-US" sz="3266" b="0" i="0" u="none" strike="noStrike" cap="none">
                <a:solidFill>
                  <a:srgbClr val="000000"/>
                </a:solidFill>
                <a:latin typeface="Gill Sans"/>
                <a:ea typeface="Gill Sans"/>
                <a:cs typeface="Gill Sans"/>
                <a:sym typeface="Gill Sans"/>
              </a:rPr>
              <a:t>Profit margin</a:t>
            </a:r>
            <a:endParaRPr sz="1039" b="0" i="0" u="none" strike="noStrike" cap="none">
              <a:solidFill>
                <a:srgbClr val="000000"/>
              </a:solidFill>
              <a:latin typeface="Arial"/>
              <a:ea typeface="Arial"/>
              <a:cs typeface="Arial"/>
              <a:sym typeface="Arial"/>
            </a:endParaRPr>
          </a:p>
        </p:txBody>
      </p:sp>
      <p:grpSp>
        <p:nvGrpSpPr>
          <p:cNvPr id="292" name="Google Shape;292;g3c3eaa8921b_0_101"/>
          <p:cNvGrpSpPr/>
          <p:nvPr/>
        </p:nvGrpSpPr>
        <p:grpSpPr>
          <a:xfrm>
            <a:off x="9591561" y="1056676"/>
            <a:ext cx="1076430" cy="4308641"/>
            <a:chOff x="18641" y="0"/>
            <a:chExt cx="1449738" cy="5802883"/>
          </a:xfrm>
        </p:grpSpPr>
        <p:sp>
          <p:nvSpPr>
            <p:cNvPr id="293" name="Google Shape;293;g3c3eaa8921b_0_101"/>
            <p:cNvSpPr/>
            <p:nvPr/>
          </p:nvSpPr>
          <p:spPr>
            <a:xfrm>
              <a:off x="18641" y="0"/>
              <a:ext cx="1449738" cy="1334610"/>
            </a:xfrm>
            <a:custGeom>
              <a:avLst/>
              <a:gdLst/>
              <a:ahLst/>
              <a:cxnLst/>
              <a:rect l="l" t="t" r="r" b="b"/>
              <a:pathLst>
                <a:path w="21600" h="21600" extrusionOk="0">
                  <a:moveTo>
                    <a:pt x="10800" y="0"/>
                  </a:moveTo>
                  <a:lnTo>
                    <a:pt x="12607" y="3083"/>
                  </a:lnTo>
                  <a:lnTo>
                    <a:pt x="15606" y="1070"/>
                  </a:lnTo>
                  <a:lnTo>
                    <a:pt x="15862" y="4612"/>
                  </a:lnTo>
                  <a:lnTo>
                    <a:pt x="19461" y="4066"/>
                  </a:lnTo>
                  <a:lnTo>
                    <a:pt x="18115" y="7366"/>
                  </a:lnTo>
                  <a:lnTo>
                    <a:pt x="21600" y="8397"/>
                  </a:lnTo>
                  <a:lnTo>
                    <a:pt x="18919" y="10800"/>
                  </a:lnTo>
                  <a:lnTo>
                    <a:pt x="21600" y="13203"/>
                  </a:lnTo>
                  <a:lnTo>
                    <a:pt x="18115" y="14234"/>
                  </a:lnTo>
                  <a:lnTo>
                    <a:pt x="19461" y="17534"/>
                  </a:lnTo>
                  <a:lnTo>
                    <a:pt x="15862" y="16988"/>
                  </a:lnTo>
                  <a:lnTo>
                    <a:pt x="15606" y="20530"/>
                  </a:lnTo>
                  <a:lnTo>
                    <a:pt x="12607" y="18517"/>
                  </a:lnTo>
                  <a:lnTo>
                    <a:pt x="10800" y="21600"/>
                  </a:lnTo>
                  <a:lnTo>
                    <a:pt x="8993" y="18517"/>
                  </a:lnTo>
                  <a:lnTo>
                    <a:pt x="5994" y="20530"/>
                  </a:lnTo>
                  <a:lnTo>
                    <a:pt x="5738" y="16988"/>
                  </a:lnTo>
                  <a:lnTo>
                    <a:pt x="2139" y="17534"/>
                  </a:lnTo>
                  <a:lnTo>
                    <a:pt x="3485" y="14234"/>
                  </a:lnTo>
                  <a:lnTo>
                    <a:pt x="0" y="13203"/>
                  </a:lnTo>
                  <a:lnTo>
                    <a:pt x="2681" y="10800"/>
                  </a:lnTo>
                  <a:lnTo>
                    <a:pt x="0" y="8397"/>
                  </a:lnTo>
                  <a:lnTo>
                    <a:pt x="3485" y="7366"/>
                  </a:lnTo>
                  <a:lnTo>
                    <a:pt x="2139" y="4066"/>
                  </a:lnTo>
                  <a:lnTo>
                    <a:pt x="5738" y="4612"/>
                  </a:lnTo>
                  <a:lnTo>
                    <a:pt x="5994" y="1070"/>
                  </a:lnTo>
                  <a:lnTo>
                    <a:pt x="8993" y="3083"/>
                  </a:lnTo>
                  <a:close/>
                </a:path>
              </a:pathLst>
            </a:custGeom>
            <a:gradFill>
              <a:gsLst>
                <a:gs pos="0">
                  <a:srgbClr val="202DA2"/>
                </a:gs>
                <a:gs pos="100000">
                  <a:srgbClr val="425FF8"/>
                </a:gs>
              </a:gsLst>
              <a:lin ang="5400012" scaled="0"/>
            </a:gradFill>
            <a:ln>
              <a:noFill/>
            </a:ln>
            <a:effectLst>
              <a:outerShdw blurRad="66005" dist="66005" dir="2880000" rotWithShape="0">
                <a:srgbClr val="000000">
                  <a:alpha val="59607"/>
                </a:srgbClr>
              </a:outerShdw>
            </a:effectLst>
          </p:spPr>
          <p:txBody>
            <a:bodyPr spcFirstLastPara="1" wrap="square" lIns="68650" tIns="68650" rIns="68650" bIns="68650" anchor="ctr" anchorCtr="0">
              <a:noAutofit/>
            </a:bodyPr>
            <a:lstStyle/>
            <a:p>
              <a:pPr marL="0" marR="0" lvl="0" indent="0" algn="ctr" rtl="0">
                <a:lnSpc>
                  <a:spcPct val="100000"/>
                </a:lnSpc>
                <a:spcBef>
                  <a:spcPts val="0"/>
                </a:spcBef>
                <a:spcAft>
                  <a:spcPts val="0"/>
                </a:spcAft>
                <a:buClr>
                  <a:srgbClr val="FFFFFF"/>
                </a:buClr>
                <a:buSzPts val="2079"/>
                <a:buFont typeface="Arial"/>
                <a:buNone/>
              </a:pPr>
              <a:r>
                <a:rPr lang="en-US" sz="2078" b="0" i="0" u="none" strike="noStrike" cap="none">
                  <a:solidFill>
                    <a:srgbClr val="FFFFFF"/>
                  </a:solidFill>
                  <a:latin typeface="Arial"/>
                  <a:ea typeface="Arial"/>
                  <a:cs typeface="Arial"/>
                  <a:sym typeface="Arial"/>
                </a:rPr>
                <a:t>40%</a:t>
              </a:r>
              <a:endParaRPr sz="1039" b="0" i="0" u="none" strike="noStrike" cap="none">
                <a:solidFill>
                  <a:srgbClr val="000000"/>
                </a:solidFill>
                <a:latin typeface="Arial"/>
                <a:ea typeface="Arial"/>
                <a:cs typeface="Arial"/>
                <a:sym typeface="Arial"/>
              </a:endParaRPr>
            </a:p>
          </p:txBody>
        </p:sp>
        <p:sp>
          <p:nvSpPr>
            <p:cNvPr id="294" name="Google Shape;294;g3c3eaa8921b_0_101"/>
            <p:cNvSpPr/>
            <p:nvPr/>
          </p:nvSpPr>
          <p:spPr>
            <a:xfrm>
              <a:off x="143150" y="1454983"/>
              <a:ext cx="1200600" cy="4347900"/>
            </a:xfrm>
            <a:prstGeom prst="rect">
              <a:avLst/>
            </a:prstGeom>
            <a:gradFill>
              <a:gsLst>
                <a:gs pos="0">
                  <a:srgbClr val="FF8B00"/>
                </a:gs>
                <a:gs pos="100000">
                  <a:srgbClr val="AB7000"/>
                </a:gs>
              </a:gsLst>
              <a:lin ang="5400012" scaled="0"/>
            </a:gradFill>
            <a:ln>
              <a:noFill/>
            </a:ln>
            <a:effectLst>
              <a:outerShdw blurRad="66005" dist="66005" dir="2880000" rotWithShape="0">
                <a:srgbClr val="000000">
                  <a:alpha val="59607"/>
                </a:srgbClr>
              </a:outerShdw>
            </a:effectLst>
          </p:spPr>
          <p:txBody>
            <a:bodyPr spcFirstLastPara="1" wrap="square" lIns="68650" tIns="68650" rIns="68650" bIns="68650" anchor="ctr" anchorCtr="0">
              <a:noAutofit/>
            </a:bodyPr>
            <a:lstStyle/>
            <a:p>
              <a:pPr marL="0" marR="0" lvl="0" indent="0" algn="ctr" rtl="0">
                <a:lnSpc>
                  <a:spcPct val="100000"/>
                </a:lnSpc>
                <a:spcBef>
                  <a:spcPts val="0"/>
                </a:spcBef>
                <a:spcAft>
                  <a:spcPts val="0"/>
                </a:spcAft>
                <a:buClr>
                  <a:srgbClr val="FFFFFF"/>
                </a:buClr>
                <a:buSzPts val="3267"/>
                <a:buFont typeface="Arial"/>
                <a:buNone/>
              </a:pPr>
              <a:endParaRPr sz="3266" b="0" i="0" u="none" strike="noStrike" cap="none">
                <a:solidFill>
                  <a:srgbClr val="FFFFFF"/>
                </a:solidFill>
                <a:latin typeface="Arial"/>
                <a:ea typeface="Arial"/>
                <a:cs typeface="Arial"/>
                <a:sym typeface="Arial"/>
              </a:endParaRPr>
            </a:p>
          </p:txBody>
        </p:sp>
      </p:grpSp>
      <p:sp>
        <p:nvSpPr>
          <p:cNvPr id="295" name="Google Shape;295;g3c3eaa8921b_0_101"/>
          <p:cNvSpPr txBox="1"/>
          <p:nvPr/>
        </p:nvSpPr>
        <p:spPr>
          <a:xfrm>
            <a:off x="366160" y="6431993"/>
            <a:ext cx="6645600" cy="315900"/>
          </a:xfrm>
          <a:prstGeom prst="rect">
            <a:avLst/>
          </a:prstGeom>
          <a:noFill/>
          <a:ln>
            <a:noFill/>
          </a:ln>
        </p:spPr>
        <p:txBody>
          <a:bodyPr spcFirstLastPara="1" wrap="square" lIns="65000" tIns="65000" rIns="65000" bIns="65000" anchor="ctr" anchorCtr="0">
            <a:spAutoFit/>
          </a:bodyPr>
          <a:lstStyle/>
          <a:p>
            <a:pPr marL="0" marR="0" lvl="0" indent="0" algn="l" rtl="0">
              <a:lnSpc>
                <a:spcPct val="100000"/>
              </a:lnSpc>
              <a:spcBef>
                <a:spcPts val="0"/>
              </a:spcBef>
              <a:spcAft>
                <a:spcPts val="0"/>
              </a:spcAft>
              <a:buClr>
                <a:srgbClr val="4B4A4B"/>
              </a:buClr>
              <a:buSzPts val="1200"/>
              <a:buFont typeface="Helvetica Neue"/>
              <a:buNone/>
            </a:pPr>
            <a:r>
              <a:rPr lang="en-US" sz="1200" b="0" i="0" u="sng" strike="noStrike" cap="none">
                <a:solidFill>
                  <a:schemeClr val="lt1"/>
                </a:solidFill>
                <a:latin typeface="Helvetica Neue"/>
                <a:ea typeface="Helvetica Neue"/>
                <a:cs typeface="Helvetica Neue"/>
                <a:sym typeface="Helvetica Neue"/>
                <a:hlinkClick r:id="rId5">
                  <a:extLst>
                    <a:ext uri="{A12FA001-AC4F-418D-AE19-62706E023703}">
                      <ahyp:hlinkClr xmlns:ahyp="http://schemas.microsoft.com/office/drawing/2018/hyperlinkcolor" val="tx"/>
                    </a:ext>
                  </a:extLst>
                </a:hlinkClick>
              </a:rPr>
              <a:t>https://www.theguardian.com/science/2012/apr/24/harvard-university-journal-publishers-prices</a:t>
            </a:r>
            <a:endParaRPr sz="1400" b="0" i="0" u="none" strike="noStrike" cap="none">
              <a:solidFill>
                <a:schemeClr val="lt1"/>
              </a:solidFill>
              <a:latin typeface="Arial"/>
              <a:ea typeface="Arial"/>
              <a:cs typeface="Arial"/>
              <a:sym typeface="Arial"/>
            </a:endParaRPr>
          </a:p>
        </p:txBody>
      </p:sp>
      <p:sp>
        <p:nvSpPr>
          <p:cNvPr id="296" name="Google Shape;296;g3c3eaa8921b_0_101"/>
          <p:cNvSpPr/>
          <p:nvPr/>
        </p:nvSpPr>
        <p:spPr>
          <a:xfrm>
            <a:off x="9387125" y="993400"/>
            <a:ext cx="1579800" cy="5162700"/>
          </a:xfrm>
          <a:prstGeom prst="rect">
            <a:avLst/>
          </a:prstGeom>
          <a:solidFill>
            <a:schemeClr val="lt1"/>
          </a:solidFill>
          <a:ln w="9525" cap="flat" cmpd="sng">
            <a:solidFill>
              <a:schemeClr val="lt1"/>
            </a:solidFill>
            <a:prstDash val="dot"/>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3" name="Titel 1">
            <a:extLst>
              <a:ext uri="{FF2B5EF4-FFF2-40B4-BE49-F238E27FC236}">
                <a16:creationId xmlns:a16="http://schemas.microsoft.com/office/drawing/2014/main" id="{0609D378-1E08-49E2-B7A0-31DB6265CA5D}"/>
              </a:ext>
            </a:extLst>
          </p:cNvPr>
          <p:cNvSpPr>
            <a:spLocks noGrp="1"/>
          </p:cNvSpPr>
          <p:nvPr>
            <p:ph type="title"/>
          </p:nvPr>
        </p:nvSpPr>
        <p:spPr>
          <a:xfrm>
            <a:off x="322658" y="123373"/>
            <a:ext cx="7731300" cy="817200"/>
          </a:xfrm>
        </p:spPr>
        <p:txBody>
          <a:bodyPr>
            <a:normAutofit/>
          </a:bodyPr>
          <a:lstStyle/>
          <a:p>
            <a:r>
              <a:rPr lang="en-US" sz="4600" dirty="0">
                <a:latin typeface="Calibri" panose="020F0502020204030204" pitchFamily="34" charset="0"/>
                <a:ea typeface="Calibri" panose="020F0502020204030204" pitchFamily="34" charset="0"/>
                <a:cs typeface="Calibri" panose="020F0502020204030204" pitchFamily="34" charset="0"/>
              </a:rPr>
              <a:t>Profit margins</a:t>
            </a:r>
            <a:endParaRPr lang="en-DE" sz="4600" dirty="0">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pic>
        <p:nvPicPr>
          <p:cNvPr id="302" name="Google Shape;302;g3d1162e6798_0_0"/>
          <p:cNvPicPr preferRelativeResize="0"/>
          <p:nvPr/>
        </p:nvPicPr>
        <p:blipFill rotWithShape="1">
          <a:blip r:embed="rId3">
            <a:alphaModFix/>
          </a:blip>
          <a:srcRect/>
          <a:stretch/>
        </p:blipFill>
        <p:spPr>
          <a:xfrm>
            <a:off x="10252981" y="137374"/>
            <a:ext cx="1781174" cy="554002"/>
          </a:xfrm>
          <a:prstGeom prst="rect">
            <a:avLst/>
          </a:prstGeom>
          <a:noFill/>
          <a:ln>
            <a:noFill/>
          </a:ln>
        </p:spPr>
      </p:pic>
      <p:pic>
        <p:nvPicPr>
          <p:cNvPr id="303" name="Google Shape;303;g3d1162e6798_0_0"/>
          <p:cNvPicPr preferRelativeResize="0"/>
          <p:nvPr/>
        </p:nvPicPr>
        <p:blipFill rotWithShape="1">
          <a:blip r:embed="rId4">
            <a:alphaModFix/>
          </a:blip>
          <a:srcRect/>
          <a:stretch/>
        </p:blipFill>
        <p:spPr>
          <a:xfrm>
            <a:off x="4118245" y="1875799"/>
            <a:ext cx="6623100" cy="4417800"/>
          </a:xfrm>
          <a:prstGeom prst="rect">
            <a:avLst/>
          </a:prstGeom>
          <a:noFill/>
          <a:ln>
            <a:noFill/>
          </a:ln>
        </p:spPr>
      </p:pic>
      <p:sp>
        <p:nvSpPr>
          <p:cNvPr id="304" name="Google Shape;304;g3d1162e6798_0_0"/>
          <p:cNvSpPr txBox="1"/>
          <p:nvPr/>
        </p:nvSpPr>
        <p:spPr>
          <a:xfrm rot="-5400000">
            <a:off x="2413652" y="2993450"/>
            <a:ext cx="2264400" cy="1144200"/>
          </a:xfrm>
          <a:prstGeom prst="rect">
            <a:avLst/>
          </a:prstGeom>
          <a:noFill/>
          <a:ln>
            <a:noFill/>
          </a:ln>
        </p:spPr>
        <p:txBody>
          <a:bodyPr spcFirstLastPara="1" wrap="square" lIns="68650" tIns="68650" rIns="68650" bIns="68650" anchor="ctr" anchorCtr="0">
            <a:spAutoFit/>
          </a:bodyPr>
          <a:lstStyle/>
          <a:p>
            <a:pPr marL="0" marR="0" lvl="0" indent="0" algn="l" rtl="0">
              <a:lnSpc>
                <a:spcPct val="100000"/>
              </a:lnSpc>
              <a:spcBef>
                <a:spcPts val="0"/>
              </a:spcBef>
              <a:spcAft>
                <a:spcPts val="0"/>
              </a:spcAft>
              <a:buClr>
                <a:srgbClr val="000000"/>
              </a:buClr>
              <a:buSzPts val="3267"/>
              <a:buFont typeface="Gill Sans"/>
              <a:buNone/>
            </a:pPr>
            <a:r>
              <a:rPr lang="en-US" sz="3266" b="0" i="0" u="none" strike="noStrike" cap="none">
                <a:solidFill>
                  <a:srgbClr val="000000"/>
                </a:solidFill>
                <a:latin typeface="Gill Sans"/>
                <a:ea typeface="Gill Sans"/>
                <a:cs typeface="Gill Sans"/>
                <a:sym typeface="Gill Sans"/>
              </a:rPr>
              <a:t>Profit margin</a:t>
            </a:r>
            <a:endParaRPr sz="1039" b="0" i="0" u="none" strike="noStrike" cap="none">
              <a:solidFill>
                <a:srgbClr val="000000"/>
              </a:solidFill>
              <a:latin typeface="Arial"/>
              <a:ea typeface="Arial"/>
              <a:cs typeface="Arial"/>
              <a:sym typeface="Arial"/>
            </a:endParaRPr>
          </a:p>
        </p:txBody>
      </p:sp>
      <p:grpSp>
        <p:nvGrpSpPr>
          <p:cNvPr id="305" name="Google Shape;305;g3d1162e6798_0_0"/>
          <p:cNvGrpSpPr/>
          <p:nvPr/>
        </p:nvGrpSpPr>
        <p:grpSpPr>
          <a:xfrm>
            <a:off x="9591561" y="1500996"/>
            <a:ext cx="1076430" cy="3864321"/>
            <a:chOff x="18641" y="0"/>
            <a:chExt cx="1449738" cy="5802883"/>
          </a:xfrm>
        </p:grpSpPr>
        <p:sp>
          <p:nvSpPr>
            <p:cNvPr id="306" name="Google Shape;306;g3d1162e6798_0_0"/>
            <p:cNvSpPr/>
            <p:nvPr/>
          </p:nvSpPr>
          <p:spPr>
            <a:xfrm>
              <a:off x="18641" y="0"/>
              <a:ext cx="1449738" cy="1334610"/>
            </a:xfrm>
            <a:custGeom>
              <a:avLst/>
              <a:gdLst/>
              <a:ahLst/>
              <a:cxnLst/>
              <a:rect l="l" t="t" r="r" b="b"/>
              <a:pathLst>
                <a:path w="21600" h="21600" extrusionOk="0">
                  <a:moveTo>
                    <a:pt x="10800" y="0"/>
                  </a:moveTo>
                  <a:lnTo>
                    <a:pt x="12607" y="3083"/>
                  </a:lnTo>
                  <a:lnTo>
                    <a:pt x="15606" y="1070"/>
                  </a:lnTo>
                  <a:lnTo>
                    <a:pt x="15862" y="4612"/>
                  </a:lnTo>
                  <a:lnTo>
                    <a:pt x="19461" y="4066"/>
                  </a:lnTo>
                  <a:lnTo>
                    <a:pt x="18115" y="7366"/>
                  </a:lnTo>
                  <a:lnTo>
                    <a:pt x="21600" y="8397"/>
                  </a:lnTo>
                  <a:lnTo>
                    <a:pt x="18919" y="10800"/>
                  </a:lnTo>
                  <a:lnTo>
                    <a:pt x="21600" y="13203"/>
                  </a:lnTo>
                  <a:lnTo>
                    <a:pt x="18115" y="14234"/>
                  </a:lnTo>
                  <a:lnTo>
                    <a:pt x="19461" y="17534"/>
                  </a:lnTo>
                  <a:lnTo>
                    <a:pt x="15862" y="16988"/>
                  </a:lnTo>
                  <a:lnTo>
                    <a:pt x="15606" y="20530"/>
                  </a:lnTo>
                  <a:lnTo>
                    <a:pt x="12607" y="18517"/>
                  </a:lnTo>
                  <a:lnTo>
                    <a:pt x="10800" y="21600"/>
                  </a:lnTo>
                  <a:lnTo>
                    <a:pt x="8993" y="18517"/>
                  </a:lnTo>
                  <a:lnTo>
                    <a:pt x="5994" y="20530"/>
                  </a:lnTo>
                  <a:lnTo>
                    <a:pt x="5738" y="16988"/>
                  </a:lnTo>
                  <a:lnTo>
                    <a:pt x="2139" y="17534"/>
                  </a:lnTo>
                  <a:lnTo>
                    <a:pt x="3485" y="14234"/>
                  </a:lnTo>
                  <a:lnTo>
                    <a:pt x="0" y="13203"/>
                  </a:lnTo>
                  <a:lnTo>
                    <a:pt x="2681" y="10800"/>
                  </a:lnTo>
                  <a:lnTo>
                    <a:pt x="0" y="8397"/>
                  </a:lnTo>
                  <a:lnTo>
                    <a:pt x="3485" y="7366"/>
                  </a:lnTo>
                  <a:lnTo>
                    <a:pt x="2139" y="4066"/>
                  </a:lnTo>
                  <a:lnTo>
                    <a:pt x="5738" y="4612"/>
                  </a:lnTo>
                  <a:lnTo>
                    <a:pt x="5994" y="1070"/>
                  </a:lnTo>
                  <a:lnTo>
                    <a:pt x="8993" y="3083"/>
                  </a:lnTo>
                  <a:close/>
                </a:path>
              </a:pathLst>
            </a:custGeom>
            <a:gradFill>
              <a:gsLst>
                <a:gs pos="0">
                  <a:srgbClr val="202DA2"/>
                </a:gs>
                <a:gs pos="100000">
                  <a:srgbClr val="425FF8"/>
                </a:gs>
              </a:gsLst>
              <a:lin ang="5400012" scaled="0"/>
            </a:gradFill>
            <a:ln>
              <a:noFill/>
            </a:ln>
            <a:effectLst>
              <a:outerShdw blurRad="66005" dist="66005" dir="2880000" rotWithShape="0">
                <a:srgbClr val="000000">
                  <a:alpha val="59609"/>
                </a:srgbClr>
              </a:outerShdw>
            </a:effectLst>
          </p:spPr>
          <p:txBody>
            <a:bodyPr spcFirstLastPara="1" wrap="square" lIns="68650" tIns="68650" rIns="68650" bIns="68650" anchor="ctr" anchorCtr="0">
              <a:noAutofit/>
            </a:bodyPr>
            <a:lstStyle/>
            <a:p>
              <a:pPr marL="0" marR="0" lvl="0" indent="0" algn="ctr" rtl="0">
                <a:lnSpc>
                  <a:spcPct val="100000"/>
                </a:lnSpc>
                <a:spcBef>
                  <a:spcPts val="0"/>
                </a:spcBef>
                <a:spcAft>
                  <a:spcPts val="0"/>
                </a:spcAft>
                <a:buClr>
                  <a:srgbClr val="FFFFFF"/>
                </a:buClr>
                <a:buSzPts val="2079"/>
                <a:buFont typeface="Arial"/>
                <a:buNone/>
              </a:pPr>
              <a:r>
                <a:rPr lang="en-US" sz="2078" b="0" i="0" u="none" strike="noStrike" cap="none">
                  <a:solidFill>
                    <a:srgbClr val="FFFFFF"/>
                  </a:solidFill>
                  <a:latin typeface="Arial"/>
                  <a:ea typeface="Arial"/>
                  <a:cs typeface="Arial"/>
                  <a:sym typeface="Arial"/>
                </a:rPr>
                <a:t>40%</a:t>
              </a:r>
              <a:endParaRPr sz="1039" b="0" i="0" u="none" strike="noStrike" cap="none">
                <a:solidFill>
                  <a:srgbClr val="000000"/>
                </a:solidFill>
                <a:latin typeface="Arial"/>
                <a:ea typeface="Arial"/>
                <a:cs typeface="Arial"/>
                <a:sym typeface="Arial"/>
              </a:endParaRPr>
            </a:p>
          </p:txBody>
        </p:sp>
        <p:sp>
          <p:nvSpPr>
            <p:cNvPr id="307" name="Google Shape;307;g3d1162e6798_0_0"/>
            <p:cNvSpPr/>
            <p:nvPr/>
          </p:nvSpPr>
          <p:spPr>
            <a:xfrm>
              <a:off x="143150" y="1454983"/>
              <a:ext cx="1200600" cy="4347900"/>
            </a:xfrm>
            <a:prstGeom prst="rect">
              <a:avLst/>
            </a:prstGeom>
            <a:gradFill>
              <a:gsLst>
                <a:gs pos="0">
                  <a:srgbClr val="FF8B00"/>
                </a:gs>
                <a:gs pos="100000">
                  <a:srgbClr val="AB7000"/>
                </a:gs>
              </a:gsLst>
              <a:lin ang="5400012" scaled="0"/>
            </a:gradFill>
            <a:ln>
              <a:noFill/>
            </a:ln>
            <a:effectLst>
              <a:outerShdw blurRad="66005" dist="66005" dir="2880000" rotWithShape="0">
                <a:srgbClr val="000000">
                  <a:alpha val="59609"/>
                </a:srgbClr>
              </a:outerShdw>
            </a:effectLst>
          </p:spPr>
          <p:txBody>
            <a:bodyPr spcFirstLastPara="1" wrap="square" lIns="68650" tIns="68650" rIns="68650" bIns="68650" anchor="ctr" anchorCtr="0">
              <a:noAutofit/>
            </a:bodyPr>
            <a:lstStyle/>
            <a:p>
              <a:pPr marL="0" marR="0" lvl="0" indent="0" algn="ctr" rtl="0">
                <a:lnSpc>
                  <a:spcPct val="100000"/>
                </a:lnSpc>
                <a:spcBef>
                  <a:spcPts val="0"/>
                </a:spcBef>
                <a:spcAft>
                  <a:spcPts val="0"/>
                </a:spcAft>
                <a:buClr>
                  <a:srgbClr val="FFFFFF"/>
                </a:buClr>
                <a:buSzPts val="3267"/>
                <a:buFont typeface="Arial"/>
                <a:buNone/>
              </a:pPr>
              <a:endParaRPr sz="3266" b="0" i="0" u="none" strike="noStrike" cap="none">
                <a:solidFill>
                  <a:srgbClr val="FFFFFF"/>
                </a:solidFill>
                <a:latin typeface="Arial"/>
                <a:ea typeface="Arial"/>
                <a:cs typeface="Arial"/>
                <a:sym typeface="Arial"/>
              </a:endParaRPr>
            </a:p>
          </p:txBody>
        </p:sp>
      </p:grpSp>
      <p:sp>
        <p:nvSpPr>
          <p:cNvPr id="308" name="Google Shape;308;g3d1162e6798_0_0"/>
          <p:cNvSpPr txBox="1"/>
          <p:nvPr/>
        </p:nvSpPr>
        <p:spPr>
          <a:xfrm>
            <a:off x="366160" y="6431993"/>
            <a:ext cx="6645600" cy="315900"/>
          </a:xfrm>
          <a:prstGeom prst="rect">
            <a:avLst/>
          </a:prstGeom>
          <a:noFill/>
          <a:ln>
            <a:noFill/>
          </a:ln>
        </p:spPr>
        <p:txBody>
          <a:bodyPr spcFirstLastPara="1" wrap="square" lIns="65000" tIns="65000" rIns="65000" bIns="65000" anchor="ctr" anchorCtr="0">
            <a:spAutoFit/>
          </a:bodyPr>
          <a:lstStyle/>
          <a:p>
            <a:pPr marL="0" marR="0" lvl="0" indent="0" algn="l" rtl="0">
              <a:lnSpc>
                <a:spcPct val="100000"/>
              </a:lnSpc>
              <a:spcBef>
                <a:spcPts val="0"/>
              </a:spcBef>
              <a:spcAft>
                <a:spcPts val="0"/>
              </a:spcAft>
              <a:buClr>
                <a:srgbClr val="4B4A4B"/>
              </a:buClr>
              <a:buSzPts val="1200"/>
              <a:buFont typeface="Helvetica Neue"/>
              <a:buNone/>
            </a:pPr>
            <a:r>
              <a:rPr lang="en-US" sz="1200" b="0" i="0" u="sng" strike="noStrike" cap="none">
                <a:solidFill>
                  <a:schemeClr val="lt1"/>
                </a:solidFill>
                <a:latin typeface="Helvetica Neue"/>
                <a:ea typeface="Helvetica Neue"/>
                <a:cs typeface="Helvetica Neue"/>
                <a:sym typeface="Helvetica Neue"/>
                <a:hlinkClick r:id="rId5">
                  <a:extLst>
                    <a:ext uri="{A12FA001-AC4F-418D-AE19-62706E023703}">
                      <ahyp:hlinkClr xmlns:ahyp="http://schemas.microsoft.com/office/drawing/2018/hyperlinkcolor" val="tx"/>
                    </a:ext>
                  </a:extLst>
                </a:hlinkClick>
              </a:rPr>
              <a:t>https://www.theguardian.com/science/2012/apr/24/harvard-university-journal-publishers-prices</a:t>
            </a:r>
            <a:endParaRPr sz="1400" b="0" i="0" u="none" strike="noStrike" cap="none">
              <a:solidFill>
                <a:schemeClr val="lt1"/>
              </a:solidFill>
              <a:latin typeface="Arial"/>
              <a:ea typeface="Arial"/>
              <a:cs typeface="Arial"/>
              <a:sym typeface="Arial"/>
            </a:endParaRPr>
          </a:p>
        </p:txBody>
      </p:sp>
      <p:sp>
        <p:nvSpPr>
          <p:cNvPr id="15" name="Titel 1">
            <a:extLst>
              <a:ext uri="{FF2B5EF4-FFF2-40B4-BE49-F238E27FC236}">
                <a16:creationId xmlns:a16="http://schemas.microsoft.com/office/drawing/2014/main" id="{65C8F983-0944-41BE-A3FB-9361B7870481}"/>
              </a:ext>
            </a:extLst>
          </p:cNvPr>
          <p:cNvSpPr>
            <a:spLocks noGrp="1"/>
          </p:cNvSpPr>
          <p:nvPr>
            <p:ph type="title"/>
          </p:nvPr>
        </p:nvSpPr>
        <p:spPr>
          <a:xfrm>
            <a:off x="322658" y="123373"/>
            <a:ext cx="7731300" cy="817200"/>
          </a:xfrm>
        </p:spPr>
        <p:txBody>
          <a:bodyPr>
            <a:noAutofit/>
          </a:bodyPr>
          <a:lstStyle/>
          <a:p>
            <a:r>
              <a:rPr lang="en-US" sz="4600" dirty="0">
                <a:latin typeface="Calibri" panose="020F0502020204030204" pitchFamily="34" charset="0"/>
                <a:ea typeface="Calibri" panose="020F0502020204030204" pitchFamily="34" charset="0"/>
                <a:cs typeface="Calibri" panose="020F0502020204030204" pitchFamily="34" charset="0"/>
              </a:rPr>
              <a:t>Profit margins</a:t>
            </a:r>
            <a:endParaRPr lang="en-DE" sz="4600" dirty="0">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pic>
        <p:nvPicPr>
          <p:cNvPr id="313" name="Google Shape;313;g3c3eaa8921b_0_194" descr="EarlyPrintingPress.png"/>
          <p:cNvPicPr preferRelativeResize="0"/>
          <p:nvPr/>
        </p:nvPicPr>
        <p:blipFill rotWithShape="1">
          <a:blip r:embed="rId3">
            <a:alphaModFix/>
          </a:blip>
          <a:srcRect/>
          <a:stretch/>
        </p:blipFill>
        <p:spPr>
          <a:xfrm>
            <a:off x="9376694" y="93512"/>
            <a:ext cx="1548347" cy="1995293"/>
          </a:xfrm>
          <a:prstGeom prst="rect">
            <a:avLst/>
          </a:prstGeom>
          <a:noFill/>
          <a:ln>
            <a:noFill/>
          </a:ln>
        </p:spPr>
      </p:pic>
      <p:grpSp>
        <p:nvGrpSpPr>
          <p:cNvPr id="315" name="Google Shape;315;g3c3eaa8921b_0_194"/>
          <p:cNvGrpSpPr/>
          <p:nvPr/>
        </p:nvGrpSpPr>
        <p:grpSpPr>
          <a:xfrm>
            <a:off x="332832" y="89387"/>
            <a:ext cx="2566151" cy="2246018"/>
            <a:chOff x="150" y="112"/>
            <a:chExt cx="2737228" cy="3194451"/>
          </a:xfrm>
        </p:grpSpPr>
        <p:pic>
          <p:nvPicPr>
            <p:cNvPr id="316" name="Google Shape;316;g3c3eaa8921b_0_194" descr="pasted-image.tiff"/>
            <p:cNvPicPr preferRelativeResize="0"/>
            <p:nvPr/>
          </p:nvPicPr>
          <p:blipFill rotWithShape="1">
            <a:blip r:embed="rId4">
              <a:alphaModFix/>
            </a:blip>
            <a:srcRect l="3166" t="8933" r="9" b="8271"/>
            <a:stretch/>
          </p:blipFill>
          <p:spPr>
            <a:xfrm>
              <a:off x="1554735" y="259121"/>
              <a:ext cx="1182643" cy="2159658"/>
            </a:xfrm>
            <a:custGeom>
              <a:avLst/>
              <a:gdLst/>
              <a:ahLst/>
              <a:cxnLst/>
              <a:rect l="l" t="t" r="r" b="b"/>
              <a:pathLst>
                <a:path w="21486" h="21568" extrusionOk="0">
                  <a:moveTo>
                    <a:pt x="10504" y="3"/>
                  </a:moveTo>
                  <a:cubicBezTo>
                    <a:pt x="10397" y="6"/>
                    <a:pt x="10277" y="12"/>
                    <a:pt x="10151" y="23"/>
                  </a:cubicBezTo>
                  <a:cubicBezTo>
                    <a:pt x="9317" y="92"/>
                    <a:pt x="8659" y="405"/>
                    <a:pt x="8659" y="732"/>
                  </a:cubicBezTo>
                  <a:cubicBezTo>
                    <a:pt x="8659" y="820"/>
                    <a:pt x="8572" y="938"/>
                    <a:pt x="8464" y="998"/>
                  </a:cubicBezTo>
                  <a:cubicBezTo>
                    <a:pt x="8275" y="1102"/>
                    <a:pt x="8128" y="1556"/>
                    <a:pt x="8103" y="2107"/>
                  </a:cubicBezTo>
                  <a:cubicBezTo>
                    <a:pt x="8097" y="2254"/>
                    <a:pt x="8243" y="2466"/>
                    <a:pt x="8435" y="2583"/>
                  </a:cubicBezTo>
                  <a:cubicBezTo>
                    <a:pt x="8627" y="2700"/>
                    <a:pt x="8835" y="2915"/>
                    <a:pt x="8896" y="3059"/>
                  </a:cubicBezTo>
                  <a:cubicBezTo>
                    <a:pt x="9025" y="3358"/>
                    <a:pt x="8723" y="3494"/>
                    <a:pt x="7469" y="3709"/>
                  </a:cubicBezTo>
                  <a:cubicBezTo>
                    <a:pt x="6603" y="3857"/>
                    <a:pt x="6239" y="4110"/>
                    <a:pt x="6135" y="4632"/>
                  </a:cubicBezTo>
                  <a:cubicBezTo>
                    <a:pt x="6095" y="4834"/>
                    <a:pt x="6043" y="5075"/>
                    <a:pt x="6012" y="5167"/>
                  </a:cubicBezTo>
                  <a:cubicBezTo>
                    <a:pt x="5899" y="5502"/>
                    <a:pt x="5151" y="5921"/>
                    <a:pt x="4260" y="6154"/>
                  </a:cubicBezTo>
                  <a:lnTo>
                    <a:pt x="3344" y="6392"/>
                  </a:lnTo>
                  <a:lnTo>
                    <a:pt x="2623" y="7716"/>
                  </a:lnTo>
                  <a:cubicBezTo>
                    <a:pt x="1815" y="9192"/>
                    <a:pt x="1771" y="9357"/>
                    <a:pt x="2191" y="9357"/>
                  </a:cubicBezTo>
                  <a:cubicBezTo>
                    <a:pt x="2535" y="9357"/>
                    <a:pt x="3287" y="9721"/>
                    <a:pt x="3287" y="9888"/>
                  </a:cubicBezTo>
                  <a:cubicBezTo>
                    <a:pt x="3287" y="10059"/>
                    <a:pt x="4277" y="10109"/>
                    <a:pt x="4787" y="9963"/>
                  </a:cubicBezTo>
                  <a:cubicBezTo>
                    <a:pt x="5184" y="9849"/>
                    <a:pt x="5233" y="9857"/>
                    <a:pt x="5313" y="10027"/>
                  </a:cubicBezTo>
                  <a:cubicBezTo>
                    <a:pt x="5400" y="10210"/>
                    <a:pt x="5414" y="10208"/>
                    <a:pt x="5709" y="10007"/>
                  </a:cubicBezTo>
                  <a:cubicBezTo>
                    <a:pt x="6006" y="9804"/>
                    <a:pt x="6013" y="9805"/>
                    <a:pt x="6185" y="9987"/>
                  </a:cubicBezTo>
                  <a:cubicBezTo>
                    <a:pt x="6283" y="10089"/>
                    <a:pt x="6304" y="10258"/>
                    <a:pt x="6229" y="10363"/>
                  </a:cubicBezTo>
                  <a:cubicBezTo>
                    <a:pt x="6029" y="10645"/>
                    <a:pt x="4780" y="11280"/>
                    <a:pt x="4397" y="11295"/>
                  </a:cubicBezTo>
                  <a:cubicBezTo>
                    <a:pt x="4215" y="11302"/>
                    <a:pt x="3726" y="11189"/>
                    <a:pt x="3316" y="11045"/>
                  </a:cubicBezTo>
                  <a:cubicBezTo>
                    <a:pt x="2840" y="10878"/>
                    <a:pt x="2450" y="10805"/>
                    <a:pt x="2234" y="10843"/>
                  </a:cubicBezTo>
                  <a:cubicBezTo>
                    <a:pt x="2047" y="10876"/>
                    <a:pt x="1928" y="10936"/>
                    <a:pt x="1974" y="10978"/>
                  </a:cubicBezTo>
                  <a:cubicBezTo>
                    <a:pt x="2154" y="11139"/>
                    <a:pt x="1359" y="11408"/>
                    <a:pt x="763" y="11386"/>
                  </a:cubicBezTo>
                  <a:cubicBezTo>
                    <a:pt x="422" y="11373"/>
                    <a:pt x="165" y="11406"/>
                    <a:pt x="165" y="11465"/>
                  </a:cubicBezTo>
                  <a:cubicBezTo>
                    <a:pt x="165" y="11523"/>
                    <a:pt x="231" y="11546"/>
                    <a:pt x="316" y="11517"/>
                  </a:cubicBezTo>
                  <a:cubicBezTo>
                    <a:pt x="401" y="11488"/>
                    <a:pt x="557" y="11523"/>
                    <a:pt x="662" y="11592"/>
                  </a:cubicBezTo>
                  <a:cubicBezTo>
                    <a:pt x="807" y="11688"/>
                    <a:pt x="751" y="11768"/>
                    <a:pt x="424" y="11925"/>
                  </a:cubicBezTo>
                  <a:cubicBezTo>
                    <a:pt x="-21" y="12139"/>
                    <a:pt x="-114" y="12280"/>
                    <a:pt x="136" y="12365"/>
                  </a:cubicBezTo>
                  <a:cubicBezTo>
                    <a:pt x="215" y="12392"/>
                    <a:pt x="243" y="12545"/>
                    <a:pt x="201" y="12706"/>
                  </a:cubicBezTo>
                  <a:cubicBezTo>
                    <a:pt x="144" y="12917"/>
                    <a:pt x="246" y="13087"/>
                    <a:pt x="568" y="13320"/>
                  </a:cubicBezTo>
                  <a:cubicBezTo>
                    <a:pt x="814" y="13498"/>
                    <a:pt x="960" y="13676"/>
                    <a:pt x="893" y="13717"/>
                  </a:cubicBezTo>
                  <a:cubicBezTo>
                    <a:pt x="825" y="13757"/>
                    <a:pt x="1176" y="13763"/>
                    <a:pt x="1672" y="13733"/>
                  </a:cubicBezTo>
                  <a:cubicBezTo>
                    <a:pt x="2510" y="13680"/>
                    <a:pt x="3401" y="13759"/>
                    <a:pt x="5450" y="14065"/>
                  </a:cubicBezTo>
                  <a:cubicBezTo>
                    <a:pt x="5831" y="14122"/>
                    <a:pt x="6217" y="14175"/>
                    <a:pt x="6301" y="14184"/>
                  </a:cubicBezTo>
                  <a:cubicBezTo>
                    <a:pt x="6514" y="14207"/>
                    <a:pt x="6576" y="16899"/>
                    <a:pt x="6373" y="17308"/>
                  </a:cubicBezTo>
                  <a:cubicBezTo>
                    <a:pt x="6269" y="17516"/>
                    <a:pt x="6266" y="17788"/>
                    <a:pt x="6366" y="18029"/>
                  </a:cubicBezTo>
                  <a:cubicBezTo>
                    <a:pt x="6461" y="18261"/>
                    <a:pt x="6467" y="18510"/>
                    <a:pt x="6373" y="18651"/>
                  </a:cubicBezTo>
                  <a:cubicBezTo>
                    <a:pt x="6193" y="18920"/>
                    <a:pt x="5384" y="19412"/>
                    <a:pt x="5125" y="19412"/>
                  </a:cubicBezTo>
                  <a:cubicBezTo>
                    <a:pt x="4838" y="19412"/>
                    <a:pt x="4152" y="19818"/>
                    <a:pt x="4152" y="19987"/>
                  </a:cubicBezTo>
                  <a:cubicBezTo>
                    <a:pt x="4152" y="20191"/>
                    <a:pt x="4940" y="20603"/>
                    <a:pt x="5176" y="20522"/>
                  </a:cubicBezTo>
                  <a:cubicBezTo>
                    <a:pt x="5275" y="20488"/>
                    <a:pt x="6646" y="20457"/>
                    <a:pt x="8226" y="20451"/>
                  </a:cubicBezTo>
                  <a:cubicBezTo>
                    <a:pt x="9806" y="20445"/>
                    <a:pt x="11135" y="20402"/>
                    <a:pt x="11182" y="20360"/>
                  </a:cubicBezTo>
                  <a:cubicBezTo>
                    <a:pt x="11295" y="20259"/>
                    <a:pt x="12162" y="20325"/>
                    <a:pt x="12653" y="20471"/>
                  </a:cubicBezTo>
                  <a:cubicBezTo>
                    <a:pt x="12891" y="20541"/>
                    <a:pt x="13346" y="20562"/>
                    <a:pt x="13821" y="20526"/>
                  </a:cubicBezTo>
                  <a:cubicBezTo>
                    <a:pt x="14806" y="20451"/>
                    <a:pt x="15714" y="20720"/>
                    <a:pt x="15797" y="21113"/>
                  </a:cubicBezTo>
                  <a:cubicBezTo>
                    <a:pt x="15841" y="21320"/>
                    <a:pt x="15987" y="21394"/>
                    <a:pt x="16547" y="21485"/>
                  </a:cubicBezTo>
                  <a:cubicBezTo>
                    <a:pt x="17120" y="21579"/>
                    <a:pt x="17838" y="21592"/>
                    <a:pt x="18768" y="21529"/>
                  </a:cubicBezTo>
                  <a:cubicBezTo>
                    <a:pt x="18845" y="21524"/>
                    <a:pt x="18858" y="21477"/>
                    <a:pt x="18796" y="21422"/>
                  </a:cubicBezTo>
                  <a:cubicBezTo>
                    <a:pt x="18584" y="21232"/>
                    <a:pt x="19078" y="21061"/>
                    <a:pt x="20066" y="20986"/>
                  </a:cubicBezTo>
                  <a:cubicBezTo>
                    <a:pt x="20611" y="20945"/>
                    <a:pt x="21150" y="20923"/>
                    <a:pt x="21270" y="20934"/>
                  </a:cubicBezTo>
                  <a:cubicBezTo>
                    <a:pt x="21431" y="20950"/>
                    <a:pt x="21486" y="20709"/>
                    <a:pt x="21486" y="19987"/>
                  </a:cubicBezTo>
                  <a:lnTo>
                    <a:pt x="21486" y="19016"/>
                  </a:lnTo>
                  <a:lnTo>
                    <a:pt x="20066" y="19087"/>
                  </a:lnTo>
                  <a:cubicBezTo>
                    <a:pt x="19281" y="19125"/>
                    <a:pt x="18516" y="19157"/>
                    <a:pt x="18371" y="19163"/>
                  </a:cubicBezTo>
                  <a:cubicBezTo>
                    <a:pt x="18216" y="19168"/>
                    <a:pt x="18117" y="19100"/>
                    <a:pt x="18133" y="18996"/>
                  </a:cubicBezTo>
                  <a:cubicBezTo>
                    <a:pt x="18148" y="18899"/>
                    <a:pt x="18023" y="18340"/>
                    <a:pt x="17852" y="17752"/>
                  </a:cubicBezTo>
                  <a:cubicBezTo>
                    <a:pt x="17680" y="17163"/>
                    <a:pt x="17479" y="16370"/>
                    <a:pt x="17412" y="15988"/>
                  </a:cubicBezTo>
                  <a:cubicBezTo>
                    <a:pt x="17345" y="15606"/>
                    <a:pt x="17224" y="15268"/>
                    <a:pt x="17138" y="15239"/>
                  </a:cubicBezTo>
                  <a:cubicBezTo>
                    <a:pt x="17052" y="15209"/>
                    <a:pt x="17023" y="15083"/>
                    <a:pt x="17080" y="14957"/>
                  </a:cubicBezTo>
                  <a:cubicBezTo>
                    <a:pt x="17137" y="14832"/>
                    <a:pt x="17066" y="14431"/>
                    <a:pt x="16915" y="14061"/>
                  </a:cubicBezTo>
                  <a:cubicBezTo>
                    <a:pt x="16495" y="13043"/>
                    <a:pt x="16534" y="12763"/>
                    <a:pt x="17152" y="12520"/>
                  </a:cubicBezTo>
                  <a:cubicBezTo>
                    <a:pt x="18030" y="12175"/>
                    <a:pt x="17790" y="11466"/>
                    <a:pt x="16511" y="10633"/>
                  </a:cubicBezTo>
                  <a:lnTo>
                    <a:pt x="15754" y="10142"/>
                  </a:lnTo>
                  <a:lnTo>
                    <a:pt x="16143" y="9991"/>
                  </a:lnTo>
                  <a:cubicBezTo>
                    <a:pt x="16569" y="9826"/>
                    <a:pt x="16553" y="9796"/>
                    <a:pt x="15609" y="8893"/>
                  </a:cubicBezTo>
                  <a:cubicBezTo>
                    <a:pt x="15389" y="8682"/>
                    <a:pt x="15295" y="8455"/>
                    <a:pt x="15343" y="8223"/>
                  </a:cubicBezTo>
                  <a:cubicBezTo>
                    <a:pt x="15502" y="7445"/>
                    <a:pt x="15691" y="7023"/>
                    <a:pt x="15891" y="6987"/>
                  </a:cubicBezTo>
                  <a:cubicBezTo>
                    <a:pt x="16141" y="6941"/>
                    <a:pt x="16889" y="7769"/>
                    <a:pt x="16727" y="7914"/>
                  </a:cubicBezTo>
                  <a:cubicBezTo>
                    <a:pt x="16665" y="7969"/>
                    <a:pt x="16801" y="8056"/>
                    <a:pt x="17030" y="8104"/>
                  </a:cubicBezTo>
                  <a:cubicBezTo>
                    <a:pt x="17347" y="8171"/>
                    <a:pt x="17514" y="8326"/>
                    <a:pt x="17729" y="8750"/>
                  </a:cubicBezTo>
                  <a:cubicBezTo>
                    <a:pt x="18115" y="9510"/>
                    <a:pt x="18189" y="9941"/>
                    <a:pt x="17967" y="10169"/>
                  </a:cubicBezTo>
                  <a:cubicBezTo>
                    <a:pt x="17687" y="10457"/>
                    <a:pt x="17824" y="10918"/>
                    <a:pt x="18248" y="11105"/>
                  </a:cubicBezTo>
                  <a:cubicBezTo>
                    <a:pt x="18737" y="11319"/>
                    <a:pt x="19103" y="11314"/>
                    <a:pt x="19597" y="11093"/>
                  </a:cubicBezTo>
                  <a:lnTo>
                    <a:pt x="19993" y="10914"/>
                  </a:lnTo>
                  <a:lnTo>
                    <a:pt x="19604" y="10122"/>
                  </a:lnTo>
                  <a:cubicBezTo>
                    <a:pt x="19388" y="9686"/>
                    <a:pt x="19178" y="8980"/>
                    <a:pt x="19143" y="8552"/>
                  </a:cubicBezTo>
                  <a:cubicBezTo>
                    <a:pt x="19061" y="7579"/>
                    <a:pt x="18920" y="7094"/>
                    <a:pt x="18609" y="6709"/>
                  </a:cubicBezTo>
                  <a:cubicBezTo>
                    <a:pt x="18475" y="6543"/>
                    <a:pt x="18371" y="6366"/>
                    <a:pt x="18371" y="6317"/>
                  </a:cubicBezTo>
                  <a:cubicBezTo>
                    <a:pt x="18371" y="6267"/>
                    <a:pt x="18221" y="6154"/>
                    <a:pt x="18039" y="6063"/>
                  </a:cubicBezTo>
                  <a:cubicBezTo>
                    <a:pt x="17734" y="5910"/>
                    <a:pt x="17406" y="5355"/>
                    <a:pt x="17448" y="5064"/>
                  </a:cubicBezTo>
                  <a:cubicBezTo>
                    <a:pt x="17459" y="4989"/>
                    <a:pt x="17317" y="4949"/>
                    <a:pt x="17095" y="4965"/>
                  </a:cubicBezTo>
                  <a:cubicBezTo>
                    <a:pt x="16597" y="5001"/>
                    <a:pt x="16225" y="4870"/>
                    <a:pt x="16424" y="4727"/>
                  </a:cubicBezTo>
                  <a:cubicBezTo>
                    <a:pt x="16683" y="4542"/>
                    <a:pt x="16805" y="4279"/>
                    <a:pt x="16633" y="4279"/>
                  </a:cubicBezTo>
                  <a:cubicBezTo>
                    <a:pt x="16545" y="4279"/>
                    <a:pt x="16320" y="4376"/>
                    <a:pt x="16129" y="4489"/>
                  </a:cubicBezTo>
                  <a:cubicBezTo>
                    <a:pt x="15831" y="4666"/>
                    <a:pt x="15763" y="4673"/>
                    <a:pt x="15674" y="4545"/>
                  </a:cubicBezTo>
                  <a:cubicBezTo>
                    <a:pt x="15617" y="4462"/>
                    <a:pt x="15690" y="4261"/>
                    <a:pt x="15840" y="4101"/>
                  </a:cubicBezTo>
                  <a:cubicBezTo>
                    <a:pt x="16187" y="3730"/>
                    <a:pt x="16183" y="3619"/>
                    <a:pt x="15811" y="3392"/>
                  </a:cubicBezTo>
                  <a:cubicBezTo>
                    <a:pt x="15523" y="3216"/>
                    <a:pt x="15526" y="3201"/>
                    <a:pt x="15898" y="3035"/>
                  </a:cubicBezTo>
                  <a:cubicBezTo>
                    <a:pt x="16142" y="2926"/>
                    <a:pt x="16247" y="2803"/>
                    <a:pt x="16179" y="2706"/>
                  </a:cubicBezTo>
                  <a:cubicBezTo>
                    <a:pt x="16033" y="2496"/>
                    <a:pt x="16613" y="2142"/>
                    <a:pt x="16893" y="2270"/>
                  </a:cubicBezTo>
                  <a:cubicBezTo>
                    <a:pt x="17318" y="2465"/>
                    <a:pt x="17272" y="2243"/>
                    <a:pt x="16778" y="1739"/>
                  </a:cubicBezTo>
                  <a:cubicBezTo>
                    <a:pt x="16497" y="1452"/>
                    <a:pt x="16311" y="1178"/>
                    <a:pt x="16367" y="1128"/>
                  </a:cubicBezTo>
                  <a:cubicBezTo>
                    <a:pt x="16422" y="1079"/>
                    <a:pt x="16386" y="1011"/>
                    <a:pt x="16287" y="978"/>
                  </a:cubicBezTo>
                  <a:cubicBezTo>
                    <a:pt x="16189" y="944"/>
                    <a:pt x="16153" y="876"/>
                    <a:pt x="16208" y="827"/>
                  </a:cubicBezTo>
                  <a:cubicBezTo>
                    <a:pt x="16263" y="778"/>
                    <a:pt x="16229" y="736"/>
                    <a:pt x="16136" y="736"/>
                  </a:cubicBezTo>
                  <a:cubicBezTo>
                    <a:pt x="16042" y="736"/>
                    <a:pt x="15734" y="630"/>
                    <a:pt x="15451" y="498"/>
                  </a:cubicBezTo>
                  <a:lnTo>
                    <a:pt x="14939" y="260"/>
                  </a:lnTo>
                  <a:lnTo>
                    <a:pt x="14687" y="605"/>
                  </a:lnTo>
                  <a:cubicBezTo>
                    <a:pt x="14497" y="867"/>
                    <a:pt x="14279" y="981"/>
                    <a:pt x="13792" y="1073"/>
                  </a:cubicBezTo>
                  <a:lnTo>
                    <a:pt x="13151" y="1196"/>
                  </a:lnTo>
                  <a:lnTo>
                    <a:pt x="12711" y="815"/>
                  </a:lnTo>
                  <a:cubicBezTo>
                    <a:pt x="12472" y="606"/>
                    <a:pt x="12237" y="375"/>
                    <a:pt x="12184" y="300"/>
                  </a:cubicBezTo>
                  <a:cubicBezTo>
                    <a:pt x="12132" y="225"/>
                    <a:pt x="11918" y="161"/>
                    <a:pt x="11709" y="161"/>
                  </a:cubicBezTo>
                  <a:cubicBezTo>
                    <a:pt x="11499" y="161"/>
                    <a:pt x="11242" y="115"/>
                    <a:pt x="11139" y="58"/>
                  </a:cubicBezTo>
                  <a:cubicBezTo>
                    <a:pt x="11051" y="10"/>
                    <a:pt x="10827" y="-8"/>
                    <a:pt x="10504" y="3"/>
                  </a:cubicBezTo>
                  <a:close/>
                  <a:moveTo>
                    <a:pt x="11247" y="12837"/>
                  </a:moveTo>
                  <a:cubicBezTo>
                    <a:pt x="11579" y="12809"/>
                    <a:pt x="12002" y="13006"/>
                    <a:pt x="11925" y="13154"/>
                  </a:cubicBezTo>
                  <a:cubicBezTo>
                    <a:pt x="11901" y="13199"/>
                    <a:pt x="11969" y="13321"/>
                    <a:pt x="12076" y="13427"/>
                  </a:cubicBezTo>
                  <a:cubicBezTo>
                    <a:pt x="12183" y="13534"/>
                    <a:pt x="12327" y="13785"/>
                    <a:pt x="12394" y="13982"/>
                  </a:cubicBezTo>
                  <a:cubicBezTo>
                    <a:pt x="12461" y="14179"/>
                    <a:pt x="12583" y="14362"/>
                    <a:pt x="12668" y="14390"/>
                  </a:cubicBezTo>
                  <a:cubicBezTo>
                    <a:pt x="12752" y="14419"/>
                    <a:pt x="12819" y="14606"/>
                    <a:pt x="12819" y="14803"/>
                  </a:cubicBezTo>
                  <a:cubicBezTo>
                    <a:pt x="12819" y="15000"/>
                    <a:pt x="12919" y="15214"/>
                    <a:pt x="13035" y="15278"/>
                  </a:cubicBezTo>
                  <a:cubicBezTo>
                    <a:pt x="13152" y="15343"/>
                    <a:pt x="13377" y="15642"/>
                    <a:pt x="13540" y="15944"/>
                  </a:cubicBezTo>
                  <a:cubicBezTo>
                    <a:pt x="14372" y="17487"/>
                    <a:pt x="15381" y="19129"/>
                    <a:pt x="15581" y="19262"/>
                  </a:cubicBezTo>
                  <a:cubicBezTo>
                    <a:pt x="15767" y="19386"/>
                    <a:pt x="15762" y="19419"/>
                    <a:pt x="15552" y="19464"/>
                  </a:cubicBezTo>
                  <a:cubicBezTo>
                    <a:pt x="15412" y="19493"/>
                    <a:pt x="15227" y="19512"/>
                    <a:pt x="15141" y="19503"/>
                  </a:cubicBezTo>
                  <a:cubicBezTo>
                    <a:pt x="15055" y="19495"/>
                    <a:pt x="14950" y="19495"/>
                    <a:pt x="14903" y="19507"/>
                  </a:cubicBezTo>
                  <a:cubicBezTo>
                    <a:pt x="14707" y="19560"/>
                    <a:pt x="9005" y="19572"/>
                    <a:pt x="8990" y="19519"/>
                  </a:cubicBezTo>
                  <a:cubicBezTo>
                    <a:pt x="8920" y="19272"/>
                    <a:pt x="9075" y="18574"/>
                    <a:pt x="9221" y="18477"/>
                  </a:cubicBezTo>
                  <a:cubicBezTo>
                    <a:pt x="9394" y="18362"/>
                    <a:pt x="10039" y="16389"/>
                    <a:pt x="10137" y="15679"/>
                  </a:cubicBezTo>
                  <a:cubicBezTo>
                    <a:pt x="10162" y="15494"/>
                    <a:pt x="10236" y="15270"/>
                    <a:pt x="10303" y="15179"/>
                  </a:cubicBezTo>
                  <a:cubicBezTo>
                    <a:pt x="10369" y="15089"/>
                    <a:pt x="10388" y="14957"/>
                    <a:pt x="10346" y="14890"/>
                  </a:cubicBezTo>
                  <a:cubicBezTo>
                    <a:pt x="10304" y="14822"/>
                    <a:pt x="10434" y="14508"/>
                    <a:pt x="10634" y="14192"/>
                  </a:cubicBezTo>
                  <a:cubicBezTo>
                    <a:pt x="11020" y="13582"/>
                    <a:pt x="11072" y="13314"/>
                    <a:pt x="10843" y="13110"/>
                  </a:cubicBezTo>
                  <a:cubicBezTo>
                    <a:pt x="10676" y="12960"/>
                    <a:pt x="10805" y="12874"/>
                    <a:pt x="11247" y="12837"/>
                  </a:cubicBezTo>
                  <a:close/>
                </a:path>
              </a:pathLst>
            </a:custGeom>
            <a:noFill/>
            <a:ln>
              <a:noFill/>
            </a:ln>
          </p:spPr>
        </p:pic>
        <p:pic>
          <p:nvPicPr>
            <p:cNvPr id="317" name="Google Shape;317;g3c3eaa8921b_0_194" descr="pasted-image.tiff"/>
            <p:cNvPicPr preferRelativeResize="0"/>
            <p:nvPr/>
          </p:nvPicPr>
          <p:blipFill rotWithShape="1">
            <a:blip r:embed="rId5">
              <a:alphaModFix/>
            </a:blip>
            <a:srcRect l="1868" t="1185" r="1820" b="871"/>
            <a:stretch/>
          </p:blipFill>
          <p:spPr>
            <a:xfrm>
              <a:off x="760156" y="280887"/>
              <a:ext cx="1221570" cy="2459838"/>
            </a:xfrm>
            <a:custGeom>
              <a:avLst/>
              <a:gdLst/>
              <a:ahLst/>
              <a:cxnLst/>
              <a:rect l="l" t="t" r="r" b="b"/>
              <a:pathLst>
                <a:path w="21553" h="21596" extrusionOk="0">
                  <a:moveTo>
                    <a:pt x="10694" y="0"/>
                  </a:moveTo>
                  <a:cubicBezTo>
                    <a:pt x="10128" y="-4"/>
                    <a:pt x="9569" y="138"/>
                    <a:pt x="8978" y="432"/>
                  </a:cubicBezTo>
                  <a:cubicBezTo>
                    <a:pt x="8591" y="624"/>
                    <a:pt x="8554" y="670"/>
                    <a:pt x="8726" y="718"/>
                  </a:cubicBezTo>
                  <a:cubicBezTo>
                    <a:pt x="8955" y="782"/>
                    <a:pt x="8946" y="869"/>
                    <a:pt x="8705" y="1087"/>
                  </a:cubicBezTo>
                  <a:cubicBezTo>
                    <a:pt x="8572" y="1208"/>
                    <a:pt x="8504" y="1219"/>
                    <a:pt x="8355" y="1157"/>
                  </a:cubicBezTo>
                  <a:cubicBezTo>
                    <a:pt x="8206" y="1095"/>
                    <a:pt x="8166" y="1102"/>
                    <a:pt x="8166" y="1192"/>
                  </a:cubicBezTo>
                  <a:cubicBezTo>
                    <a:pt x="8166" y="1253"/>
                    <a:pt x="8022" y="1393"/>
                    <a:pt x="7844" y="1498"/>
                  </a:cubicBezTo>
                  <a:cubicBezTo>
                    <a:pt x="7663" y="1605"/>
                    <a:pt x="7514" y="1772"/>
                    <a:pt x="7514" y="1875"/>
                  </a:cubicBezTo>
                  <a:cubicBezTo>
                    <a:pt x="7514" y="2081"/>
                    <a:pt x="6958" y="2328"/>
                    <a:pt x="6492" y="2328"/>
                  </a:cubicBezTo>
                  <a:cubicBezTo>
                    <a:pt x="6345" y="2328"/>
                    <a:pt x="6165" y="2379"/>
                    <a:pt x="6093" y="2446"/>
                  </a:cubicBezTo>
                  <a:cubicBezTo>
                    <a:pt x="6021" y="2513"/>
                    <a:pt x="5641" y="2678"/>
                    <a:pt x="5246" y="2808"/>
                  </a:cubicBezTo>
                  <a:cubicBezTo>
                    <a:pt x="4850" y="2939"/>
                    <a:pt x="4524" y="3087"/>
                    <a:pt x="4524" y="3140"/>
                  </a:cubicBezTo>
                  <a:cubicBezTo>
                    <a:pt x="4524" y="3192"/>
                    <a:pt x="4384" y="3341"/>
                    <a:pt x="4209" y="3474"/>
                  </a:cubicBezTo>
                  <a:cubicBezTo>
                    <a:pt x="3831" y="3762"/>
                    <a:pt x="3652" y="4000"/>
                    <a:pt x="3082" y="4965"/>
                  </a:cubicBezTo>
                  <a:cubicBezTo>
                    <a:pt x="2799" y="5444"/>
                    <a:pt x="2569" y="5719"/>
                    <a:pt x="2417" y="5760"/>
                  </a:cubicBezTo>
                  <a:cubicBezTo>
                    <a:pt x="2289" y="5794"/>
                    <a:pt x="2186" y="5889"/>
                    <a:pt x="2186" y="5972"/>
                  </a:cubicBezTo>
                  <a:cubicBezTo>
                    <a:pt x="2186" y="6055"/>
                    <a:pt x="2094" y="6252"/>
                    <a:pt x="1983" y="6408"/>
                  </a:cubicBezTo>
                  <a:cubicBezTo>
                    <a:pt x="1698" y="6804"/>
                    <a:pt x="1704" y="7180"/>
                    <a:pt x="2039" y="8404"/>
                  </a:cubicBezTo>
                  <a:cubicBezTo>
                    <a:pt x="2322" y="9439"/>
                    <a:pt x="2507" y="9900"/>
                    <a:pt x="3341" y="11669"/>
                  </a:cubicBezTo>
                  <a:cubicBezTo>
                    <a:pt x="4008" y="13084"/>
                    <a:pt x="3939" y="13028"/>
                    <a:pt x="4714" y="12767"/>
                  </a:cubicBezTo>
                  <a:cubicBezTo>
                    <a:pt x="5510" y="12498"/>
                    <a:pt x="5533" y="12534"/>
                    <a:pt x="5351" y="13620"/>
                  </a:cubicBezTo>
                  <a:cubicBezTo>
                    <a:pt x="5262" y="14149"/>
                    <a:pt x="5131" y="14788"/>
                    <a:pt x="5057" y="15042"/>
                  </a:cubicBezTo>
                  <a:cubicBezTo>
                    <a:pt x="4844" y="15763"/>
                    <a:pt x="4536" y="17207"/>
                    <a:pt x="4454" y="17861"/>
                  </a:cubicBezTo>
                  <a:cubicBezTo>
                    <a:pt x="4377" y="18476"/>
                    <a:pt x="4268" y="18620"/>
                    <a:pt x="3873" y="18620"/>
                  </a:cubicBezTo>
                  <a:cubicBezTo>
                    <a:pt x="3656" y="18620"/>
                    <a:pt x="3318" y="18823"/>
                    <a:pt x="862" y="20436"/>
                  </a:cubicBezTo>
                  <a:cubicBezTo>
                    <a:pt x="233" y="20849"/>
                    <a:pt x="-18" y="21076"/>
                    <a:pt x="1" y="21262"/>
                  </a:cubicBezTo>
                  <a:cubicBezTo>
                    <a:pt x="7" y="21323"/>
                    <a:pt x="44" y="21381"/>
                    <a:pt x="106" y="21439"/>
                  </a:cubicBezTo>
                  <a:lnTo>
                    <a:pt x="274" y="21596"/>
                  </a:lnTo>
                  <a:lnTo>
                    <a:pt x="10890" y="21579"/>
                  </a:lnTo>
                  <a:lnTo>
                    <a:pt x="21505" y="21561"/>
                  </a:lnTo>
                  <a:lnTo>
                    <a:pt x="21547" y="21321"/>
                  </a:lnTo>
                  <a:cubicBezTo>
                    <a:pt x="21582" y="21111"/>
                    <a:pt x="21477" y="21012"/>
                    <a:pt x="20763" y="20540"/>
                  </a:cubicBezTo>
                  <a:cubicBezTo>
                    <a:pt x="20311" y="20242"/>
                    <a:pt x="19695" y="19827"/>
                    <a:pt x="19390" y="19617"/>
                  </a:cubicBezTo>
                  <a:cubicBezTo>
                    <a:pt x="19086" y="19407"/>
                    <a:pt x="18588" y="19097"/>
                    <a:pt x="18284" y="18927"/>
                  </a:cubicBezTo>
                  <a:cubicBezTo>
                    <a:pt x="17779" y="18644"/>
                    <a:pt x="17679" y="18614"/>
                    <a:pt x="17101" y="18603"/>
                  </a:cubicBezTo>
                  <a:cubicBezTo>
                    <a:pt x="16558" y="18592"/>
                    <a:pt x="16450" y="18570"/>
                    <a:pt x="16344" y="18432"/>
                  </a:cubicBezTo>
                  <a:cubicBezTo>
                    <a:pt x="16199" y="18242"/>
                    <a:pt x="16257" y="17122"/>
                    <a:pt x="16498" y="15415"/>
                  </a:cubicBezTo>
                  <a:cubicBezTo>
                    <a:pt x="16658" y="14287"/>
                    <a:pt x="16651" y="14092"/>
                    <a:pt x="16435" y="13195"/>
                  </a:cubicBezTo>
                  <a:cubicBezTo>
                    <a:pt x="16186" y="12159"/>
                    <a:pt x="16202" y="11972"/>
                    <a:pt x="16610" y="10829"/>
                  </a:cubicBezTo>
                  <a:cubicBezTo>
                    <a:pt x="16750" y="10438"/>
                    <a:pt x="16930" y="9724"/>
                    <a:pt x="17010" y="9244"/>
                  </a:cubicBezTo>
                  <a:cubicBezTo>
                    <a:pt x="17089" y="8764"/>
                    <a:pt x="17213" y="8183"/>
                    <a:pt x="17283" y="7951"/>
                  </a:cubicBezTo>
                  <a:cubicBezTo>
                    <a:pt x="17352" y="7720"/>
                    <a:pt x="17465" y="7218"/>
                    <a:pt x="17535" y="6836"/>
                  </a:cubicBezTo>
                  <a:cubicBezTo>
                    <a:pt x="17665" y="6123"/>
                    <a:pt x="18122" y="5476"/>
                    <a:pt x="18473" y="5512"/>
                  </a:cubicBezTo>
                  <a:cubicBezTo>
                    <a:pt x="18562" y="5522"/>
                    <a:pt x="18677" y="5399"/>
                    <a:pt x="18746" y="5220"/>
                  </a:cubicBezTo>
                  <a:cubicBezTo>
                    <a:pt x="18843" y="4969"/>
                    <a:pt x="18971" y="4868"/>
                    <a:pt x="19425" y="4683"/>
                  </a:cubicBezTo>
                  <a:cubicBezTo>
                    <a:pt x="20113" y="4403"/>
                    <a:pt x="20198" y="4304"/>
                    <a:pt x="19923" y="4094"/>
                  </a:cubicBezTo>
                  <a:cubicBezTo>
                    <a:pt x="19804" y="4004"/>
                    <a:pt x="19671" y="3824"/>
                    <a:pt x="19628" y="3694"/>
                  </a:cubicBezTo>
                  <a:cubicBezTo>
                    <a:pt x="19564" y="3498"/>
                    <a:pt x="19497" y="3456"/>
                    <a:pt x="19229" y="3450"/>
                  </a:cubicBezTo>
                  <a:cubicBezTo>
                    <a:pt x="19052" y="3446"/>
                    <a:pt x="18664" y="3415"/>
                    <a:pt x="18375" y="3380"/>
                  </a:cubicBezTo>
                  <a:lnTo>
                    <a:pt x="17850" y="3317"/>
                  </a:lnTo>
                  <a:lnTo>
                    <a:pt x="17857" y="3547"/>
                  </a:lnTo>
                  <a:cubicBezTo>
                    <a:pt x="17860" y="3728"/>
                    <a:pt x="17912" y="3777"/>
                    <a:pt x="18081" y="3763"/>
                  </a:cubicBezTo>
                  <a:cubicBezTo>
                    <a:pt x="18413" y="3736"/>
                    <a:pt x="18478" y="3853"/>
                    <a:pt x="18256" y="4066"/>
                  </a:cubicBezTo>
                  <a:cubicBezTo>
                    <a:pt x="18146" y="4172"/>
                    <a:pt x="18056" y="4326"/>
                    <a:pt x="18053" y="4408"/>
                  </a:cubicBezTo>
                  <a:cubicBezTo>
                    <a:pt x="18050" y="4490"/>
                    <a:pt x="17855" y="4668"/>
                    <a:pt x="17619" y="4805"/>
                  </a:cubicBezTo>
                  <a:lnTo>
                    <a:pt x="17185" y="5056"/>
                  </a:lnTo>
                  <a:lnTo>
                    <a:pt x="16631" y="4652"/>
                  </a:lnTo>
                  <a:cubicBezTo>
                    <a:pt x="15910" y="4126"/>
                    <a:pt x="15179" y="3362"/>
                    <a:pt x="15266" y="3227"/>
                  </a:cubicBezTo>
                  <a:cubicBezTo>
                    <a:pt x="15310" y="3157"/>
                    <a:pt x="15174" y="3059"/>
                    <a:pt x="14881" y="2948"/>
                  </a:cubicBezTo>
                  <a:cubicBezTo>
                    <a:pt x="14634" y="2854"/>
                    <a:pt x="14414" y="2714"/>
                    <a:pt x="14391" y="2634"/>
                  </a:cubicBezTo>
                  <a:cubicBezTo>
                    <a:pt x="14366" y="2550"/>
                    <a:pt x="14241" y="2481"/>
                    <a:pt x="14090" y="2467"/>
                  </a:cubicBezTo>
                  <a:cubicBezTo>
                    <a:pt x="13946" y="2454"/>
                    <a:pt x="13679" y="2372"/>
                    <a:pt x="13494" y="2286"/>
                  </a:cubicBezTo>
                  <a:cubicBezTo>
                    <a:pt x="13241" y="2167"/>
                    <a:pt x="13171" y="2084"/>
                    <a:pt x="13214" y="1937"/>
                  </a:cubicBezTo>
                  <a:cubicBezTo>
                    <a:pt x="13246" y="1831"/>
                    <a:pt x="13187" y="1680"/>
                    <a:pt x="13081" y="1599"/>
                  </a:cubicBezTo>
                  <a:cubicBezTo>
                    <a:pt x="12977" y="1519"/>
                    <a:pt x="12819" y="1338"/>
                    <a:pt x="12731" y="1195"/>
                  </a:cubicBezTo>
                  <a:cubicBezTo>
                    <a:pt x="12370" y="611"/>
                    <a:pt x="11895" y="198"/>
                    <a:pt x="11471" y="98"/>
                  </a:cubicBezTo>
                  <a:cubicBezTo>
                    <a:pt x="11208" y="36"/>
                    <a:pt x="10950" y="2"/>
                    <a:pt x="10694" y="0"/>
                  </a:cubicBezTo>
                  <a:close/>
                </a:path>
              </a:pathLst>
            </a:custGeom>
            <a:noFill/>
            <a:ln>
              <a:noFill/>
            </a:ln>
          </p:spPr>
        </p:pic>
        <p:pic>
          <p:nvPicPr>
            <p:cNvPr id="318" name="Google Shape;318;g3c3eaa8921b_0_194" descr="pasted-image.png"/>
            <p:cNvPicPr preferRelativeResize="0"/>
            <p:nvPr/>
          </p:nvPicPr>
          <p:blipFill rotWithShape="1">
            <a:blip r:embed="rId6">
              <a:alphaModFix/>
            </a:blip>
            <a:srcRect l="12800" t="2008" r="2093" b="1883"/>
            <a:stretch/>
          </p:blipFill>
          <p:spPr>
            <a:xfrm>
              <a:off x="150" y="112"/>
              <a:ext cx="1344450" cy="3194451"/>
            </a:xfrm>
            <a:custGeom>
              <a:avLst/>
              <a:gdLst/>
              <a:ahLst/>
              <a:cxnLst/>
              <a:rect l="l" t="t" r="r" b="b"/>
              <a:pathLst>
                <a:path w="21569" h="21559" extrusionOk="0">
                  <a:moveTo>
                    <a:pt x="7657" y="5"/>
                  </a:moveTo>
                  <a:cubicBezTo>
                    <a:pt x="7043" y="23"/>
                    <a:pt x="6729" y="59"/>
                    <a:pt x="6377" y="157"/>
                  </a:cubicBezTo>
                  <a:cubicBezTo>
                    <a:pt x="5885" y="294"/>
                    <a:pt x="5132" y="741"/>
                    <a:pt x="5066" y="934"/>
                  </a:cubicBezTo>
                  <a:cubicBezTo>
                    <a:pt x="5043" y="1001"/>
                    <a:pt x="4818" y="1111"/>
                    <a:pt x="4525" y="1199"/>
                  </a:cubicBezTo>
                  <a:lnTo>
                    <a:pt x="4028" y="1349"/>
                  </a:lnTo>
                  <a:lnTo>
                    <a:pt x="4092" y="1719"/>
                  </a:lnTo>
                  <a:cubicBezTo>
                    <a:pt x="4168" y="2140"/>
                    <a:pt x="4236" y="2260"/>
                    <a:pt x="4385" y="2260"/>
                  </a:cubicBezTo>
                  <a:cubicBezTo>
                    <a:pt x="4442" y="2260"/>
                    <a:pt x="4687" y="2316"/>
                    <a:pt x="4932" y="2386"/>
                  </a:cubicBezTo>
                  <a:cubicBezTo>
                    <a:pt x="5269" y="2482"/>
                    <a:pt x="5367" y="2541"/>
                    <a:pt x="5340" y="2629"/>
                  </a:cubicBezTo>
                  <a:cubicBezTo>
                    <a:pt x="5315" y="2707"/>
                    <a:pt x="5389" y="2765"/>
                    <a:pt x="5550" y="2801"/>
                  </a:cubicBezTo>
                  <a:cubicBezTo>
                    <a:pt x="5683" y="2831"/>
                    <a:pt x="5792" y="2883"/>
                    <a:pt x="5792" y="2916"/>
                  </a:cubicBezTo>
                  <a:cubicBezTo>
                    <a:pt x="5789" y="3118"/>
                    <a:pt x="5469" y="3391"/>
                    <a:pt x="4977" y="3612"/>
                  </a:cubicBezTo>
                  <a:cubicBezTo>
                    <a:pt x="4419" y="3863"/>
                    <a:pt x="4415" y="3863"/>
                    <a:pt x="4213" y="4429"/>
                  </a:cubicBezTo>
                  <a:lnTo>
                    <a:pt x="4009" y="4997"/>
                  </a:lnTo>
                  <a:lnTo>
                    <a:pt x="4556" y="5736"/>
                  </a:lnTo>
                  <a:cubicBezTo>
                    <a:pt x="4856" y="6143"/>
                    <a:pt x="5149" y="6552"/>
                    <a:pt x="5206" y="6647"/>
                  </a:cubicBezTo>
                  <a:cubicBezTo>
                    <a:pt x="5263" y="6742"/>
                    <a:pt x="5396" y="6896"/>
                    <a:pt x="5505" y="6987"/>
                  </a:cubicBezTo>
                  <a:cubicBezTo>
                    <a:pt x="5669" y="7126"/>
                    <a:pt x="5689" y="7231"/>
                    <a:pt x="5620" y="7603"/>
                  </a:cubicBezTo>
                  <a:cubicBezTo>
                    <a:pt x="5574" y="7851"/>
                    <a:pt x="5544" y="8114"/>
                    <a:pt x="5550" y="8190"/>
                  </a:cubicBezTo>
                  <a:cubicBezTo>
                    <a:pt x="5564" y="8374"/>
                    <a:pt x="4924" y="8708"/>
                    <a:pt x="4518" y="8728"/>
                  </a:cubicBezTo>
                  <a:cubicBezTo>
                    <a:pt x="4248" y="8742"/>
                    <a:pt x="4136" y="8817"/>
                    <a:pt x="3544" y="9385"/>
                  </a:cubicBezTo>
                  <a:cubicBezTo>
                    <a:pt x="3176" y="9737"/>
                    <a:pt x="2867" y="10070"/>
                    <a:pt x="2863" y="10124"/>
                  </a:cubicBezTo>
                  <a:cubicBezTo>
                    <a:pt x="2857" y="10195"/>
                    <a:pt x="2999" y="10247"/>
                    <a:pt x="3372" y="10311"/>
                  </a:cubicBezTo>
                  <a:cubicBezTo>
                    <a:pt x="4331" y="10477"/>
                    <a:pt x="4313" y="10441"/>
                    <a:pt x="3907" y="11584"/>
                  </a:cubicBezTo>
                  <a:cubicBezTo>
                    <a:pt x="3710" y="12137"/>
                    <a:pt x="3367" y="13110"/>
                    <a:pt x="3143" y="13748"/>
                  </a:cubicBezTo>
                  <a:cubicBezTo>
                    <a:pt x="2918" y="14385"/>
                    <a:pt x="2520" y="15438"/>
                    <a:pt x="2258" y="16089"/>
                  </a:cubicBezTo>
                  <a:cubicBezTo>
                    <a:pt x="1996" y="16739"/>
                    <a:pt x="1733" y="17401"/>
                    <a:pt x="1672" y="17556"/>
                  </a:cubicBezTo>
                  <a:cubicBezTo>
                    <a:pt x="1548" y="17875"/>
                    <a:pt x="1506" y="17928"/>
                    <a:pt x="991" y="18392"/>
                  </a:cubicBezTo>
                  <a:cubicBezTo>
                    <a:pt x="634" y="18714"/>
                    <a:pt x="620" y="18738"/>
                    <a:pt x="679" y="19252"/>
                  </a:cubicBezTo>
                  <a:cubicBezTo>
                    <a:pt x="712" y="19543"/>
                    <a:pt x="798" y="19803"/>
                    <a:pt x="864" y="19830"/>
                  </a:cubicBezTo>
                  <a:cubicBezTo>
                    <a:pt x="1074" y="19919"/>
                    <a:pt x="985" y="20029"/>
                    <a:pt x="456" y="20347"/>
                  </a:cubicBezTo>
                  <a:cubicBezTo>
                    <a:pt x="171" y="20519"/>
                    <a:pt x="-31" y="20689"/>
                    <a:pt x="4" y="20728"/>
                  </a:cubicBezTo>
                  <a:cubicBezTo>
                    <a:pt x="99" y="20832"/>
                    <a:pt x="1361" y="20832"/>
                    <a:pt x="3035" y="20728"/>
                  </a:cubicBezTo>
                  <a:lnTo>
                    <a:pt x="4047" y="20666"/>
                  </a:lnTo>
                  <a:lnTo>
                    <a:pt x="4824" y="20979"/>
                  </a:lnTo>
                  <a:cubicBezTo>
                    <a:pt x="5252" y="21152"/>
                    <a:pt x="5868" y="21356"/>
                    <a:pt x="6193" y="21435"/>
                  </a:cubicBezTo>
                  <a:cubicBezTo>
                    <a:pt x="6688" y="21554"/>
                    <a:pt x="6871" y="21574"/>
                    <a:pt x="7313" y="21550"/>
                  </a:cubicBezTo>
                  <a:cubicBezTo>
                    <a:pt x="7929" y="21517"/>
                    <a:pt x="8954" y="21337"/>
                    <a:pt x="9179" y="21223"/>
                  </a:cubicBezTo>
                  <a:cubicBezTo>
                    <a:pt x="9265" y="21180"/>
                    <a:pt x="9397" y="21143"/>
                    <a:pt x="9472" y="21143"/>
                  </a:cubicBezTo>
                  <a:cubicBezTo>
                    <a:pt x="9547" y="21143"/>
                    <a:pt x="9898" y="21066"/>
                    <a:pt x="10249" y="20971"/>
                  </a:cubicBezTo>
                  <a:cubicBezTo>
                    <a:pt x="10599" y="20877"/>
                    <a:pt x="10964" y="20797"/>
                    <a:pt x="11063" y="20797"/>
                  </a:cubicBezTo>
                  <a:cubicBezTo>
                    <a:pt x="11310" y="20797"/>
                    <a:pt x="11535" y="20635"/>
                    <a:pt x="11458" y="20511"/>
                  </a:cubicBezTo>
                  <a:cubicBezTo>
                    <a:pt x="11408" y="20431"/>
                    <a:pt x="11521" y="20374"/>
                    <a:pt x="11980" y="20246"/>
                  </a:cubicBezTo>
                  <a:cubicBezTo>
                    <a:pt x="12300" y="20156"/>
                    <a:pt x="12833" y="19989"/>
                    <a:pt x="13165" y="19876"/>
                  </a:cubicBezTo>
                  <a:cubicBezTo>
                    <a:pt x="13733" y="19682"/>
                    <a:pt x="14705" y="19517"/>
                    <a:pt x="15272" y="19517"/>
                  </a:cubicBezTo>
                  <a:cubicBezTo>
                    <a:pt x="15533" y="19517"/>
                    <a:pt x="15877" y="19346"/>
                    <a:pt x="15877" y="19217"/>
                  </a:cubicBezTo>
                  <a:cubicBezTo>
                    <a:pt x="15877" y="19173"/>
                    <a:pt x="15784" y="19084"/>
                    <a:pt x="15667" y="19019"/>
                  </a:cubicBezTo>
                  <a:cubicBezTo>
                    <a:pt x="15412" y="18879"/>
                    <a:pt x="13954" y="16426"/>
                    <a:pt x="13954" y="16140"/>
                  </a:cubicBezTo>
                  <a:cubicBezTo>
                    <a:pt x="13954" y="16031"/>
                    <a:pt x="14017" y="14888"/>
                    <a:pt x="14094" y="13600"/>
                  </a:cubicBezTo>
                  <a:cubicBezTo>
                    <a:pt x="14224" y="11431"/>
                    <a:pt x="14221" y="11180"/>
                    <a:pt x="14018" y="10175"/>
                  </a:cubicBezTo>
                  <a:cubicBezTo>
                    <a:pt x="13775" y="8971"/>
                    <a:pt x="13802" y="8835"/>
                    <a:pt x="14317" y="8889"/>
                  </a:cubicBezTo>
                  <a:cubicBezTo>
                    <a:pt x="14489" y="8907"/>
                    <a:pt x="14842" y="8965"/>
                    <a:pt x="15100" y="9018"/>
                  </a:cubicBezTo>
                  <a:cubicBezTo>
                    <a:pt x="15913" y="9183"/>
                    <a:pt x="16602" y="9126"/>
                    <a:pt x="16832" y="8876"/>
                  </a:cubicBezTo>
                  <a:cubicBezTo>
                    <a:pt x="16899" y="8803"/>
                    <a:pt x="16968" y="8531"/>
                    <a:pt x="16985" y="8273"/>
                  </a:cubicBezTo>
                  <a:cubicBezTo>
                    <a:pt x="17002" y="8015"/>
                    <a:pt x="17070" y="7761"/>
                    <a:pt x="17138" y="7708"/>
                  </a:cubicBezTo>
                  <a:cubicBezTo>
                    <a:pt x="17205" y="7654"/>
                    <a:pt x="17293" y="7402"/>
                    <a:pt x="17329" y="7148"/>
                  </a:cubicBezTo>
                  <a:cubicBezTo>
                    <a:pt x="17382" y="6766"/>
                    <a:pt x="17433" y="6665"/>
                    <a:pt x="17641" y="6572"/>
                  </a:cubicBezTo>
                  <a:cubicBezTo>
                    <a:pt x="17779" y="6510"/>
                    <a:pt x="18725" y="6276"/>
                    <a:pt x="19735" y="6050"/>
                  </a:cubicBezTo>
                  <a:lnTo>
                    <a:pt x="21569" y="5637"/>
                  </a:lnTo>
                  <a:lnTo>
                    <a:pt x="20601" y="5624"/>
                  </a:lnTo>
                  <a:lnTo>
                    <a:pt x="19633" y="5608"/>
                  </a:lnTo>
                  <a:lnTo>
                    <a:pt x="19391" y="5412"/>
                  </a:lnTo>
                  <a:cubicBezTo>
                    <a:pt x="19069" y="5147"/>
                    <a:pt x="18764" y="5106"/>
                    <a:pt x="17590" y="5179"/>
                  </a:cubicBezTo>
                  <a:cubicBezTo>
                    <a:pt x="17368" y="5193"/>
                    <a:pt x="17361" y="5161"/>
                    <a:pt x="17392" y="4159"/>
                  </a:cubicBezTo>
                  <a:cubicBezTo>
                    <a:pt x="17422" y="3200"/>
                    <a:pt x="17443" y="3103"/>
                    <a:pt x="17698" y="2852"/>
                  </a:cubicBezTo>
                  <a:cubicBezTo>
                    <a:pt x="17849" y="2703"/>
                    <a:pt x="18006" y="2516"/>
                    <a:pt x="18048" y="2437"/>
                  </a:cubicBezTo>
                  <a:cubicBezTo>
                    <a:pt x="18090" y="2357"/>
                    <a:pt x="18252" y="2227"/>
                    <a:pt x="18411" y="2147"/>
                  </a:cubicBezTo>
                  <a:lnTo>
                    <a:pt x="18704" y="2003"/>
                  </a:lnTo>
                  <a:lnTo>
                    <a:pt x="18462" y="1831"/>
                  </a:lnTo>
                  <a:lnTo>
                    <a:pt x="18226" y="1660"/>
                  </a:lnTo>
                  <a:lnTo>
                    <a:pt x="18462" y="1534"/>
                  </a:lnTo>
                  <a:cubicBezTo>
                    <a:pt x="18592" y="1465"/>
                    <a:pt x="18697" y="1390"/>
                    <a:pt x="18697" y="1368"/>
                  </a:cubicBezTo>
                  <a:cubicBezTo>
                    <a:pt x="18697" y="1301"/>
                    <a:pt x="17387" y="1367"/>
                    <a:pt x="17093" y="1448"/>
                  </a:cubicBezTo>
                  <a:cubicBezTo>
                    <a:pt x="16650" y="1570"/>
                    <a:pt x="16196" y="1891"/>
                    <a:pt x="16291" y="2016"/>
                  </a:cubicBezTo>
                  <a:cubicBezTo>
                    <a:pt x="16336" y="2076"/>
                    <a:pt x="16368" y="2282"/>
                    <a:pt x="16361" y="2474"/>
                  </a:cubicBezTo>
                  <a:cubicBezTo>
                    <a:pt x="16349" y="2799"/>
                    <a:pt x="16313" y="2843"/>
                    <a:pt x="15839" y="3144"/>
                  </a:cubicBezTo>
                  <a:cubicBezTo>
                    <a:pt x="15559" y="3321"/>
                    <a:pt x="15080" y="3662"/>
                    <a:pt x="14775" y="3899"/>
                  </a:cubicBezTo>
                  <a:cubicBezTo>
                    <a:pt x="14379" y="4208"/>
                    <a:pt x="14145" y="4339"/>
                    <a:pt x="13948" y="4360"/>
                  </a:cubicBezTo>
                  <a:cubicBezTo>
                    <a:pt x="13617" y="4395"/>
                    <a:pt x="12405" y="4127"/>
                    <a:pt x="10643" y="3634"/>
                  </a:cubicBezTo>
                  <a:cubicBezTo>
                    <a:pt x="9991" y="3451"/>
                    <a:pt x="9266" y="3269"/>
                    <a:pt x="9026" y="3227"/>
                  </a:cubicBezTo>
                  <a:cubicBezTo>
                    <a:pt x="8654" y="3161"/>
                    <a:pt x="8600" y="3132"/>
                    <a:pt x="8669" y="3037"/>
                  </a:cubicBezTo>
                  <a:cubicBezTo>
                    <a:pt x="8810" y="2844"/>
                    <a:pt x="8947" y="2803"/>
                    <a:pt x="9268" y="2854"/>
                  </a:cubicBezTo>
                  <a:cubicBezTo>
                    <a:pt x="9429" y="2880"/>
                    <a:pt x="9710" y="2900"/>
                    <a:pt x="9898" y="2900"/>
                  </a:cubicBezTo>
                  <a:cubicBezTo>
                    <a:pt x="10174" y="2900"/>
                    <a:pt x="10261" y="2875"/>
                    <a:pt x="10325" y="2766"/>
                  </a:cubicBezTo>
                  <a:cubicBezTo>
                    <a:pt x="10447" y="2559"/>
                    <a:pt x="10847" y="2245"/>
                    <a:pt x="11102" y="2158"/>
                  </a:cubicBezTo>
                  <a:cubicBezTo>
                    <a:pt x="11327" y="2081"/>
                    <a:pt x="11329" y="2077"/>
                    <a:pt x="11089" y="1880"/>
                  </a:cubicBezTo>
                  <a:cubicBezTo>
                    <a:pt x="10900" y="1724"/>
                    <a:pt x="10840" y="1573"/>
                    <a:pt x="10822" y="1199"/>
                  </a:cubicBezTo>
                  <a:lnTo>
                    <a:pt x="10796" y="720"/>
                  </a:lnTo>
                  <a:lnTo>
                    <a:pt x="10198" y="465"/>
                  </a:lnTo>
                  <a:cubicBezTo>
                    <a:pt x="9328" y="93"/>
                    <a:pt x="8676" y="-26"/>
                    <a:pt x="7657" y="5"/>
                  </a:cubicBezTo>
                  <a:close/>
                </a:path>
              </a:pathLst>
            </a:custGeom>
            <a:noFill/>
            <a:ln>
              <a:noFill/>
            </a:ln>
          </p:spPr>
        </p:pic>
      </p:grpSp>
      <p:sp>
        <p:nvSpPr>
          <p:cNvPr id="319" name="Google Shape;319;g3c3eaa8921b_0_194"/>
          <p:cNvSpPr/>
          <p:nvPr/>
        </p:nvSpPr>
        <p:spPr>
          <a:xfrm>
            <a:off x="372555" y="2021761"/>
            <a:ext cx="3065148" cy="513486"/>
          </a:xfrm>
          <a:custGeom>
            <a:avLst/>
            <a:gdLst/>
            <a:ahLst/>
            <a:cxnLst/>
            <a:rect l="l" t="t" r="r" b="b"/>
            <a:pathLst>
              <a:path w="21600" h="21600" extrusionOk="0">
                <a:moveTo>
                  <a:pt x="3241" y="0"/>
                </a:moveTo>
                <a:lnTo>
                  <a:pt x="3241" y="16575"/>
                </a:lnTo>
                <a:lnTo>
                  <a:pt x="18359" y="16575"/>
                </a:lnTo>
                <a:lnTo>
                  <a:pt x="18359" y="0"/>
                </a:lnTo>
                <a:lnTo>
                  <a:pt x="3241" y="0"/>
                </a:lnTo>
                <a:close/>
                <a:moveTo>
                  <a:pt x="0" y="3883"/>
                </a:moveTo>
                <a:lnTo>
                  <a:pt x="1150" y="12737"/>
                </a:lnTo>
                <a:lnTo>
                  <a:pt x="0" y="21600"/>
                </a:lnTo>
                <a:lnTo>
                  <a:pt x="3951" y="21600"/>
                </a:lnTo>
                <a:lnTo>
                  <a:pt x="2853" y="18319"/>
                </a:lnTo>
                <a:lnTo>
                  <a:pt x="2853" y="3883"/>
                </a:lnTo>
                <a:lnTo>
                  <a:pt x="0" y="3883"/>
                </a:lnTo>
                <a:close/>
                <a:moveTo>
                  <a:pt x="18747" y="3883"/>
                </a:moveTo>
                <a:lnTo>
                  <a:pt x="18747" y="18319"/>
                </a:lnTo>
                <a:lnTo>
                  <a:pt x="17649" y="21600"/>
                </a:lnTo>
                <a:lnTo>
                  <a:pt x="21600" y="21600"/>
                </a:lnTo>
                <a:lnTo>
                  <a:pt x="20450" y="12737"/>
                </a:lnTo>
                <a:lnTo>
                  <a:pt x="21600" y="3883"/>
                </a:lnTo>
                <a:lnTo>
                  <a:pt x="18747" y="3883"/>
                </a:lnTo>
                <a:close/>
                <a:moveTo>
                  <a:pt x="3560" y="18319"/>
                </a:moveTo>
                <a:lnTo>
                  <a:pt x="4658" y="21600"/>
                </a:lnTo>
                <a:lnTo>
                  <a:pt x="4658" y="18319"/>
                </a:lnTo>
                <a:lnTo>
                  <a:pt x="3560" y="18319"/>
                </a:lnTo>
                <a:close/>
                <a:moveTo>
                  <a:pt x="16942" y="18319"/>
                </a:moveTo>
                <a:lnTo>
                  <a:pt x="16942" y="21600"/>
                </a:lnTo>
                <a:lnTo>
                  <a:pt x="18040" y="18319"/>
                </a:lnTo>
                <a:lnTo>
                  <a:pt x="16942" y="18319"/>
                </a:lnTo>
                <a:close/>
              </a:path>
            </a:pathLst>
          </a:custGeom>
          <a:gradFill>
            <a:gsLst>
              <a:gs pos="0">
                <a:srgbClr val="FFFFFF"/>
              </a:gs>
              <a:gs pos="100000">
                <a:srgbClr val="C4C4C4"/>
              </a:gs>
            </a:gsLst>
            <a:lin ang="5400012" scaled="0"/>
          </a:gradFill>
          <a:ln w="10925" cap="flat" cmpd="sng">
            <a:solidFill>
              <a:srgbClr val="858585"/>
            </a:solidFill>
            <a:prstDash val="solid"/>
            <a:miter lim="400000"/>
            <a:headEnd type="none" w="sm" len="sm"/>
            <a:tailEnd type="none" w="sm" len="sm"/>
          </a:ln>
          <a:effectLst>
            <a:outerShdw blurRad="87312" dist="109141" dir="2880000" rotWithShape="0">
              <a:srgbClr val="000000">
                <a:alpha val="59607"/>
              </a:srgbClr>
            </a:outerShdw>
          </a:effectLst>
        </p:spPr>
        <p:txBody>
          <a:bodyPr spcFirstLastPara="1" wrap="square" lIns="55850" tIns="55850" rIns="55850" bIns="55850" anchor="ctr" anchorCtr="0">
            <a:noAutofit/>
          </a:bodyPr>
          <a:lstStyle/>
          <a:p>
            <a:pPr marL="0" marR="0" lvl="0" indent="0" algn="ctr" rtl="0">
              <a:lnSpc>
                <a:spcPct val="100000"/>
              </a:lnSpc>
              <a:spcBef>
                <a:spcPts val="0"/>
              </a:spcBef>
              <a:spcAft>
                <a:spcPts val="0"/>
              </a:spcAft>
              <a:buClr>
                <a:srgbClr val="000000"/>
              </a:buClr>
              <a:buSzPts val="1700"/>
              <a:buFont typeface="Jim Nightshade"/>
              <a:buNone/>
            </a:pPr>
            <a:r>
              <a:rPr lang="en-US" sz="1700" b="0" i="0" u="none" strike="noStrike" cap="none">
                <a:solidFill>
                  <a:srgbClr val="000000"/>
                </a:solidFill>
                <a:latin typeface="Jim Nightshade"/>
                <a:ea typeface="Jim Nightshade"/>
                <a:cs typeface="Jim Nightshade"/>
                <a:sym typeface="Jim Nightshade"/>
              </a:rPr>
              <a:t>Scholars</a:t>
            </a:r>
            <a:endParaRPr sz="1200" b="0" i="0" u="none" strike="noStrike" cap="none">
              <a:solidFill>
                <a:srgbClr val="000000"/>
              </a:solidFill>
              <a:latin typeface="Arial"/>
              <a:ea typeface="Arial"/>
              <a:cs typeface="Arial"/>
              <a:sym typeface="Arial"/>
            </a:endParaRPr>
          </a:p>
        </p:txBody>
      </p:sp>
      <p:sp>
        <p:nvSpPr>
          <p:cNvPr id="320" name="Google Shape;320;g3c3eaa8921b_0_194"/>
          <p:cNvSpPr/>
          <p:nvPr/>
        </p:nvSpPr>
        <p:spPr>
          <a:xfrm>
            <a:off x="8968892" y="1937415"/>
            <a:ext cx="2880036" cy="482490"/>
          </a:xfrm>
          <a:custGeom>
            <a:avLst/>
            <a:gdLst/>
            <a:ahLst/>
            <a:cxnLst/>
            <a:rect l="l" t="t" r="r" b="b"/>
            <a:pathLst>
              <a:path w="21600" h="21600" extrusionOk="0">
                <a:moveTo>
                  <a:pt x="3241" y="0"/>
                </a:moveTo>
                <a:lnTo>
                  <a:pt x="3241" y="16575"/>
                </a:lnTo>
                <a:lnTo>
                  <a:pt x="18359" y="16575"/>
                </a:lnTo>
                <a:lnTo>
                  <a:pt x="18359" y="0"/>
                </a:lnTo>
                <a:lnTo>
                  <a:pt x="3241" y="0"/>
                </a:lnTo>
                <a:close/>
                <a:moveTo>
                  <a:pt x="0" y="3883"/>
                </a:moveTo>
                <a:lnTo>
                  <a:pt x="1150" y="12737"/>
                </a:lnTo>
                <a:lnTo>
                  <a:pt x="0" y="21600"/>
                </a:lnTo>
                <a:lnTo>
                  <a:pt x="3951" y="21600"/>
                </a:lnTo>
                <a:lnTo>
                  <a:pt x="2853" y="18319"/>
                </a:lnTo>
                <a:lnTo>
                  <a:pt x="2853" y="3883"/>
                </a:lnTo>
                <a:lnTo>
                  <a:pt x="0" y="3883"/>
                </a:lnTo>
                <a:close/>
                <a:moveTo>
                  <a:pt x="18747" y="3883"/>
                </a:moveTo>
                <a:lnTo>
                  <a:pt x="18747" y="18319"/>
                </a:lnTo>
                <a:lnTo>
                  <a:pt x="17649" y="21600"/>
                </a:lnTo>
                <a:lnTo>
                  <a:pt x="21600" y="21600"/>
                </a:lnTo>
                <a:lnTo>
                  <a:pt x="20450" y="12737"/>
                </a:lnTo>
                <a:lnTo>
                  <a:pt x="21600" y="3883"/>
                </a:lnTo>
                <a:lnTo>
                  <a:pt x="18747" y="3883"/>
                </a:lnTo>
                <a:close/>
                <a:moveTo>
                  <a:pt x="3560" y="18319"/>
                </a:moveTo>
                <a:lnTo>
                  <a:pt x="4658" y="21600"/>
                </a:lnTo>
                <a:lnTo>
                  <a:pt x="4658" y="18319"/>
                </a:lnTo>
                <a:lnTo>
                  <a:pt x="3560" y="18319"/>
                </a:lnTo>
                <a:close/>
                <a:moveTo>
                  <a:pt x="16942" y="18319"/>
                </a:moveTo>
                <a:lnTo>
                  <a:pt x="16942" y="21600"/>
                </a:lnTo>
                <a:lnTo>
                  <a:pt x="18040" y="18319"/>
                </a:lnTo>
                <a:lnTo>
                  <a:pt x="16942" y="18319"/>
                </a:lnTo>
                <a:close/>
              </a:path>
            </a:pathLst>
          </a:custGeom>
          <a:gradFill>
            <a:gsLst>
              <a:gs pos="0">
                <a:srgbClr val="FFFFFF"/>
              </a:gs>
              <a:gs pos="100000">
                <a:srgbClr val="C4C4C4"/>
              </a:gs>
            </a:gsLst>
            <a:lin ang="5400012" scaled="0"/>
          </a:gradFill>
          <a:ln w="10925" cap="flat" cmpd="sng">
            <a:solidFill>
              <a:srgbClr val="858585"/>
            </a:solidFill>
            <a:prstDash val="solid"/>
            <a:miter lim="400000"/>
            <a:headEnd type="none" w="sm" len="sm"/>
            <a:tailEnd type="none" w="sm" len="sm"/>
          </a:ln>
          <a:effectLst>
            <a:outerShdw blurRad="87312" dist="109141" dir="2880000" rotWithShape="0">
              <a:srgbClr val="000000">
                <a:alpha val="59607"/>
              </a:srgbClr>
            </a:outerShdw>
          </a:effectLst>
        </p:spPr>
        <p:txBody>
          <a:bodyPr spcFirstLastPara="1" wrap="square" lIns="55850" tIns="55850" rIns="55850" bIns="55850" anchor="ctr" anchorCtr="0">
            <a:noAutofit/>
          </a:bodyPr>
          <a:lstStyle/>
          <a:p>
            <a:pPr marL="0" marR="0" lvl="0" indent="0" algn="ctr" rtl="0">
              <a:lnSpc>
                <a:spcPct val="100000"/>
              </a:lnSpc>
              <a:spcBef>
                <a:spcPts val="0"/>
              </a:spcBef>
              <a:spcAft>
                <a:spcPts val="0"/>
              </a:spcAft>
              <a:buClr>
                <a:srgbClr val="000000"/>
              </a:buClr>
              <a:buSzPts val="1500"/>
              <a:buFont typeface="Jim Nightshade"/>
              <a:buNone/>
            </a:pPr>
            <a:r>
              <a:rPr lang="en-US" sz="1500" b="0" i="0" u="none" strike="noStrike" cap="none">
                <a:solidFill>
                  <a:srgbClr val="000000"/>
                </a:solidFill>
                <a:latin typeface="Jim Nightshade"/>
                <a:ea typeface="Jim Nightshade"/>
                <a:cs typeface="Jim Nightshade"/>
                <a:sym typeface="Jim Nightshade"/>
              </a:rPr>
              <a:t>Publishers</a:t>
            </a:r>
            <a:endParaRPr sz="1200" b="0" i="0" u="none" strike="noStrike" cap="none">
              <a:solidFill>
                <a:srgbClr val="000000"/>
              </a:solidFill>
              <a:latin typeface="Arial"/>
              <a:ea typeface="Arial"/>
              <a:cs typeface="Arial"/>
              <a:sym typeface="Arial"/>
            </a:endParaRPr>
          </a:p>
        </p:txBody>
      </p:sp>
      <p:pic>
        <p:nvPicPr>
          <p:cNvPr id="321" name="Google Shape;321;g3c3eaa8921b_0_194" descr="Linien Form"/>
          <p:cNvPicPr preferRelativeResize="0"/>
          <p:nvPr/>
        </p:nvPicPr>
        <p:blipFill rotWithShape="1">
          <a:blip r:embed="rId7">
            <a:alphaModFix/>
          </a:blip>
          <a:srcRect/>
          <a:stretch/>
        </p:blipFill>
        <p:spPr>
          <a:xfrm>
            <a:off x="4039095" y="174375"/>
            <a:ext cx="3556030" cy="471226"/>
          </a:xfrm>
          <a:prstGeom prst="rect">
            <a:avLst/>
          </a:prstGeom>
          <a:noFill/>
          <a:ln>
            <a:noFill/>
          </a:ln>
        </p:spPr>
      </p:pic>
      <p:graphicFrame>
        <p:nvGraphicFramePr>
          <p:cNvPr id="322" name="Google Shape;322;g3c3eaa8921b_0_194"/>
          <p:cNvGraphicFramePr/>
          <p:nvPr>
            <p:extLst>
              <p:ext uri="{D42A27DB-BD31-4B8C-83A1-F6EECF244321}">
                <p14:modId xmlns:p14="http://schemas.microsoft.com/office/powerpoint/2010/main" val="716593926"/>
              </p:ext>
            </p:extLst>
          </p:nvPr>
        </p:nvGraphicFramePr>
        <p:xfrm>
          <a:off x="228262" y="2945277"/>
          <a:ext cx="5595900" cy="3584575"/>
        </p:xfrm>
        <a:graphic>
          <a:graphicData uri="http://schemas.openxmlformats.org/drawingml/2006/table">
            <a:tbl>
              <a:tblPr firstRow="1" firstCol="1">
                <a:noFill/>
                <a:tableStyleId>{910D9C80-BE16-4E81-B5F6-261F5CD64E42}</a:tableStyleId>
              </a:tblPr>
              <a:tblGrid>
                <a:gridCol w="2739250">
                  <a:extLst>
                    <a:ext uri="{9D8B030D-6E8A-4147-A177-3AD203B41FA5}">
                      <a16:colId xmlns:a16="http://schemas.microsoft.com/office/drawing/2014/main" val="20000"/>
                    </a:ext>
                  </a:extLst>
                </a:gridCol>
                <a:gridCol w="1382675">
                  <a:extLst>
                    <a:ext uri="{9D8B030D-6E8A-4147-A177-3AD203B41FA5}">
                      <a16:colId xmlns:a16="http://schemas.microsoft.com/office/drawing/2014/main" val="20001"/>
                    </a:ext>
                  </a:extLst>
                </a:gridCol>
                <a:gridCol w="1473975">
                  <a:extLst>
                    <a:ext uri="{9D8B030D-6E8A-4147-A177-3AD203B41FA5}">
                      <a16:colId xmlns:a16="http://schemas.microsoft.com/office/drawing/2014/main" val="20002"/>
                    </a:ext>
                  </a:extLst>
                </a:gridCol>
              </a:tblGrid>
              <a:tr h="1151450">
                <a:tc>
                  <a:txBody>
                    <a:bodyPr/>
                    <a:lstStyle/>
                    <a:p>
                      <a:pPr marL="0" marR="0" lvl="0" indent="0" algn="ctr" rtl="0">
                        <a:lnSpc>
                          <a:spcPct val="100000"/>
                        </a:lnSpc>
                        <a:spcBef>
                          <a:spcPts val="0"/>
                        </a:spcBef>
                        <a:spcAft>
                          <a:spcPts val="0"/>
                        </a:spcAft>
                        <a:buClr>
                          <a:schemeClr val="dk1"/>
                        </a:buClr>
                        <a:buSzPts val="1900"/>
                        <a:buFont typeface="Jim Nightshade"/>
                        <a:buNone/>
                      </a:pPr>
                      <a:endParaRPr sz="1900" b="0" u="none" strike="noStrike" cap="none" dirty="0">
                        <a:latin typeface="Jim Nightshade"/>
                        <a:ea typeface="Jim Nightshade"/>
                        <a:cs typeface="Jim Nightshade"/>
                        <a:sym typeface="Jim Nightshade"/>
                      </a:endParaRPr>
                    </a:p>
                  </a:txBody>
                  <a:tcPr marL="47625" marR="47625" marT="35725" marB="35725" anchor="ctr">
                    <a:lnL w="10925" cap="flat" cmpd="sng">
                      <a:solidFill>
                        <a:srgbClr val="5D5D5D"/>
                      </a:solidFill>
                      <a:prstDash val="solid"/>
                      <a:round/>
                      <a:headEnd type="none" w="sm" len="sm"/>
                      <a:tailEnd type="none" w="sm" len="sm"/>
                    </a:lnL>
                    <a:lnR w="10925" cap="flat" cmpd="sng">
                      <a:solidFill>
                        <a:srgbClr val="5D5D5D"/>
                      </a:solidFill>
                      <a:prstDash val="solid"/>
                      <a:round/>
                      <a:headEnd type="none" w="sm" len="sm"/>
                      <a:tailEnd type="none" w="sm" len="sm"/>
                    </a:lnR>
                    <a:lnT w="10925" cap="flat" cmpd="sng">
                      <a:solidFill>
                        <a:srgbClr val="5D5D5D"/>
                      </a:solidFill>
                      <a:prstDash val="solid"/>
                      <a:round/>
                      <a:headEnd type="none" w="sm" len="sm"/>
                      <a:tailEnd type="none" w="sm" len="sm"/>
                    </a:lnT>
                    <a:lnB w="10925" cap="flat" cmpd="sng">
                      <a:solidFill>
                        <a:srgbClr val="5D5D5D"/>
                      </a:solidFill>
                      <a:prstDash val="solid"/>
                      <a:round/>
                      <a:headEnd type="none" w="sm" len="sm"/>
                      <a:tailEnd type="none" w="sm" len="sm"/>
                    </a:lnB>
                    <a:solidFill>
                      <a:srgbClr val="97764E"/>
                    </a:solidFill>
                  </a:tcPr>
                </a:tc>
                <a:tc>
                  <a:txBody>
                    <a:bodyPr/>
                    <a:lstStyle/>
                    <a:p>
                      <a:pPr marL="0" marR="0" lvl="0" indent="0" algn="ctr" rtl="0">
                        <a:lnSpc>
                          <a:spcPct val="100000"/>
                        </a:lnSpc>
                        <a:spcBef>
                          <a:spcPts val="0"/>
                        </a:spcBef>
                        <a:spcAft>
                          <a:spcPts val="0"/>
                        </a:spcAft>
                        <a:buClr>
                          <a:srgbClr val="FFFFFF"/>
                        </a:buClr>
                        <a:buSzPts val="1900"/>
                        <a:buFont typeface="Jim Nightshade"/>
                        <a:buNone/>
                      </a:pPr>
                      <a:r>
                        <a:rPr lang="en-US" sz="1900" u="none" strike="noStrike" cap="none">
                          <a:solidFill>
                            <a:srgbClr val="FFFFFF"/>
                          </a:solidFill>
                          <a:latin typeface="Jim Nightshade"/>
                          <a:ea typeface="Jim Nightshade"/>
                          <a:cs typeface="Jim Nightshade"/>
                          <a:sym typeface="Jim Nightshade"/>
                        </a:rPr>
                        <a:t>Price</a:t>
                      </a:r>
                      <a:endParaRPr sz="1000" u="none" strike="noStrike" cap="none"/>
                    </a:p>
                  </a:txBody>
                  <a:tcPr marL="47625" marR="47625" marT="35725" marB="35725" anchor="ctr">
                    <a:lnL w="10925" cap="flat" cmpd="sng">
                      <a:solidFill>
                        <a:srgbClr val="5D5D5D"/>
                      </a:solidFill>
                      <a:prstDash val="solid"/>
                      <a:round/>
                      <a:headEnd type="none" w="sm" len="sm"/>
                      <a:tailEnd type="none" w="sm" len="sm"/>
                    </a:lnL>
                    <a:lnR w="10925" cap="flat" cmpd="sng">
                      <a:solidFill>
                        <a:srgbClr val="5D5D5D"/>
                      </a:solidFill>
                      <a:prstDash val="solid"/>
                      <a:round/>
                      <a:headEnd type="none" w="sm" len="sm"/>
                      <a:tailEnd type="none" w="sm" len="sm"/>
                    </a:lnR>
                    <a:lnT w="10925" cap="flat" cmpd="sng">
                      <a:solidFill>
                        <a:srgbClr val="5D5D5D"/>
                      </a:solidFill>
                      <a:prstDash val="solid"/>
                      <a:round/>
                      <a:headEnd type="none" w="sm" len="sm"/>
                      <a:tailEnd type="none" w="sm" len="sm"/>
                    </a:lnT>
                    <a:lnB w="10925" cap="flat" cmpd="sng">
                      <a:solidFill>
                        <a:srgbClr val="5D5D5D"/>
                      </a:solidFill>
                      <a:prstDash val="solid"/>
                      <a:round/>
                      <a:headEnd type="none" w="sm" len="sm"/>
                      <a:tailEnd type="none" w="sm" len="sm"/>
                    </a:lnB>
                    <a:solidFill>
                      <a:srgbClr val="97764E"/>
                    </a:solidFill>
                  </a:tcPr>
                </a:tc>
                <a:tc>
                  <a:txBody>
                    <a:bodyPr/>
                    <a:lstStyle/>
                    <a:p>
                      <a:pPr marL="0" marR="0" lvl="0" indent="0" algn="ctr" rtl="0">
                        <a:lnSpc>
                          <a:spcPct val="100000"/>
                        </a:lnSpc>
                        <a:spcBef>
                          <a:spcPts val="0"/>
                        </a:spcBef>
                        <a:spcAft>
                          <a:spcPts val="0"/>
                        </a:spcAft>
                        <a:buClr>
                          <a:srgbClr val="FFFFFF"/>
                        </a:buClr>
                        <a:buSzPts val="1900"/>
                        <a:buFont typeface="Jim Nightshade"/>
                        <a:buNone/>
                      </a:pPr>
                      <a:r>
                        <a:rPr lang="en-US" sz="1900" u="none" strike="noStrike" cap="none">
                          <a:solidFill>
                            <a:srgbClr val="FFFFFF"/>
                          </a:solidFill>
                          <a:latin typeface="Jim Nightshade"/>
                          <a:ea typeface="Jim Nightshade"/>
                          <a:cs typeface="Jim Nightshade"/>
                          <a:sym typeface="Jim Nightshade"/>
                        </a:rPr>
                        <a:t>Prestige points („JIF“)</a:t>
                      </a:r>
                      <a:endParaRPr sz="1000" u="none" strike="noStrike" cap="none"/>
                    </a:p>
                  </a:txBody>
                  <a:tcPr marL="47625" marR="47625" marT="35725" marB="35725" anchor="ctr">
                    <a:lnL w="10925" cap="flat" cmpd="sng">
                      <a:solidFill>
                        <a:srgbClr val="5D5D5D"/>
                      </a:solidFill>
                      <a:prstDash val="solid"/>
                      <a:round/>
                      <a:headEnd type="none" w="sm" len="sm"/>
                      <a:tailEnd type="none" w="sm" len="sm"/>
                    </a:lnL>
                    <a:lnR w="10925" cap="flat" cmpd="sng">
                      <a:solidFill>
                        <a:srgbClr val="5D5D5D"/>
                      </a:solidFill>
                      <a:prstDash val="solid"/>
                      <a:round/>
                      <a:headEnd type="none" w="sm" len="sm"/>
                      <a:tailEnd type="none" w="sm" len="sm"/>
                    </a:lnR>
                    <a:lnT w="10925" cap="flat" cmpd="sng">
                      <a:solidFill>
                        <a:srgbClr val="5D5D5D"/>
                      </a:solidFill>
                      <a:prstDash val="solid"/>
                      <a:round/>
                      <a:headEnd type="none" w="sm" len="sm"/>
                      <a:tailEnd type="none" w="sm" len="sm"/>
                    </a:lnT>
                    <a:lnB w="10925" cap="flat" cmpd="sng">
                      <a:solidFill>
                        <a:srgbClr val="5D5D5D"/>
                      </a:solidFill>
                      <a:prstDash val="solid"/>
                      <a:round/>
                      <a:headEnd type="none" w="sm" len="sm"/>
                      <a:tailEnd type="none" w="sm" len="sm"/>
                    </a:lnB>
                    <a:solidFill>
                      <a:srgbClr val="97764E"/>
                    </a:solidFill>
                  </a:tcPr>
                </a:tc>
                <a:extLst>
                  <a:ext uri="{0D108BD9-81ED-4DB2-BD59-A6C34878D82A}">
                    <a16:rowId xmlns:a16="http://schemas.microsoft.com/office/drawing/2014/main" val="10000"/>
                  </a:ext>
                </a:extLst>
              </a:tr>
              <a:tr h="1018925">
                <a:tc>
                  <a:txBody>
                    <a:bodyPr/>
                    <a:lstStyle/>
                    <a:p>
                      <a:pPr marL="0" marR="0" lvl="0" indent="0" algn="ctr" rtl="0">
                        <a:lnSpc>
                          <a:spcPct val="100000"/>
                        </a:lnSpc>
                        <a:spcBef>
                          <a:spcPts val="0"/>
                        </a:spcBef>
                        <a:spcAft>
                          <a:spcPts val="0"/>
                        </a:spcAft>
                        <a:buClr>
                          <a:srgbClr val="FFFFFF"/>
                        </a:buClr>
                        <a:buSzPts val="1700"/>
                        <a:buFont typeface="Jim Nightshade"/>
                        <a:buNone/>
                      </a:pPr>
                      <a:r>
                        <a:rPr lang="en-US" sz="1700" u="none" strike="noStrike" cap="none">
                          <a:solidFill>
                            <a:srgbClr val="FFFFFF"/>
                          </a:solidFill>
                          <a:latin typeface="Jim Nightshade"/>
                          <a:ea typeface="Jim Nightshade"/>
                          <a:cs typeface="Jim Nightshade"/>
                          <a:sym typeface="Jim Nightshade"/>
                        </a:rPr>
                        <a:t>BMC Psychology</a:t>
                      </a:r>
                      <a:endParaRPr sz="1000" u="none" strike="noStrike" cap="none"/>
                    </a:p>
                  </a:txBody>
                  <a:tcPr marL="47625" marR="47625" marT="35725" marB="35725" anchor="ctr">
                    <a:lnL w="10925" cap="flat" cmpd="sng">
                      <a:solidFill>
                        <a:srgbClr val="5D5D5D"/>
                      </a:solidFill>
                      <a:prstDash val="solid"/>
                      <a:round/>
                      <a:headEnd type="none" w="sm" len="sm"/>
                      <a:tailEnd type="none" w="sm" len="sm"/>
                    </a:lnL>
                    <a:lnR w="10925" cap="flat" cmpd="sng">
                      <a:solidFill>
                        <a:srgbClr val="5D5D5D"/>
                      </a:solidFill>
                      <a:prstDash val="solid"/>
                      <a:round/>
                      <a:headEnd type="none" w="sm" len="sm"/>
                      <a:tailEnd type="none" w="sm" len="sm"/>
                    </a:lnR>
                    <a:lnT w="10925" cap="flat" cmpd="sng">
                      <a:solidFill>
                        <a:srgbClr val="5D5D5D"/>
                      </a:solidFill>
                      <a:prstDash val="solid"/>
                      <a:round/>
                      <a:headEnd type="none" w="sm" len="sm"/>
                      <a:tailEnd type="none" w="sm" len="sm"/>
                    </a:lnT>
                    <a:lnB w="10925" cap="flat" cmpd="sng">
                      <a:solidFill>
                        <a:srgbClr val="5D5D5D"/>
                      </a:solidFill>
                      <a:prstDash val="solid"/>
                      <a:round/>
                      <a:headEnd type="none" w="sm" len="sm"/>
                      <a:tailEnd type="none" w="sm" len="sm"/>
                    </a:lnB>
                    <a:solidFill>
                      <a:srgbClr val="909C99"/>
                    </a:solidFill>
                  </a:tcPr>
                </a:tc>
                <a:tc>
                  <a:txBody>
                    <a:bodyPr/>
                    <a:lstStyle/>
                    <a:p>
                      <a:pPr marL="0" marR="0" lvl="0" indent="0" algn="ctr" rtl="0">
                        <a:lnSpc>
                          <a:spcPct val="100000"/>
                        </a:lnSpc>
                        <a:spcBef>
                          <a:spcPts val="0"/>
                        </a:spcBef>
                        <a:spcAft>
                          <a:spcPts val="0"/>
                        </a:spcAft>
                        <a:buClr>
                          <a:schemeClr val="dk1"/>
                        </a:buClr>
                        <a:buSzPts val="1900"/>
                        <a:buFont typeface="Jim Nightshade"/>
                        <a:buNone/>
                      </a:pPr>
                      <a:r>
                        <a:rPr lang="en-DE" sz="1900" b="0" i="0" u="none" strike="noStrike" cap="none" dirty="0">
                          <a:solidFill>
                            <a:srgbClr val="000000"/>
                          </a:solidFill>
                          <a:latin typeface="Jim Nightshade"/>
                          <a:sym typeface="Arial"/>
                        </a:rPr>
                        <a:t>€</a:t>
                      </a:r>
                      <a:r>
                        <a:rPr lang="en-US" sz="1900" u="none" strike="noStrike" cap="none" dirty="0">
                          <a:latin typeface="Jim Nightshade"/>
                          <a:ea typeface="Jim Nightshade"/>
                          <a:cs typeface="Jim Nightshade"/>
                          <a:sym typeface="Jim Nightshade"/>
                        </a:rPr>
                        <a:t>1625</a:t>
                      </a:r>
                      <a:endParaRPr sz="1000" u="none" strike="noStrike" cap="none" dirty="0"/>
                    </a:p>
                  </a:txBody>
                  <a:tcPr marL="47625" marR="47625" marT="35725" marB="35725" anchor="ctr">
                    <a:lnL w="10925" cap="flat" cmpd="sng">
                      <a:solidFill>
                        <a:srgbClr val="5D5D5D"/>
                      </a:solidFill>
                      <a:prstDash val="solid"/>
                      <a:round/>
                      <a:headEnd type="none" w="sm" len="sm"/>
                      <a:tailEnd type="none" w="sm" len="sm"/>
                    </a:lnL>
                    <a:lnR w="10925" cap="flat" cmpd="sng">
                      <a:solidFill>
                        <a:srgbClr val="5D5D5D"/>
                      </a:solidFill>
                      <a:prstDash val="dashDot"/>
                      <a:round/>
                      <a:headEnd type="none" w="sm" len="sm"/>
                      <a:tailEnd type="none" w="sm" len="sm"/>
                    </a:lnR>
                    <a:lnT w="10925" cap="flat" cmpd="sng">
                      <a:solidFill>
                        <a:srgbClr val="5D5D5D"/>
                      </a:solidFill>
                      <a:prstDash val="solid"/>
                      <a:round/>
                      <a:headEnd type="none" w="sm" len="sm"/>
                      <a:tailEnd type="none" w="sm" len="sm"/>
                    </a:lnT>
                    <a:lnB w="10925" cap="flat" cmpd="sng">
                      <a:solidFill>
                        <a:srgbClr val="5D5D5D"/>
                      </a:solidFill>
                      <a:prstDash val="dashDot"/>
                      <a:round/>
                      <a:headEnd type="none" w="sm" len="sm"/>
                      <a:tailEnd type="none" w="sm" len="sm"/>
                    </a:lnB>
                    <a:solidFill>
                      <a:srgbClr val="E6E3D7"/>
                    </a:solidFill>
                  </a:tcPr>
                </a:tc>
                <a:tc>
                  <a:txBody>
                    <a:bodyPr/>
                    <a:lstStyle/>
                    <a:p>
                      <a:pPr marL="0" marR="0" lvl="0" indent="0" algn="ctr" rtl="0">
                        <a:lnSpc>
                          <a:spcPct val="100000"/>
                        </a:lnSpc>
                        <a:spcBef>
                          <a:spcPts val="0"/>
                        </a:spcBef>
                        <a:spcAft>
                          <a:spcPts val="0"/>
                        </a:spcAft>
                        <a:buClr>
                          <a:schemeClr val="dk1"/>
                        </a:buClr>
                        <a:buSzPts val="1900"/>
                        <a:buFont typeface="Jim Nightshade"/>
                        <a:buNone/>
                      </a:pPr>
                      <a:r>
                        <a:rPr lang="en-US" sz="1900" u="none" strike="noStrike" cap="none" dirty="0">
                          <a:latin typeface="Jim Nightshade"/>
                          <a:ea typeface="Jim Nightshade"/>
                          <a:cs typeface="Jim Nightshade"/>
                          <a:sym typeface="Jim Nightshade"/>
                        </a:rPr>
                        <a:t>4.6 🎖</a:t>
                      </a:r>
                      <a:endParaRPr sz="1000" u="none" strike="noStrike" cap="none" dirty="0"/>
                    </a:p>
                  </a:txBody>
                  <a:tcPr marL="47625" marR="47625" marT="35725" marB="35725" anchor="ctr">
                    <a:lnL w="10925" cap="flat" cmpd="sng">
                      <a:solidFill>
                        <a:srgbClr val="5D5D5D"/>
                      </a:solidFill>
                      <a:prstDash val="dashDot"/>
                      <a:round/>
                      <a:headEnd type="none" w="sm" len="sm"/>
                      <a:tailEnd type="none" w="sm" len="sm"/>
                    </a:lnL>
                    <a:lnR w="10925" cap="flat" cmpd="sng">
                      <a:solidFill>
                        <a:srgbClr val="606060"/>
                      </a:solidFill>
                      <a:prstDash val="solid"/>
                      <a:round/>
                      <a:headEnd type="none" w="sm" len="sm"/>
                      <a:tailEnd type="none" w="sm" len="sm"/>
                    </a:lnR>
                    <a:lnT w="10925" cap="flat" cmpd="sng">
                      <a:solidFill>
                        <a:srgbClr val="5D5D5D"/>
                      </a:solidFill>
                      <a:prstDash val="solid"/>
                      <a:round/>
                      <a:headEnd type="none" w="sm" len="sm"/>
                      <a:tailEnd type="none" w="sm" len="sm"/>
                    </a:lnT>
                    <a:lnB w="10925" cap="flat" cmpd="sng">
                      <a:solidFill>
                        <a:srgbClr val="5D5D5D"/>
                      </a:solidFill>
                      <a:prstDash val="dashDot"/>
                      <a:round/>
                      <a:headEnd type="none" w="sm" len="sm"/>
                      <a:tailEnd type="none" w="sm" len="sm"/>
                    </a:lnB>
                    <a:solidFill>
                      <a:srgbClr val="E6E3D7"/>
                    </a:solidFill>
                  </a:tcPr>
                </a:tc>
                <a:extLst>
                  <a:ext uri="{0D108BD9-81ED-4DB2-BD59-A6C34878D82A}">
                    <a16:rowId xmlns:a16="http://schemas.microsoft.com/office/drawing/2014/main" val="10001"/>
                  </a:ext>
                </a:extLst>
              </a:tr>
              <a:tr h="740050">
                <a:tc>
                  <a:txBody>
                    <a:bodyPr/>
                    <a:lstStyle/>
                    <a:p>
                      <a:pPr marL="0" marR="0" lvl="0" indent="0" algn="ctr" rtl="0">
                        <a:lnSpc>
                          <a:spcPct val="100000"/>
                        </a:lnSpc>
                        <a:spcBef>
                          <a:spcPts val="0"/>
                        </a:spcBef>
                        <a:spcAft>
                          <a:spcPts val="0"/>
                        </a:spcAft>
                        <a:buClr>
                          <a:srgbClr val="FFFFFF"/>
                        </a:buClr>
                        <a:buSzPts val="1700"/>
                        <a:buFont typeface="Jim Nightshade"/>
                        <a:buNone/>
                      </a:pPr>
                      <a:r>
                        <a:rPr lang="en-US" sz="1700" u="none" strike="noStrike" cap="none">
                          <a:solidFill>
                            <a:srgbClr val="FFFFFF"/>
                          </a:solidFill>
                          <a:latin typeface="Jim Nightshade"/>
                          <a:ea typeface="Jim Nightshade"/>
                          <a:cs typeface="Jim Nightshade"/>
                          <a:sym typeface="Jim Nightshade"/>
                        </a:rPr>
                        <a:t>Nature Communications</a:t>
                      </a:r>
                      <a:endParaRPr sz="1000" u="none" strike="noStrike" cap="none"/>
                    </a:p>
                  </a:txBody>
                  <a:tcPr marL="47625" marR="47625" marT="35725" marB="35725" anchor="ctr">
                    <a:lnL w="10925" cap="flat" cmpd="sng">
                      <a:solidFill>
                        <a:srgbClr val="5D5D5D"/>
                      </a:solidFill>
                      <a:prstDash val="solid"/>
                      <a:round/>
                      <a:headEnd type="none" w="sm" len="sm"/>
                      <a:tailEnd type="none" w="sm" len="sm"/>
                    </a:lnL>
                    <a:lnR w="10925" cap="flat" cmpd="sng">
                      <a:solidFill>
                        <a:srgbClr val="5D5D5D"/>
                      </a:solidFill>
                      <a:prstDash val="solid"/>
                      <a:round/>
                      <a:headEnd type="none" w="sm" len="sm"/>
                      <a:tailEnd type="none" w="sm" len="sm"/>
                    </a:lnR>
                    <a:lnT w="10925" cap="flat" cmpd="sng">
                      <a:solidFill>
                        <a:srgbClr val="5D5D5D"/>
                      </a:solidFill>
                      <a:prstDash val="solid"/>
                      <a:round/>
                      <a:headEnd type="none" w="sm" len="sm"/>
                      <a:tailEnd type="none" w="sm" len="sm"/>
                    </a:lnT>
                    <a:lnB w="10925" cap="flat" cmpd="sng">
                      <a:solidFill>
                        <a:srgbClr val="5D5D5D"/>
                      </a:solidFill>
                      <a:prstDash val="solid"/>
                      <a:round/>
                      <a:headEnd type="none" w="sm" len="sm"/>
                      <a:tailEnd type="none" w="sm" len="sm"/>
                    </a:lnB>
                    <a:solidFill>
                      <a:srgbClr val="909C99"/>
                    </a:solidFill>
                  </a:tcPr>
                </a:tc>
                <a:tc>
                  <a:txBody>
                    <a:bodyPr/>
                    <a:lstStyle/>
                    <a:p>
                      <a:pPr marL="0" marR="0" lvl="0" indent="0" algn="ctr" rtl="0">
                        <a:lnSpc>
                          <a:spcPct val="100000"/>
                        </a:lnSpc>
                        <a:spcBef>
                          <a:spcPts val="0"/>
                        </a:spcBef>
                        <a:spcAft>
                          <a:spcPts val="0"/>
                        </a:spcAft>
                        <a:buClr>
                          <a:schemeClr val="dk1"/>
                        </a:buClr>
                        <a:buSzPts val="1900"/>
                        <a:buFont typeface="Jim Nightshade"/>
                        <a:buNone/>
                      </a:pPr>
                      <a:r>
                        <a:rPr lang="en-US" sz="1900" b="0" i="0" u="none" strike="noStrike" cap="none" dirty="0">
                          <a:solidFill>
                            <a:srgbClr val="000000"/>
                          </a:solidFill>
                          <a:latin typeface="Jim Nightshade"/>
                          <a:ea typeface="Jim Nightshade"/>
                          <a:cs typeface="Jim Nightshade"/>
                          <a:sym typeface="Jim Nightshade"/>
                        </a:rPr>
                        <a:t> </a:t>
                      </a:r>
                      <a:r>
                        <a:rPr lang="en-DE" sz="1900" b="0" i="0" u="none" strike="noStrike" cap="none" dirty="0">
                          <a:solidFill>
                            <a:srgbClr val="000000"/>
                          </a:solidFill>
                          <a:latin typeface="Jim Nightshade"/>
                          <a:sym typeface="Arial"/>
                        </a:rPr>
                        <a:t>€6,150</a:t>
                      </a:r>
                      <a:endParaRPr sz="1900" b="0" i="0" u="none" strike="noStrike" cap="none" dirty="0">
                        <a:solidFill>
                          <a:srgbClr val="000000"/>
                        </a:solidFill>
                        <a:latin typeface="Jim Nightshade"/>
                        <a:sym typeface="Arial"/>
                      </a:endParaRPr>
                    </a:p>
                  </a:txBody>
                  <a:tcPr marL="47625" marR="47625" marT="35725" marB="35725" anchor="ctr">
                    <a:lnL w="10925" cap="flat" cmpd="sng">
                      <a:solidFill>
                        <a:srgbClr val="5D5D5D"/>
                      </a:solidFill>
                      <a:prstDash val="solid"/>
                      <a:round/>
                      <a:headEnd type="none" w="sm" len="sm"/>
                      <a:tailEnd type="none" w="sm" len="sm"/>
                    </a:lnL>
                    <a:lnR w="10925" cap="flat" cmpd="sng">
                      <a:solidFill>
                        <a:srgbClr val="5D5D5D"/>
                      </a:solidFill>
                      <a:prstDash val="dashDot"/>
                      <a:round/>
                      <a:headEnd type="none" w="sm" len="sm"/>
                      <a:tailEnd type="none" w="sm" len="sm"/>
                    </a:lnR>
                    <a:lnT w="10925" cap="flat" cmpd="sng">
                      <a:solidFill>
                        <a:srgbClr val="5D5D5D"/>
                      </a:solidFill>
                      <a:prstDash val="dashDot"/>
                      <a:round/>
                      <a:headEnd type="none" w="sm" len="sm"/>
                      <a:tailEnd type="none" w="sm" len="sm"/>
                    </a:lnT>
                    <a:lnB w="10925" cap="flat" cmpd="sng">
                      <a:solidFill>
                        <a:srgbClr val="5D5D5D"/>
                      </a:solidFill>
                      <a:prstDash val="dashDot"/>
                      <a:round/>
                      <a:headEnd type="none" w="sm" len="sm"/>
                      <a:tailEnd type="none" w="sm" len="sm"/>
                    </a:lnB>
                    <a:solidFill>
                      <a:srgbClr val="E6E3D7"/>
                    </a:solidFill>
                  </a:tcPr>
                </a:tc>
                <a:tc>
                  <a:txBody>
                    <a:bodyPr/>
                    <a:lstStyle/>
                    <a:p>
                      <a:pPr marL="0" marR="0" lvl="0" indent="0" algn="ctr" rtl="0">
                        <a:lnSpc>
                          <a:spcPct val="100000"/>
                        </a:lnSpc>
                        <a:spcBef>
                          <a:spcPts val="0"/>
                        </a:spcBef>
                        <a:spcAft>
                          <a:spcPts val="0"/>
                        </a:spcAft>
                        <a:buClr>
                          <a:schemeClr val="dk1"/>
                        </a:buClr>
                        <a:buSzPts val="1900"/>
                        <a:buFont typeface="Jim Nightshade"/>
                        <a:buNone/>
                      </a:pPr>
                      <a:r>
                        <a:rPr lang="en-US" sz="1900" u="none" strike="noStrike" cap="none" dirty="0">
                          <a:latin typeface="Jim Nightshade"/>
                          <a:ea typeface="Jim Nightshade"/>
                          <a:cs typeface="Jim Nightshade"/>
                          <a:sym typeface="Jim Nightshade"/>
                        </a:rPr>
                        <a:t>18.1 🎖</a:t>
                      </a:r>
                      <a:endParaRPr sz="1000" u="none" strike="noStrike" cap="none" dirty="0"/>
                    </a:p>
                  </a:txBody>
                  <a:tcPr marL="47625" marR="47625" marT="35725" marB="35725" anchor="ctr">
                    <a:lnL w="10925" cap="flat" cmpd="sng">
                      <a:solidFill>
                        <a:srgbClr val="5D5D5D"/>
                      </a:solidFill>
                      <a:prstDash val="dashDot"/>
                      <a:round/>
                      <a:headEnd type="none" w="sm" len="sm"/>
                      <a:tailEnd type="none" w="sm" len="sm"/>
                    </a:lnL>
                    <a:lnR w="10925" cap="flat" cmpd="sng">
                      <a:solidFill>
                        <a:srgbClr val="606060"/>
                      </a:solidFill>
                      <a:prstDash val="solid"/>
                      <a:round/>
                      <a:headEnd type="none" w="sm" len="sm"/>
                      <a:tailEnd type="none" w="sm" len="sm"/>
                    </a:lnR>
                    <a:lnT w="10925" cap="flat" cmpd="sng">
                      <a:solidFill>
                        <a:srgbClr val="5D5D5D"/>
                      </a:solidFill>
                      <a:prstDash val="dashDot"/>
                      <a:round/>
                      <a:headEnd type="none" w="sm" len="sm"/>
                      <a:tailEnd type="none" w="sm" len="sm"/>
                    </a:lnT>
                    <a:lnB w="10925" cap="flat" cmpd="sng">
                      <a:solidFill>
                        <a:srgbClr val="5D5D5D"/>
                      </a:solidFill>
                      <a:prstDash val="dashDot"/>
                      <a:round/>
                      <a:headEnd type="none" w="sm" len="sm"/>
                      <a:tailEnd type="none" w="sm" len="sm"/>
                    </a:lnB>
                    <a:solidFill>
                      <a:srgbClr val="E6E3D7"/>
                    </a:solidFill>
                  </a:tcPr>
                </a:tc>
                <a:extLst>
                  <a:ext uri="{0D108BD9-81ED-4DB2-BD59-A6C34878D82A}">
                    <a16:rowId xmlns:a16="http://schemas.microsoft.com/office/drawing/2014/main" val="10002"/>
                  </a:ext>
                </a:extLst>
              </a:tr>
              <a:tr h="674150">
                <a:tc>
                  <a:txBody>
                    <a:bodyPr/>
                    <a:lstStyle/>
                    <a:p>
                      <a:pPr marL="0" marR="0" lvl="0" indent="0" algn="ctr" rtl="0">
                        <a:lnSpc>
                          <a:spcPct val="100000"/>
                        </a:lnSpc>
                        <a:spcBef>
                          <a:spcPts val="0"/>
                        </a:spcBef>
                        <a:spcAft>
                          <a:spcPts val="0"/>
                        </a:spcAft>
                        <a:buClr>
                          <a:srgbClr val="FFFFFF"/>
                        </a:buClr>
                        <a:buSzPts val="1700"/>
                        <a:buFont typeface="Jim Nightshade"/>
                        <a:buNone/>
                      </a:pPr>
                      <a:r>
                        <a:rPr lang="en-US" sz="1700" u="none" strike="noStrike" cap="none">
                          <a:solidFill>
                            <a:srgbClr val="FFFFFF"/>
                          </a:solidFill>
                          <a:latin typeface="Jim Nightshade"/>
                          <a:ea typeface="Jim Nightshade"/>
                          <a:cs typeface="Jim Nightshade"/>
                          <a:sym typeface="Jim Nightshade"/>
                        </a:rPr>
                        <a:t>Nature Human Behavior</a:t>
                      </a:r>
                      <a:endParaRPr sz="1000" u="none" strike="noStrike" cap="none"/>
                    </a:p>
                  </a:txBody>
                  <a:tcPr marL="47625" marR="47625" marT="35725" marB="35725" anchor="ctr">
                    <a:lnL w="10925" cap="flat" cmpd="sng">
                      <a:solidFill>
                        <a:srgbClr val="5D5D5D"/>
                      </a:solidFill>
                      <a:prstDash val="solid"/>
                      <a:round/>
                      <a:headEnd type="none" w="sm" len="sm"/>
                      <a:tailEnd type="none" w="sm" len="sm"/>
                    </a:lnL>
                    <a:lnR w="10925" cap="flat" cmpd="sng">
                      <a:solidFill>
                        <a:srgbClr val="5D5D5D"/>
                      </a:solidFill>
                      <a:prstDash val="solid"/>
                      <a:round/>
                      <a:headEnd type="none" w="sm" len="sm"/>
                      <a:tailEnd type="none" w="sm" len="sm"/>
                    </a:lnR>
                    <a:lnT w="10925" cap="flat" cmpd="sng">
                      <a:solidFill>
                        <a:srgbClr val="5D5D5D"/>
                      </a:solidFill>
                      <a:prstDash val="solid"/>
                      <a:round/>
                      <a:headEnd type="none" w="sm" len="sm"/>
                      <a:tailEnd type="none" w="sm" len="sm"/>
                    </a:lnT>
                    <a:lnB w="10925" cap="flat" cmpd="sng">
                      <a:solidFill>
                        <a:srgbClr val="5D5D5D"/>
                      </a:solidFill>
                      <a:prstDash val="solid"/>
                      <a:round/>
                      <a:headEnd type="none" w="sm" len="sm"/>
                      <a:tailEnd type="none" w="sm" len="sm"/>
                    </a:lnB>
                    <a:solidFill>
                      <a:srgbClr val="909C99"/>
                    </a:solidFill>
                  </a:tcPr>
                </a:tc>
                <a:tc>
                  <a:txBody>
                    <a:bodyPr/>
                    <a:lstStyle/>
                    <a:p>
                      <a:pPr marL="0" marR="0" lvl="0" indent="0" algn="ctr" rtl="0">
                        <a:lnSpc>
                          <a:spcPct val="100000"/>
                        </a:lnSpc>
                        <a:spcBef>
                          <a:spcPts val="0"/>
                        </a:spcBef>
                        <a:spcAft>
                          <a:spcPts val="0"/>
                        </a:spcAft>
                        <a:buClr>
                          <a:schemeClr val="dk1"/>
                        </a:buClr>
                        <a:buSzPts val="1900"/>
                        <a:buFont typeface="Jim Nightshade"/>
                        <a:buNone/>
                      </a:pPr>
                      <a:r>
                        <a:rPr lang="en-DE" sz="1900" b="0" i="0" u="none" strike="noStrike" cap="none" dirty="0">
                          <a:solidFill>
                            <a:srgbClr val="000000"/>
                          </a:solidFill>
                          <a:latin typeface="Jim Nightshade"/>
                          <a:sym typeface="Arial"/>
                        </a:rPr>
                        <a:t>€</a:t>
                      </a:r>
                      <a:r>
                        <a:rPr lang="en-US" sz="1900" u="none" strike="noStrike" cap="none" dirty="0">
                          <a:latin typeface="Jim Nightshade"/>
                          <a:ea typeface="Jim Nightshade"/>
                          <a:cs typeface="Jim Nightshade"/>
                          <a:sym typeface="Jim Nightshade"/>
                        </a:rPr>
                        <a:t>10850</a:t>
                      </a:r>
                      <a:endParaRPr sz="1000" u="none" strike="noStrike" cap="none" dirty="0"/>
                    </a:p>
                  </a:txBody>
                  <a:tcPr marL="47625" marR="47625" marT="35725" marB="35725" anchor="ctr">
                    <a:lnL w="10925" cap="flat" cmpd="sng">
                      <a:solidFill>
                        <a:srgbClr val="5D5D5D"/>
                      </a:solidFill>
                      <a:prstDash val="solid"/>
                      <a:round/>
                      <a:headEnd type="none" w="sm" len="sm"/>
                      <a:tailEnd type="none" w="sm" len="sm"/>
                    </a:lnL>
                    <a:lnR w="10925" cap="flat" cmpd="sng">
                      <a:solidFill>
                        <a:srgbClr val="5D5D5D"/>
                      </a:solidFill>
                      <a:prstDash val="dashDot"/>
                      <a:round/>
                      <a:headEnd type="none" w="sm" len="sm"/>
                      <a:tailEnd type="none" w="sm" len="sm"/>
                    </a:lnR>
                    <a:lnT w="10925" cap="flat" cmpd="sng">
                      <a:solidFill>
                        <a:srgbClr val="5D5D5D"/>
                      </a:solidFill>
                      <a:prstDash val="dashDot"/>
                      <a:round/>
                      <a:headEnd type="none" w="sm" len="sm"/>
                      <a:tailEnd type="none" w="sm" len="sm"/>
                    </a:lnT>
                    <a:lnB w="10925" cap="flat" cmpd="sng">
                      <a:solidFill>
                        <a:srgbClr val="606060"/>
                      </a:solidFill>
                      <a:prstDash val="solid"/>
                      <a:round/>
                      <a:headEnd type="none" w="sm" len="sm"/>
                      <a:tailEnd type="none" w="sm" len="sm"/>
                    </a:lnB>
                    <a:solidFill>
                      <a:srgbClr val="E6E3D7"/>
                    </a:solidFill>
                  </a:tcPr>
                </a:tc>
                <a:tc>
                  <a:txBody>
                    <a:bodyPr/>
                    <a:lstStyle/>
                    <a:p>
                      <a:pPr marL="0" marR="0" lvl="0" indent="0" algn="ctr" rtl="0">
                        <a:lnSpc>
                          <a:spcPct val="100000"/>
                        </a:lnSpc>
                        <a:spcBef>
                          <a:spcPts val="0"/>
                        </a:spcBef>
                        <a:spcAft>
                          <a:spcPts val="0"/>
                        </a:spcAft>
                        <a:buClr>
                          <a:schemeClr val="dk1"/>
                        </a:buClr>
                        <a:buSzPts val="1900"/>
                        <a:buFont typeface="Jim Nightshade"/>
                        <a:buNone/>
                      </a:pPr>
                      <a:r>
                        <a:rPr lang="en-US" sz="1900" u="none" strike="noStrike" cap="none" dirty="0">
                          <a:latin typeface="Jim Nightshade"/>
                          <a:ea typeface="Jim Nightshade"/>
                          <a:cs typeface="Jim Nightshade"/>
                          <a:sym typeface="Jim Nightshade"/>
                        </a:rPr>
                        <a:t>20.5 🎖</a:t>
                      </a:r>
                      <a:endParaRPr sz="1000" u="none" strike="noStrike" cap="none" dirty="0"/>
                    </a:p>
                  </a:txBody>
                  <a:tcPr marL="47625" marR="47625" marT="35725" marB="35725" anchor="ctr">
                    <a:lnL w="10925" cap="flat" cmpd="sng">
                      <a:solidFill>
                        <a:srgbClr val="5D5D5D"/>
                      </a:solidFill>
                      <a:prstDash val="dashDot"/>
                      <a:round/>
                      <a:headEnd type="none" w="sm" len="sm"/>
                      <a:tailEnd type="none" w="sm" len="sm"/>
                    </a:lnL>
                    <a:lnR w="10925" cap="flat" cmpd="sng">
                      <a:solidFill>
                        <a:srgbClr val="606060"/>
                      </a:solidFill>
                      <a:prstDash val="solid"/>
                      <a:round/>
                      <a:headEnd type="none" w="sm" len="sm"/>
                      <a:tailEnd type="none" w="sm" len="sm"/>
                    </a:lnR>
                    <a:lnT w="10925" cap="flat" cmpd="sng">
                      <a:solidFill>
                        <a:srgbClr val="5D5D5D"/>
                      </a:solidFill>
                      <a:prstDash val="dashDot"/>
                      <a:round/>
                      <a:headEnd type="none" w="sm" len="sm"/>
                      <a:tailEnd type="none" w="sm" len="sm"/>
                    </a:lnT>
                    <a:lnB w="10925" cap="flat" cmpd="sng">
                      <a:solidFill>
                        <a:srgbClr val="606060"/>
                      </a:solidFill>
                      <a:prstDash val="solid"/>
                      <a:round/>
                      <a:headEnd type="none" w="sm" len="sm"/>
                      <a:tailEnd type="none" w="sm" len="sm"/>
                    </a:lnB>
                    <a:solidFill>
                      <a:srgbClr val="E6E3D7"/>
                    </a:solidFill>
                  </a:tcPr>
                </a:tc>
                <a:extLst>
                  <a:ext uri="{0D108BD9-81ED-4DB2-BD59-A6C34878D82A}">
                    <a16:rowId xmlns:a16="http://schemas.microsoft.com/office/drawing/2014/main" val="10003"/>
                  </a:ext>
                </a:extLst>
              </a:tr>
            </a:tbl>
          </a:graphicData>
        </a:graphic>
      </p:graphicFrame>
      <p:sp>
        <p:nvSpPr>
          <p:cNvPr id="323" name="Google Shape;323;g3c3eaa8921b_0_194"/>
          <p:cNvSpPr txBox="1"/>
          <p:nvPr/>
        </p:nvSpPr>
        <p:spPr>
          <a:xfrm>
            <a:off x="158032" y="6598157"/>
            <a:ext cx="6606900" cy="297600"/>
          </a:xfrm>
          <a:prstGeom prst="rect">
            <a:avLst/>
          </a:prstGeom>
          <a:noFill/>
          <a:ln>
            <a:noFill/>
          </a:ln>
        </p:spPr>
        <p:txBody>
          <a:bodyPr spcFirstLastPara="1" wrap="square" lIns="55850" tIns="55850" rIns="55850" bIns="55850" anchor="ctr" anchorCtr="0">
            <a:spAutoFit/>
          </a:bodyPr>
          <a:lstStyle/>
          <a:p>
            <a:pPr marL="0" marR="0" lvl="0" indent="0" algn="l" rtl="0">
              <a:lnSpc>
                <a:spcPct val="100000"/>
              </a:lnSpc>
              <a:spcBef>
                <a:spcPts val="0"/>
              </a:spcBef>
              <a:spcAft>
                <a:spcPts val="0"/>
              </a:spcAft>
              <a:buClr>
                <a:srgbClr val="4B4A4B"/>
              </a:buClr>
              <a:buSzPts val="1200"/>
              <a:buFont typeface="Helvetica Neue"/>
              <a:buNone/>
            </a:pPr>
            <a:r>
              <a:rPr lang="en-US" sz="1200" b="0" i="0" u="none" strike="noStrike" cap="none">
                <a:solidFill>
                  <a:srgbClr val="4B4A4B"/>
                </a:solidFill>
                <a:latin typeface="Helvetica Neue"/>
                <a:ea typeface="Helvetica Neue"/>
                <a:cs typeface="Helvetica Neue"/>
                <a:sym typeface="Helvetica Neue"/>
              </a:rPr>
              <a:t>https://www.springernature.com/gp/open-research/journals-books/journals; Prices in €</a:t>
            </a:r>
            <a:endParaRPr sz="1200" b="0" i="0" u="none" strike="noStrike" cap="none">
              <a:solidFill>
                <a:srgbClr val="000000"/>
              </a:solidFill>
              <a:latin typeface="Arial"/>
              <a:ea typeface="Arial"/>
              <a:cs typeface="Arial"/>
              <a:sym typeface="Arial"/>
            </a:endParaRPr>
          </a:p>
        </p:txBody>
      </p:sp>
      <p:sp>
        <p:nvSpPr>
          <p:cNvPr id="324" name="Google Shape;324;g3c3eaa8921b_0_194"/>
          <p:cNvSpPr txBox="1"/>
          <p:nvPr/>
        </p:nvSpPr>
        <p:spPr>
          <a:xfrm>
            <a:off x="4059798" y="592333"/>
            <a:ext cx="4864800" cy="1713600"/>
          </a:xfrm>
          <a:prstGeom prst="rect">
            <a:avLst/>
          </a:prstGeom>
          <a:noFill/>
          <a:ln>
            <a:noFill/>
          </a:ln>
        </p:spPr>
        <p:txBody>
          <a:bodyPr spcFirstLastPara="1" wrap="square" lIns="55850" tIns="55850" rIns="55850" bIns="55850" anchor="ctr" anchorCtr="0">
            <a:spAutoFit/>
          </a:bodyPr>
          <a:lstStyle/>
          <a:p>
            <a:pPr marL="0" marR="0" lvl="0" indent="0" algn="l" rtl="0">
              <a:lnSpc>
                <a:spcPct val="100000"/>
              </a:lnSpc>
              <a:spcBef>
                <a:spcPts val="0"/>
              </a:spcBef>
              <a:spcAft>
                <a:spcPts val="0"/>
              </a:spcAft>
              <a:buClr>
                <a:srgbClr val="000000"/>
              </a:buClr>
              <a:buSzPts val="2600"/>
              <a:buFont typeface="Jim Nightshade"/>
              <a:buNone/>
            </a:pPr>
            <a:r>
              <a:rPr lang="en-US" sz="2600" b="0" i="0" u="sng" strike="noStrike" cap="none">
                <a:solidFill>
                  <a:srgbClr val="000000"/>
                </a:solidFill>
                <a:latin typeface="Jim Nightshade"/>
                <a:ea typeface="Jim Nightshade"/>
                <a:cs typeface="Jim Nightshade"/>
                <a:sym typeface="Jim Nightshade"/>
              </a:rPr>
              <a:t>Trade</a:t>
            </a:r>
            <a:r>
              <a:rPr lang="en-US" sz="2600" b="0" i="0" u="none" strike="noStrike" cap="none">
                <a:solidFill>
                  <a:srgbClr val="000000"/>
                </a:solidFill>
                <a:latin typeface="Jim Nightshade"/>
                <a:ea typeface="Jim Nightshade"/>
                <a:cs typeface="Jim Nightshade"/>
                <a:sym typeface="Jim Nightshade"/>
              </a:rPr>
              <a:t> </a:t>
            </a:r>
            <a:br>
              <a:rPr lang="en-US" sz="2600" b="0" i="0" u="none" strike="noStrike" cap="none">
                <a:solidFill>
                  <a:srgbClr val="000000"/>
                </a:solidFill>
                <a:latin typeface="Jim Nightshade"/>
                <a:ea typeface="Jim Nightshade"/>
                <a:cs typeface="Jim Nightshade"/>
                <a:sym typeface="Jim Nightshade"/>
              </a:rPr>
            </a:br>
            <a:r>
              <a:rPr lang="en-US" sz="2600" b="0" i="0" u="none" strike="noStrike" cap="none">
                <a:solidFill>
                  <a:srgbClr val="000000"/>
                </a:solidFill>
                <a:latin typeface="Jim Nightshade"/>
                <a:ea typeface="Jim Nightshade"/>
                <a:cs typeface="Jim Nightshade"/>
                <a:sym typeface="Jim Nightshade"/>
              </a:rPr>
              <a:t>„article processing charges“ </a:t>
            </a:r>
            <a:br>
              <a:rPr lang="en-US" sz="2600" b="0" i="0" u="none" strike="noStrike" cap="none">
                <a:solidFill>
                  <a:srgbClr val="000000"/>
                </a:solidFill>
                <a:latin typeface="Jim Nightshade"/>
                <a:ea typeface="Jim Nightshade"/>
                <a:cs typeface="Jim Nightshade"/>
                <a:sym typeface="Jim Nightshade"/>
              </a:rPr>
            </a:br>
            <a:r>
              <a:rPr lang="en-US" sz="2600" b="0" i="0" u="sng" strike="noStrike" cap="none">
                <a:solidFill>
                  <a:srgbClr val="000000"/>
                </a:solidFill>
                <a:latin typeface="Jim Nightshade"/>
                <a:ea typeface="Jim Nightshade"/>
                <a:cs typeface="Jim Nightshade"/>
                <a:sym typeface="Jim Nightshade"/>
              </a:rPr>
              <a:t>against</a:t>
            </a:r>
            <a:r>
              <a:rPr lang="en-US" sz="2600" b="0" i="0" u="none" strike="noStrike" cap="none">
                <a:solidFill>
                  <a:srgbClr val="000000"/>
                </a:solidFill>
                <a:latin typeface="Jim Nightshade"/>
                <a:ea typeface="Jim Nightshade"/>
                <a:cs typeface="Jim Nightshade"/>
                <a:sym typeface="Jim Nightshade"/>
              </a:rPr>
              <a:t> </a:t>
            </a:r>
            <a:br>
              <a:rPr lang="en-US" sz="2600" b="0" i="0" u="none" strike="noStrike" cap="none">
                <a:solidFill>
                  <a:srgbClr val="000000"/>
                </a:solidFill>
                <a:latin typeface="Jim Nightshade"/>
                <a:ea typeface="Jim Nightshade"/>
                <a:cs typeface="Jim Nightshade"/>
                <a:sym typeface="Jim Nightshade"/>
              </a:rPr>
            </a:br>
            <a:r>
              <a:rPr lang="en-US" sz="2600" b="0" i="0" u="none" strike="noStrike" cap="none">
                <a:solidFill>
                  <a:srgbClr val="000000"/>
                </a:solidFill>
                <a:latin typeface="Jim Nightshade"/>
                <a:ea typeface="Jim Nightshade"/>
                <a:cs typeface="Jim Nightshade"/>
                <a:sym typeface="Jim Nightshade"/>
              </a:rPr>
              <a:t>„prestige points“</a:t>
            </a:r>
            <a:endParaRPr sz="1200" b="0" i="0" u="none" strike="noStrike" cap="none">
              <a:solidFill>
                <a:srgbClr val="000000"/>
              </a:solidFill>
              <a:latin typeface="Arial"/>
              <a:ea typeface="Arial"/>
              <a:cs typeface="Arial"/>
              <a:sym typeface="Arial"/>
            </a:endParaRPr>
          </a:p>
        </p:txBody>
      </p:sp>
      <p:graphicFrame>
        <p:nvGraphicFramePr>
          <p:cNvPr id="325" name="Google Shape;325;g3c3eaa8921b_0_194"/>
          <p:cNvGraphicFramePr/>
          <p:nvPr>
            <p:extLst>
              <p:ext uri="{D42A27DB-BD31-4B8C-83A1-F6EECF244321}">
                <p14:modId xmlns:p14="http://schemas.microsoft.com/office/powerpoint/2010/main" val="2996202566"/>
              </p:ext>
            </p:extLst>
          </p:nvPr>
        </p:nvGraphicFramePr>
        <p:xfrm>
          <a:off x="6063462" y="2956083"/>
          <a:ext cx="3766600" cy="3558650"/>
        </p:xfrm>
        <a:graphic>
          <a:graphicData uri="http://schemas.openxmlformats.org/drawingml/2006/table">
            <a:tbl>
              <a:tblPr firstRow="1" firstCol="1">
                <a:noFill/>
                <a:tableStyleId>{910D9C80-BE16-4E81-B5F6-261F5CD64E42}</a:tableStyleId>
              </a:tblPr>
              <a:tblGrid>
                <a:gridCol w="2537225">
                  <a:extLst>
                    <a:ext uri="{9D8B030D-6E8A-4147-A177-3AD203B41FA5}">
                      <a16:colId xmlns:a16="http://schemas.microsoft.com/office/drawing/2014/main" val="20000"/>
                    </a:ext>
                  </a:extLst>
                </a:gridCol>
                <a:gridCol w="1229375">
                  <a:extLst>
                    <a:ext uri="{9D8B030D-6E8A-4147-A177-3AD203B41FA5}">
                      <a16:colId xmlns:a16="http://schemas.microsoft.com/office/drawing/2014/main" val="20001"/>
                    </a:ext>
                  </a:extLst>
                </a:gridCol>
              </a:tblGrid>
              <a:tr h="1285600">
                <a:tc>
                  <a:txBody>
                    <a:bodyPr/>
                    <a:lstStyle/>
                    <a:p>
                      <a:pPr marL="0" marR="0" lvl="0" indent="0" algn="ctr" rtl="0">
                        <a:lnSpc>
                          <a:spcPct val="100000"/>
                        </a:lnSpc>
                        <a:spcBef>
                          <a:spcPts val="0"/>
                        </a:spcBef>
                        <a:spcAft>
                          <a:spcPts val="0"/>
                        </a:spcAft>
                        <a:buClr>
                          <a:schemeClr val="dk1"/>
                        </a:buClr>
                        <a:buSzPts val="1900"/>
                        <a:buFont typeface="Jim Nightshade"/>
                        <a:buNone/>
                      </a:pPr>
                      <a:endParaRPr sz="1900" b="0" u="none" strike="noStrike" cap="none" dirty="0">
                        <a:latin typeface="Jim Nightshade"/>
                        <a:ea typeface="Jim Nightshade"/>
                        <a:cs typeface="Jim Nightshade"/>
                        <a:sym typeface="Jim Nightshade"/>
                      </a:endParaRPr>
                    </a:p>
                  </a:txBody>
                  <a:tcPr marL="47625" marR="47625" marT="35725" marB="35725" anchor="ctr">
                    <a:lnL w="10925" cap="flat" cmpd="sng">
                      <a:solidFill>
                        <a:srgbClr val="5D5D5D"/>
                      </a:solidFill>
                      <a:prstDash val="solid"/>
                      <a:round/>
                      <a:headEnd type="none" w="sm" len="sm"/>
                      <a:tailEnd type="none" w="sm" len="sm"/>
                    </a:lnL>
                    <a:lnR w="10925" cap="flat" cmpd="sng">
                      <a:solidFill>
                        <a:srgbClr val="5D5D5D"/>
                      </a:solidFill>
                      <a:prstDash val="solid"/>
                      <a:round/>
                      <a:headEnd type="none" w="sm" len="sm"/>
                      <a:tailEnd type="none" w="sm" len="sm"/>
                    </a:lnR>
                    <a:lnT w="10925" cap="flat" cmpd="sng">
                      <a:solidFill>
                        <a:srgbClr val="5D5D5D"/>
                      </a:solidFill>
                      <a:prstDash val="solid"/>
                      <a:round/>
                      <a:headEnd type="none" w="sm" len="sm"/>
                      <a:tailEnd type="none" w="sm" len="sm"/>
                    </a:lnT>
                    <a:lnB w="10925" cap="flat" cmpd="sng">
                      <a:solidFill>
                        <a:srgbClr val="5D5D5D"/>
                      </a:solidFill>
                      <a:prstDash val="solid"/>
                      <a:round/>
                      <a:headEnd type="none" w="sm" len="sm"/>
                      <a:tailEnd type="none" w="sm" len="sm"/>
                    </a:lnB>
                    <a:solidFill>
                      <a:srgbClr val="97764E"/>
                    </a:solidFill>
                  </a:tcPr>
                </a:tc>
                <a:tc>
                  <a:txBody>
                    <a:bodyPr/>
                    <a:lstStyle/>
                    <a:p>
                      <a:pPr marL="0" marR="0" lvl="0" indent="0" algn="ctr" rtl="0">
                        <a:lnSpc>
                          <a:spcPct val="100000"/>
                        </a:lnSpc>
                        <a:spcBef>
                          <a:spcPts val="0"/>
                        </a:spcBef>
                        <a:spcAft>
                          <a:spcPts val="0"/>
                        </a:spcAft>
                        <a:buClr>
                          <a:srgbClr val="FFFFFF"/>
                        </a:buClr>
                        <a:buSzPts val="1900"/>
                        <a:buFont typeface="Jim Nightshade"/>
                        <a:buNone/>
                      </a:pPr>
                      <a:r>
                        <a:rPr lang="en-US" sz="1900" u="none" strike="noStrike" cap="none">
                          <a:solidFill>
                            <a:srgbClr val="FFFFFF"/>
                          </a:solidFill>
                          <a:latin typeface="Jim Nightshade"/>
                          <a:ea typeface="Jim Nightshade"/>
                          <a:cs typeface="Jim Nightshade"/>
                          <a:sym typeface="Jim Nightshade"/>
                        </a:rPr>
                        <a:t>Price</a:t>
                      </a:r>
                      <a:endParaRPr sz="1000" u="none" strike="noStrike" cap="none"/>
                    </a:p>
                  </a:txBody>
                  <a:tcPr marL="47625" marR="47625" marT="35725" marB="35725" anchor="ctr">
                    <a:lnL w="10925" cap="flat" cmpd="sng">
                      <a:solidFill>
                        <a:srgbClr val="5D5D5D"/>
                      </a:solidFill>
                      <a:prstDash val="solid"/>
                      <a:round/>
                      <a:headEnd type="none" w="sm" len="sm"/>
                      <a:tailEnd type="none" w="sm" len="sm"/>
                    </a:lnL>
                    <a:lnR w="10925" cap="flat" cmpd="sng">
                      <a:solidFill>
                        <a:srgbClr val="5D5D5D"/>
                      </a:solidFill>
                      <a:prstDash val="solid"/>
                      <a:round/>
                      <a:headEnd type="none" w="sm" len="sm"/>
                      <a:tailEnd type="none" w="sm" len="sm"/>
                    </a:lnR>
                    <a:lnT w="10925" cap="flat" cmpd="sng">
                      <a:solidFill>
                        <a:srgbClr val="5D5D5D"/>
                      </a:solidFill>
                      <a:prstDash val="solid"/>
                      <a:round/>
                      <a:headEnd type="none" w="sm" len="sm"/>
                      <a:tailEnd type="none" w="sm" len="sm"/>
                    </a:lnT>
                    <a:lnB w="10925" cap="flat" cmpd="sng">
                      <a:solidFill>
                        <a:srgbClr val="5D5D5D"/>
                      </a:solidFill>
                      <a:prstDash val="solid"/>
                      <a:round/>
                      <a:headEnd type="none" w="sm" len="sm"/>
                      <a:tailEnd type="none" w="sm" len="sm"/>
                    </a:lnB>
                    <a:solidFill>
                      <a:srgbClr val="97764E"/>
                    </a:solidFill>
                  </a:tcPr>
                </a:tc>
                <a:extLst>
                  <a:ext uri="{0D108BD9-81ED-4DB2-BD59-A6C34878D82A}">
                    <a16:rowId xmlns:a16="http://schemas.microsoft.com/office/drawing/2014/main" val="10000"/>
                  </a:ext>
                </a:extLst>
              </a:tr>
              <a:tr h="1187325">
                <a:tc>
                  <a:txBody>
                    <a:bodyPr/>
                    <a:lstStyle/>
                    <a:p>
                      <a:pPr marL="0" marR="0" lvl="0" indent="0" algn="ctr" rtl="0">
                        <a:lnSpc>
                          <a:spcPct val="100000"/>
                        </a:lnSpc>
                        <a:spcBef>
                          <a:spcPts val="0"/>
                        </a:spcBef>
                        <a:spcAft>
                          <a:spcPts val="0"/>
                        </a:spcAft>
                        <a:buClr>
                          <a:srgbClr val="FFFFFF"/>
                        </a:buClr>
                        <a:buSzPts val="1700"/>
                        <a:buFont typeface="Jim Nightshade"/>
                        <a:buNone/>
                      </a:pPr>
                      <a:r>
                        <a:rPr lang="en-US" sz="1700" u="none" strike="noStrike" cap="none">
                          <a:solidFill>
                            <a:srgbClr val="FFFFFF"/>
                          </a:solidFill>
                          <a:latin typeface="Jim Nightshade"/>
                          <a:ea typeface="Jim Nightshade"/>
                          <a:cs typeface="Jim Nightshade"/>
                          <a:sym typeface="Jim Nightshade"/>
                        </a:rPr>
                        <a:t>MIT Press „Data intelligence“</a:t>
                      </a:r>
                      <a:endParaRPr sz="1000" u="none" strike="noStrike" cap="none"/>
                    </a:p>
                  </a:txBody>
                  <a:tcPr marL="47625" marR="47625" marT="35725" marB="35725" anchor="ctr">
                    <a:lnL w="10925" cap="flat" cmpd="sng">
                      <a:solidFill>
                        <a:srgbClr val="5D5D5D"/>
                      </a:solidFill>
                      <a:prstDash val="solid"/>
                      <a:round/>
                      <a:headEnd type="none" w="sm" len="sm"/>
                      <a:tailEnd type="none" w="sm" len="sm"/>
                    </a:lnL>
                    <a:lnR w="10925" cap="flat" cmpd="sng">
                      <a:solidFill>
                        <a:srgbClr val="5D5D5D"/>
                      </a:solidFill>
                      <a:prstDash val="solid"/>
                      <a:round/>
                      <a:headEnd type="none" w="sm" len="sm"/>
                      <a:tailEnd type="none" w="sm" len="sm"/>
                    </a:lnR>
                    <a:lnT w="10925" cap="flat" cmpd="sng">
                      <a:solidFill>
                        <a:srgbClr val="5D5D5D"/>
                      </a:solidFill>
                      <a:prstDash val="solid"/>
                      <a:round/>
                      <a:headEnd type="none" w="sm" len="sm"/>
                      <a:tailEnd type="none" w="sm" len="sm"/>
                    </a:lnT>
                    <a:lnB w="10925" cap="flat" cmpd="sng">
                      <a:solidFill>
                        <a:srgbClr val="5D5D5D"/>
                      </a:solidFill>
                      <a:prstDash val="solid"/>
                      <a:round/>
                      <a:headEnd type="none" w="sm" len="sm"/>
                      <a:tailEnd type="none" w="sm" len="sm"/>
                    </a:lnB>
                    <a:solidFill>
                      <a:srgbClr val="909C99"/>
                    </a:solidFill>
                  </a:tcPr>
                </a:tc>
                <a:tc>
                  <a:txBody>
                    <a:bodyPr/>
                    <a:lstStyle/>
                    <a:p>
                      <a:pPr marL="0" marR="0" lvl="0" indent="0" algn="ctr" rtl="0">
                        <a:lnSpc>
                          <a:spcPct val="100000"/>
                        </a:lnSpc>
                        <a:spcBef>
                          <a:spcPts val="0"/>
                        </a:spcBef>
                        <a:spcAft>
                          <a:spcPts val="0"/>
                        </a:spcAft>
                        <a:buClr>
                          <a:schemeClr val="dk1"/>
                        </a:buClr>
                        <a:buSzPts val="1900"/>
                        <a:buFont typeface="Jim Nightshade"/>
                        <a:buNone/>
                      </a:pPr>
                      <a:r>
                        <a:rPr lang="en-DE" sz="1900" b="0" i="0" u="none" strike="noStrike" cap="none" dirty="0">
                          <a:solidFill>
                            <a:srgbClr val="000000"/>
                          </a:solidFill>
                          <a:latin typeface="Jim Nightshade"/>
                          <a:sym typeface="Arial"/>
                        </a:rPr>
                        <a:t>€</a:t>
                      </a:r>
                      <a:r>
                        <a:rPr lang="en-US" sz="1900" u="none" strike="noStrike" cap="none" dirty="0">
                          <a:latin typeface="Jim Nightshade"/>
                          <a:ea typeface="Jim Nightshade"/>
                          <a:cs typeface="Jim Nightshade"/>
                          <a:sym typeface="Jim Nightshade"/>
                        </a:rPr>
                        <a:t>0</a:t>
                      </a:r>
                      <a:endParaRPr sz="1000" u="none" strike="noStrike" cap="none" dirty="0"/>
                    </a:p>
                  </a:txBody>
                  <a:tcPr marL="47625" marR="47625" marT="35725" marB="35725" anchor="ctr">
                    <a:lnL w="10925" cap="flat" cmpd="sng">
                      <a:solidFill>
                        <a:srgbClr val="5D5D5D"/>
                      </a:solidFill>
                      <a:prstDash val="solid"/>
                      <a:round/>
                      <a:headEnd type="none" w="sm" len="sm"/>
                      <a:tailEnd type="none" w="sm" len="sm"/>
                    </a:lnL>
                    <a:lnR w="10925" cap="flat" cmpd="sng">
                      <a:solidFill>
                        <a:srgbClr val="606060"/>
                      </a:solidFill>
                      <a:prstDash val="solid"/>
                      <a:round/>
                      <a:headEnd type="none" w="sm" len="sm"/>
                      <a:tailEnd type="none" w="sm" len="sm"/>
                    </a:lnR>
                    <a:lnT w="10925" cap="flat" cmpd="sng">
                      <a:solidFill>
                        <a:srgbClr val="5D5D5D"/>
                      </a:solidFill>
                      <a:prstDash val="solid"/>
                      <a:round/>
                      <a:headEnd type="none" w="sm" len="sm"/>
                      <a:tailEnd type="none" w="sm" len="sm"/>
                    </a:lnT>
                    <a:lnB w="10925" cap="flat" cmpd="sng">
                      <a:solidFill>
                        <a:srgbClr val="5D5D5D"/>
                      </a:solidFill>
                      <a:prstDash val="dashDot"/>
                      <a:round/>
                      <a:headEnd type="none" w="sm" len="sm"/>
                      <a:tailEnd type="none" w="sm" len="sm"/>
                    </a:lnB>
                    <a:solidFill>
                      <a:srgbClr val="E6E3D7"/>
                    </a:solidFill>
                  </a:tcPr>
                </a:tc>
                <a:extLst>
                  <a:ext uri="{0D108BD9-81ED-4DB2-BD59-A6C34878D82A}">
                    <a16:rowId xmlns:a16="http://schemas.microsoft.com/office/drawing/2014/main" val="10001"/>
                  </a:ext>
                </a:extLst>
              </a:tr>
              <a:tr h="1085725">
                <a:tc>
                  <a:txBody>
                    <a:bodyPr/>
                    <a:lstStyle/>
                    <a:p>
                      <a:pPr marL="0" marR="0" lvl="0" indent="0" algn="ctr" rtl="0">
                        <a:lnSpc>
                          <a:spcPct val="100000"/>
                        </a:lnSpc>
                        <a:spcBef>
                          <a:spcPts val="0"/>
                        </a:spcBef>
                        <a:spcAft>
                          <a:spcPts val="0"/>
                        </a:spcAft>
                        <a:buClr>
                          <a:srgbClr val="FFFFFF"/>
                        </a:buClr>
                        <a:buSzPts val="1700"/>
                        <a:buFont typeface="Jim Nightshade"/>
                        <a:buNone/>
                      </a:pPr>
                      <a:r>
                        <a:rPr lang="en-US" sz="1700" u="none" strike="noStrike" cap="none">
                          <a:solidFill>
                            <a:srgbClr val="FFFFFF"/>
                          </a:solidFill>
                          <a:latin typeface="Jim Nightshade"/>
                          <a:ea typeface="Jim Nightshade"/>
                          <a:cs typeface="Jim Nightshade"/>
                          <a:sym typeface="Jim Nightshade"/>
                        </a:rPr>
                        <a:t>Nature Scientific Data</a:t>
                      </a:r>
                      <a:endParaRPr sz="1000" u="none" strike="noStrike" cap="none"/>
                    </a:p>
                  </a:txBody>
                  <a:tcPr marL="47625" marR="47625" marT="35725" marB="35725" anchor="ctr">
                    <a:lnL w="10925" cap="flat" cmpd="sng">
                      <a:solidFill>
                        <a:srgbClr val="5D5D5D"/>
                      </a:solidFill>
                      <a:prstDash val="solid"/>
                      <a:round/>
                      <a:headEnd type="none" w="sm" len="sm"/>
                      <a:tailEnd type="none" w="sm" len="sm"/>
                    </a:lnL>
                    <a:lnR w="10925" cap="flat" cmpd="sng">
                      <a:solidFill>
                        <a:srgbClr val="5D5D5D"/>
                      </a:solidFill>
                      <a:prstDash val="solid"/>
                      <a:round/>
                      <a:headEnd type="none" w="sm" len="sm"/>
                      <a:tailEnd type="none" w="sm" len="sm"/>
                    </a:lnR>
                    <a:lnT w="10925" cap="flat" cmpd="sng">
                      <a:solidFill>
                        <a:srgbClr val="5D5D5D"/>
                      </a:solidFill>
                      <a:prstDash val="solid"/>
                      <a:round/>
                      <a:headEnd type="none" w="sm" len="sm"/>
                      <a:tailEnd type="none" w="sm" len="sm"/>
                    </a:lnT>
                    <a:lnB w="10925" cap="flat" cmpd="sng">
                      <a:solidFill>
                        <a:srgbClr val="5D5D5D"/>
                      </a:solidFill>
                      <a:prstDash val="solid"/>
                      <a:round/>
                      <a:headEnd type="none" w="sm" len="sm"/>
                      <a:tailEnd type="none" w="sm" len="sm"/>
                    </a:lnB>
                    <a:solidFill>
                      <a:srgbClr val="909C99"/>
                    </a:solidFill>
                  </a:tcPr>
                </a:tc>
                <a:tc>
                  <a:txBody>
                    <a:bodyPr/>
                    <a:lstStyle/>
                    <a:p>
                      <a:pPr marL="0" marR="0" lvl="0" indent="0" algn="ctr" rtl="0">
                        <a:lnSpc>
                          <a:spcPct val="100000"/>
                        </a:lnSpc>
                        <a:spcBef>
                          <a:spcPts val="0"/>
                        </a:spcBef>
                        <a:spcAft>
                          <a:spcPts val="0"/>
                        </a:spcAft>
                        <a:buClr>
                          <a:schemeClr val="dk1"/>
                        </a:buClr>
                        <a:buSzPts val="1900"/>
                        <a:buFont typeface="Jim Nightshade"/>
                        <a:buNone/>
                      </a:pPr>
                      <a:r>
                        <a:rPr lang="en-DE" sz="1900" b="0" i="0" u="none" strike="noStrike" cap="none" dirty="0">
                          <a:solidFill>
                            <a:srgbClr val="000000"/>
                          </a:solidFill>
                          <a:latin typeface="Jim Nightshade"/>
                          <a:sym typeface="Arial"/>
                        </a:rPr>
                        <a:t>€</a:t>
                      </a:r>
                      <a:r>
                        <a:rPr lang="en-US" sz="1900" u="none" strike="noStrike" cap="none" dirty="0">
                          <a:latin typeface="Jim Nightshade"/>
                          <a:ea typeface="Jim Nightshade"/>
                          <a:cs typeface="Jim Nightshade"/>
                          <a:sym typeface="Jim Nightshade"/>
                        </a:rPr>
                        <a:t>2390</a:t>
                      </a:r>
                      <a:endParaRPr sz="1000" u="none" strike="noStrike" cap="none" dirty="0"/>
                    </a:p>
                  </a:txBody>
                  <a:tcPr marL="47625" marR="47625" marT="35725" marB="35725" anchor="ctr">
                    <a:lnL w="10925" cap="flat" cmpd="sng">
                      <a:solidFill>
                        <a:srgbClr val="5D5D5D"/>
                      </a:solidFill>
                      <a:prstDash val="solid"/>
                      <a:round/>
                      <a:headEnd type="none" w="sm" len="sm"/>
                      <a:tailEnd type="none" w="sm" len="sm"/>
                    </a:lnL>
                    <a:lnR w="10925" cap="flat" cmpd="sng">
                      <a:solidFill>
                        <a:srgbClr val="606060"/>
                      </a:solidFill>
                      <a:prstDash val="solid"/>
                      <a:round/>
                      <a:headEnd type="none" w="sm" len="sm"/>
                      <a:tailEnd type="none" w="sm" len="sm"/>
                    </a:lnR>
                    <a:lnT w="10925" cap="flat" cmpd="sng">
                      <a:solidFill>
                        <a:srgbClr val="5D5D5D"/>
                      </a:solidFill>
                      <a:prstDash val="dashDot"/>
                      <a:round/>
                      <a:headEnd type="none" w="sm" len="sm"/>
                      <a:tailEnd type="none" w="sm" len="sm"/>
                    </a:lnT>
                    <a:lnB w="10925" cap="flat" cmpd="sng">
                      <a:solidFill>
                        <a:srgbClr val="606060"/>
                      </a:solidFill>
                      <a:prstDash val="solid"/>
                      <a:round/>
                      <a:headEnd type="none" w="sm" len="sm"/>
                      <a:tailEnd type="none" w="sm" len="sm"/>
                    </a:lnB>
                    <a:solidFill>
                      <a:srgbClr val="E6E3D7"/>
                    </a:solidFill>
                  </a:tcPr>
                </a:tc>
                <a:extLst>
                  <a:ext uri="{0D108BD9-81ED-4DB2-BD59-A6C34878D82A}">
                    <a16:rowId xmlns:a16="http://schemas.microsoft.com/office/drawing/2014/main" val="10002"/>
                  </a:ext>
                </a:extLst>
              </a:tr>
            </a:tbl>
          </a:graphicData>
        </a:graphic>
      </p:graphicFrame>
      <p:sp>
        <p:nvSpPr>
          <p:cNvPr id="326" name="Google Shape;326;g3c3eaa8921b_0_194"/>
          <p:cNvSpPr/>
          <p:nvPr/>
        </p:nvSpPr>
        <p:spPr>
          <a:xfrm>
            <a:off x="9926695" y="5356247"/>
            <a:ext cx="2173284" cy="1126818"/>
          </a:xfrm>
          <a:custGeom>
            <a:avLst/>
            <a:gdLst/>
            <a:ahLst/>
            <a:cxnLst/>
            <a:rect l="l" t="t" r="r" b="b"/>
            <a:pathLst>
              <a:path w="21600" h="21600" extrusionOk="0">
                <a:moveTo>
                  <a:pt x="3735" y="0"/>
                </a:moveTo>
                <a:cubicBezTo>
                  <a:pt x="3323" y="0"/>
                  <a:pt x="2988" y="484"/>
                  <a:pt x="2988" y="1081"/>
                </a:cubicBezTo>
                <a:lnTo>
                  <a:pt x="2988" y="8639"/>
                </a:lnTo>
                <a:lnTo>
                  <a:pt x="0" y="10800"/>
                </a:lnTo>
                <a:lnTo>
                  <a:pt x="2988" y="12961"/>
                </a:lnTo>
                <a:lnTo>
                  <a:pt x="2988" y="20519"/>
                </a:lnTo>
                <a:cubicBezTo>
                  <a:pt x="2988" y="21116"/>
                  <a:pt x="3323" y="21600"/>
                  <a:pt x="3735" y="21600"/>
                </a:cubicBezTo>
                <a:lnTo>
                  <a:pt x="20853" y="21600"/>
                </a:lnTo>
                <a:cubicBezTo>
                  <a:pt x="21265" y="21600"/>
                  <a:pt x="21600" y="21116"/>
                  <a:pt x="21600" y="20519"/>
                </a:cubicBezTo>
                <a:lnTo>
                  <a:pt x="21600" y="1081"/>
                </a:lnTo>
                <a:cubicBezTo>
                  <a:pt x="21600" y="484"/>
                  <a:pt x="21265" y="0"/>
                  <a:pt x="20853" y="0"/>
                </a:cubicBezTo>
                <a:lnTo>
                  <a:pt x="3735" y="0"/>
                </a:lnTo>
                <a:close/>
              </a:path>
            </a:pathLst>
          </a:custGeom>
          <a:gradFill>
            <a:gsLst>
              <a:gs pos="0">
                <a:srgbClr val="FFFFFF"/>
              </a:gs>
              <a:gs pos="100000">
                <a:srgbClr val="C4C4C4"/>
              </a:gs>
            </a:gsLst>
            <a:lin ang="5400012" scaled="0"/>
          </a:gradFill>
          <a:ln w="10925" cap="flat" cmpd="sng">
            <a:solidFill>
              <a:srgbClr val="858585"/>
            </a:solidFill>
            <a:prstDash val="solid"/>
            <a:miter lim="400000"/>
            <a:headEnd type="none" w="sm" len="sm"/>
            <a:tailEnd type="none" w="sm" len="sm"/>
          </a:ln>
          <a:effectLst>
            <a:outerShdw blurRad="87312" dist="109141" dir="2880000" rotWithShape="0">
              <a:srgbClr val="000000">
                <a:alpha val="59607"/>
              </a:srgbClr>
            </a:outerShdw>
          </a:effectLst>
        </p:spPr>
        <p:txBody>
          <a:bodyPr spcFirstLastPara="1" wrap="square" lIns="55850" tIns="55850" rIns="55850" bIns="55850" anchor="ctr" anchorCtr="0">
            <a:noAutofit/>
          </a:bodyPr>
          <a:lstStyle/>
          <a:p>
            <a:pPr marL="0" marR="0" lvl="0" indent="0" algn="ctr" rtl="0">
              <a:lnSpc>
                <a:spcPct val="80000"/>
              </a:lnSpc>
              <a:spcBef>
                <a:spcPts val="0"/>
              </a:spcBef>
              <a:spcAft>
                <a:spcPts val="0"/>
              </a:spcAft>
              <a:buClr>
                <a:srgbClr val="000000"/>
              </a:buClr>
              <a:buSzPts val="2300"/>
              <a:buFont typeface="Jim Nightshade"/>
              <a:buNone/>
            </a:pPr>
            <a:r>
              <a:rPr lang="en-US" sz="2300" b="0" i="0" u="none" strike="noStrike" cap="none" dirty="0">
                <a:solidFill>
                  <a:srgbClr val="000000"/>
                </a:solidFill>
                <a:latin typeface="Jim Nightshade"/>
                <a:ea typeface="Jim Nightshade"/>
                <a:cs typeface="Jim Nightshade"/>
                <a:sym typeface="Jim Nightshade"/>
              </a:rPr>
              <a:t>Buy the „Nature“ branding</a:t>
            </a:r>
            <a:endParaRPr sz="1200" b="0" i="0" u="none" strike="noStrike" cap="none" dirty="0">
              <a:solidFill>
                <a:srgbClr val="000000"/>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13"/>
          <p:cNvSpPr txBox="1">
            <a:spLocks noGrp="1"/>
          </p:cNvSpPr>
          <p:nvPr>
            <p:ph type="sldNum" idx="12"/>
          </p:nvPr>
        </p:nvSpPr>
        <p:spPr>
          <a:xfrm>
            <a:off x="10289203" y="6503670"/>
            <a:ext cx="243245" cy="265423"/>
          </a:xfrm>
          <a:prstGeom prst="rect">
            <a:avLst/>
          </a:prstGeom>
          <a:noFill/>
          <a:ln>
            <a:noFill/>
          </a:ln>
        </p:spPr>
        <p:txBody>
          <a:bodyPr spcFirstLastPara="1" wrap="square" lIns="45703" tIns="45703" rIns="45703" bIns="45703" anchor="t" anchorCtr="0">
            <a:spAutoFit/>
          </a:bodyPr>
          <a:lstStyle/>
          <a:p>
            <a:pPr algn="ctr">
              <a:buClr>
                <a:srgbClr val="535353"/>
              </a:buClr>
              <a:buSzPts val="1600"/>
            </a:pPr>
            <a:fld id="{00000000-1234-1234-1234-123412341234}" type="slidenum">
              <a:rPr lang="en-US" sz="1125">
                <a:solidFill>
                  <a:srgbClr val="535353"/>
                </a:solidFill>
                <a:latin typeface="Gill Sans"/>
                <a:ea typeface="Gill Sans"/>
                <a:cs typeface="Gill Sans"/>
                <a:sym typeface="Gill Sans"/>
              </a:rPr>
              <a:pPr algn="ctr">
                <a:buClr>
                  <a:srgbClr val="535353"/>
                </a:buClr>
                <a:buSzPts val="1600"/>
              </a:pPr>
              <a:t>21</a:t>
            </a:fld>
            <a:endParaRPr/>
          </a:p>
        </p:txBody>
      </p:sp>
      <p:pic>
        <p:nvPicPr>
          <p:cNvPr id="228" name="Google Shape;228;p13" descr="Bild"/>
          <p:cNvPicPr preferRelativeResize="0"/>
          <p:nvPr/>
        </p:nvPicPr>
        <p:blipFill rotWithShape="1">
          <a:blip r:embed="rId3">
            <a:alphaModFix/>
          </a:blip>
          <a:srcRect/>
          <a:stretch/>
        </p:blipFill>
        <p:spPr>
          <a:xfrm>
            <a:off x="2022430" y="3000763"/>
            <a:ext cx="8147141" cy="3282074"/>
          </a:xfrm>
          <a:prstGeom prst="rect">
            <a:avLst/>
          </a:prstGeom>
          <a:noFill/>
          <a:ln>
            <a:noFill/>
          </a:ln>
          <a:effectLst>
            <a:outerShdw blurRad="215900" dist="76200" dir="1933291" rotWithShape="0">
              <a:srgbClr val="000000">
                <a:alpha val="65882"/>
              </a:srgbClr>
            </a:outerShdw>
          </a:effectLst>
        </p:spPr>
      </p:pic>
      <p:sp>
        <p:nvSpPr>
          <p:cNvPr id="229" name="Google Shape;229;p13"/>
          <p:cNvSpPr txBox="1"/>
          <p:nvPr/>
        </p:nvSpPr>
        <p:spPr>
          <a:xfrm>
            <a:off x="3164250" y="752696"/>
            <a:ext cx="6271594" cy="568455"/>
          </a:xfrm>
          <a:prstGeom prst="rect">
            <a:avLst/>
          </a:prstGeom>
          <a:noFill/>
          <a:ln>
            <a:noFill/>
          </a:ln>
        </p:spPr>
        <p:txBody>
          <a:bodyPr spcFirstLastPara="1" wrap="square" lIns="45703" tIns="45703" rIns="45703" bIns="45703" anchor="t" anchorCtr="0">
            <a:spAutoFit/>
          </a:bodyPr>
          <a:lstStyle/>
          <a:p>
            <a:pPr>
              <a:buSzPts val="4400"/>
            </a:pPr>
            <a:r>
              <a:rPr lang="en-US" sz="3094">
                <a:latin typeface="Calibri"/>
                <a:ea typeface="Calibri"/>
                <a:cs typeface="Calibri"/>
                <a:sym typeface="Calibri"/>
              </a:rPr>
              <a:t>„I published in Nature AND Science!“</a:t>
            </a:r>
            <a:endParaRPr sz="984"/>
          </a:p>
        </p:txBody>
      </p:sp>
      <p:sp>
        <p:nvSpPr>
          <p:cNvPr id="230" name="Google Shape;230;p13"/>
          <p:cNvSpPr txBox="1"/>
          <p:nvPr/>
        </p:nvSpPr>
        <p:spPr>
          <a:xfrm>
            <a:off x="4890550" y="6311425"/>
            <a:ext cx="2410805" cy="546718"/>
          </a:xfrm>
          <a:prstGeom prst="rect">
            <a:avLst/>
          </a:prstGeom>
          <a:noFill/>
          <a:ln>
            <a:noFill/>
          </a:ln>
        </p:spPr>
        <p:txBody>
          <a:bodyPr spcFirstLastPara="1" wrap="square" lIns="45703" tIns="45703" rIns="45703" bIns="45703" anchor="t" anchorCtr="0">
            <a:spAutoFit/>
          </a:bodyPr>
          <a:lstStyle/>
          <a:p>
            <a:pPr>
              <a:buSzPts val="4200"/>
            </a:pPr>
            <a:r>
              <a:rPr lang="en-US" sz="2953" dirty="0">
                <a:solidFill>
                  <a:schemeClr val="bg1"/>
                </a:solidFill>
                <a:latin typeface="Calibri"/>
                <a:ea typeface="Calibri"/>
                <a:cs typeface="Calibri"/>
                <a:sym typeface="Calibri"/>
              </a:rPr>
              <a:t>APC: Just 150 $</a:t>
            </a:r>
            <a:endParaRPr sz="984" dirty="0">
              <a:solidFill>
                <a:schemeClr val="bg1"/>
              </a:solidFill>
            </a:endParaRPr>
          </a:p>
        </p:txBody>
      </p:sp>
      <p:pic>
        <p:nvPicPr>
          <p:cNvPr id="231" name="Google Shape;231;p13"/>
          <p:cNvPicPr preferRelativeResize="0"/>
          <p:nvPr/>
        </p:nvPicPr>
        <p:blipFill>
          <a:blip r:embed="rId4">
            <a:alphaModFix/>
          </a:blip>
          <a:stretch>
            <a:fillRect/>
          </a:stretch>
        </p:blipFill>
        <p:spPr>
          <a:xfrm>
            <a:off x="1524000" y="1458966"/>
            <a:ext cx="9144001" cy="1322458"/>
          </a:xfrm>
          <a:prstGeom prst="rect">
            <a:avLst/>
          </a:prstGeom>
          <a:noFill/>
          <a:ln>
            <a:noFill/>
          </a:ln>
        </p:spPr>
      </p:pic>
    </p:spTree>
    <p:extLst>
      <p:ext uri="{BB962C8B-B14F-4D97-AF65-F5344CB8AC3E}">
        <p14:creationId xmlns:p14="http://schemas.microsoft.com/office/powerpoint/2010/main" val="3090595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g3c3eaa8921b_0_346"/>
          <p:cNvSpPr txBox="1"/>
          <p:nvPr/>
        </p:nvSpPr>
        <p:spPr>
          <a:xfrm>
            <a:off x="247050" y="1203113"/>
            <a:ext cx="11697900" cy="3185400"/>
          </a:xfrm>
          <a:prstGeom prst="rect">
            <a:avLst/>
          </a:prstGeom>
          <a:noFill/>
          <a:ln>
            <a:noFill/>
          </a:ln>
        </p:spPr>
        <p:txBody>
          <a:bodyPr spcFirstLastPara="1" wrap="square" lIns="55850" tIns="55850" rIns="55850" bIns="55850" anchor="t" anchorCtr="0">
            <a:noAutofit/>
          </a:bodyPr>
          <a:lstStyle/>
          <a:p>
            <a:pPr marL="0" marR="0" lvl="0" indent="0" algn="l" rtl="0">
              <a:lnSpc>
                <a:spcPct val="100000"/>
              </a:lnSpc>
              <a:spcBef>
                <a:spcPts val="0"/>
              </a:spcBef>
              <a:spcAft>
                <a:spcPts val="0"/>
              </a:spcAft>
              <a:buNone/>
            </a:pPr>
            <a:r>
              <a:rPr lang="en-US" sz="2200" b="0" i="0" u="none" strike="noStrike" cap="none">
                <a:solidFill>
                  <a:srgbClr val="000000"/>
                </a:solidFill>
                <a:latin typeface="Calibri"/>
                <a:ea typeface="Calibri"/>
                <a:cs typeface="Calibri"/>
                <a:sym typeface="Calibri"/>
              </a:rPr>
              <a:t>The Budapest Open Access Initiative (BOAI) Declaration: </a:t>
            </a:r>
            <a:endParaRPr sz="2200" b="0" i="0" u="none" strike="noStrike" cap="none">
              <a:solidFill>
                <a:srgbClr val="000000"/>
              </a:solidFill>
              <a:latin typeface="Calibri"/>
              <a:ea typeface="Calibri"/>
              <a:cs typeface="Calibri"/>
              <a:sym typeface="Calibri"/>
            </a:endParaRPr>
          </a:p>
          <a:p>
            <a:pPr marL="406400" marR="0" lvl="0" indent="-406400" algn="l" rtl="0">
              <a:lnSpc>
                <a:spcPct val="100000"/>
              </a:lnSpc>
              <a:spcBef>
                <a:spcPts val="700"/>
              </a:spcBef>
              <a:spcAft>
                <a:spcPts val="0"/>
              </a:spcAft>
              <a:buClr>
                <a:srgbClr val="000000"/>
              </a:buClr>
              <a:buSzPts val="2200"/>
              <a:buFont typeface="Calibri"/>
              <a:buChar char="•"/>
            </a:pPr>
            <a:r>
              <a:rPr lang="en-US" sz="2200" b="0" i="0" u="none" strike="noStrike" cap="none">
                <a:solidFill>
                  <a:srgbClr val="000000"/>
                </a:solidFill>
                <a:highlight>
                  <a:srgbClr val="00FFFF"/>
                </a:highlight>
                <a:latin typeface="Calibri"/>
                <a:ea typeface="Calibri"/>
                <a:cs typeface="Calibri"/>
                <a:sym typeface="Calibri"/>
              </a:rPr>
              <a:t>“</a:t>
            </a:r>
            <a:r>
              <a:rPr lang="en-US" sz="2200" b="1" i="0" u="none" strike="noStrike" cap="none">
                <a:solidFill>
                  <a:srgbClr val="000000"/>
                </a:solidFill>
                <a:highlight>
                  <a:srgbClr val="00FFFF"/>
                </a:highlight>
                <a:latin typeface="Calibri"/>
                <a:ea typeface="Calibri"/>
                <a:cs typeface="Calibri"/>
                <a:sym typeface="Calibri"/>
              </a:rPr>
              <a:t>free availability [of scholarly literature] on the public internet permitting any users to read, download, copy, distribute, print, search, or link to the full texts of these articles</a:t>
            </a:r>
            <a:r>
              <a:rPr lang="en-US" sz="2200" b="0" i="0" u="none" strike="noStrike" cap="none">
                <a:solidFill>
                  <a:srgbClr val="000000"/>
                </a:solidFill>
                <a:latin typeface="Calibri"/>
                <a:ea typeface="Calibri"/>
                <a:cs typeface="Calibri"/>
                <a:sym typeface="Calibri"/>
              </a:rPr>
              <a:t>, crawl them for indexing, pass them as data to software, or </a:t>
            </a:r>
            <a:r>
              <a:rPr lang="en-US" sz="2200" b="1" i="0" u="none" strike="noStrike" cap="none">
                <a:solidFill>
                  <a:srgbClr val="000000"/>
                </a:solidFill>
                <a:highlight>
                  <a:srgbClr val="00FFFF"/>
                </a:highlight>
                <a:latin typeface="Calibri"/>
                <a:ea typeface="Calibri"/>
                <a:cs typeface="Calibri"/>
                <a:sym typeface="Calibri"/>
              </a:rPr>
              <a:t>use them for any other lawful purpose, without financial, legal, or technical barriers […]“</a:t>
            </a:r>
            <a:endParaRPr sz="2200" b="1" i="0" u="none" strike="noStrike" cap="none">
              <a:solidFill>
                <a:srgbClr val="000000"/>
              </a:solidFill>
              <a:highlight>
                <a:srgbClr val="00FFFF"/>
              </a:highlight>
              <a:latin typeface="Calibri"/>
              <a:ea typeface="Calibri"/>
              <a:cs typeface="Calibri"/>
              <a:sym typeface="Calibri"/>
            </a:endParaRPr>
          </a:p>
          <a:p>
            <a:pPr marL="406400" marR="0" lvl="0" indent="-406400" algn="l" rtl="0">
              <a:lnSpc>
                <a:spcPct val="100000"/>
              </a:lnSpc>
              <a:spcBef>
                <a:spcPts val="700"/>
              </a:spcBef>
              <a:spcAft>
                <a:spcPts val="0"/>
              </a:spcAft>
              <a:buClr>
                <a:srgbClr val="000000"/>
              </a:buClr>
              <a:buSzPts val="2200"/>
              <a:buFont typeface="Calibri"/>
              <a:buChar char="•"/>
            </a:pPr>
            <a:r>
              <a:rPr lang="en-US" sz="2200" b="0" i="0" u="none" strike="noStrike" cap="none">
                <a:solidFill>
                  <a:srgbClr val="000000"/>
                </a:solidFill>
                <a:latin typeface="Calibri"/>
                <a:ea typeface="Calibri"/>
                <a:cs typeface="Calibri"/>
                <a:sym typeface="Calibri"/>
              </a:rPr>
              <a:t>„The only constraint on reproduction and distribution, and the only role for copyright in this domain, should be to give authors control over the integrity of their work and the </a:t>
            </a:r>
            <a:r>
              <a:rPr lang="en-US" sz="2200" b="1" i="0" u="none" strike="noStrike" cap="none">
                <a:solidFill>
                  <a:srgbClr val="000000"/>
                </a:solidFill>
                <a:highlight>
                  <a:srgbClr val="00FFFF"/>
                </a:highlight>
                <a:latin typeface="Calibri"/>
                <a:ea typeface="Calibri"/>
                <a:cs typeface="Calibri"/>
                <a:sym typeface="Calibri"/>
              </a:rPr>
              <a:t>right to be properly acknowledged and cited</a:t>
            </a:r>
            <a:r>
              <a:rPr lang="en-US" sz="2200" b="0" i="0" u="none" strike="noStrike" cap="none">
                <a:solidFill>
                  <a:srgbClr val="000000"/>
                </a:solidFill>
                <a:highlight>
                  <a:srgbClr val="00FFFF"/>
                </a:highlight>
                <a:latin typeface="Calibri"/>
                <a:ea typeface="Calibri"/>
                <a:cs typeface="Calibri"/>
                <a:sym typeface="Calibri"/>
              </a:rPr>
              <a:t>." </a:t>
            </a:r>
            <a:endParaRPr sz="2200" b="0" i="0" u="none" strike="noStrike" cap="none">
              <a:solidFill>
                <a:srgbClr val="000000"/>
              </a:solidFill>
              <a:highlight>
                <a:srgbClr val="00FFFF"/>
              </a:highlight>
              <a:latin typeface="Calibri"/>
              <a:ea typeface="Calibri"/>
              <a:cs typeface="Calibri"/>
              <a:sym typeface="Calibri"/>
            </a:endParaRPr>
          </a:p>
        </p:txBody>
      </p:sp>
      <p:sp>
        <p:nvSpPr>
          <p:cNvPr id="333" name="Google Shape;333;g3c3eaa8921b_0_346"/>
          <p:cNvSpPr txBox="1"/>
          <p:nvPr/>
        </p:nvSpPr>
        <p:spPr>
          <a:xfrm>
            <a:off x="247050" y="6457003"/>
            <a:ext cx="8568300" cy="297600"/>
          </a:xfrm>
          <a:prstGeom prst="rect">
            <a:avLst/>
          </a:prstGeom>
          <a:noFill/>
          <a:ln>
            <a:noFill/>
          </a:ln>
        </p:spPr>
        <p:txBody>
          <a:bodyPr spcFirstLastPara="1" wrap="square" lIns="55850" tIns="55850" rIns="55850" bIns="55850" anchor="t" anchorCtr="0">
            <a:spAutoFit/>
          </a:bodyPr>
          <a:lstStyle/>
          <a:p>
            <a:pPr marL="0" marR="0" lvl="0" indent="0" algn="l" rtl="0">
              <a:lnSpc>
                <a:spcPct val="100000"/>
              </a:lnSpc>
              <a:spcBef>
                <a:spcPts val="0"/>
              </a:spcBef>
              <a:spcAft>
                <a:spcPts val="0"/>
              </a:spcAft>
              <a:buClr>
                <a:srgbClr val="808080"/>
              </a:buClr>
              <a:buSzPts val="1200"/>
              <a:buFont typeface="Calibri"/>
              <a:buNone/>
            </a:pPr>
            <a:r>
              <a:rPr lang="en-US" sz="1200" b="0" i="0" u="none" strike="noStrike" cap="none" dirty="0" err="1">
                <a:solidFill>
                  <a:schemeClr val="bg1"/>
                </a:solidFill>
                <a:latin typeface="Calibri"/>
                <a:ea typeface="Calibri"/>
                <a:cs typeface="Calibri"/>
                <a:sym typeface="Calibri"/>
              </a:rPr>
              <a:t>Suber</a:t>
            </a:r>
            <a:r>
              <a:rPr lang="en-US" sz="1200" b="0" i="0" u="none" strike="noStrike" cap="none" dirty="0">
                <a:solidFill>
                  <a:schemeClr val="bg1"/>
                </a:solidFill>
                <a:latin typeface="Calibri"/>
                <a:ea typeface="Calibri"/>
                <a:cs typeface="Calibri"/>
                <a:sym typeface="Calibri"/>
              </a:rPr>
              <a:t> (2015), Vilnius University Library (2018); </a:t>
            </a:r>
            <a:r>
              <a:rPr lang="en-US" sz="1200" b="0" i="0" u="sng" strike="noStrike" cap="none" dirty="0">
                <a:solidFill>
                  <a:schemeClr val="bg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https://open-access.net/en/information-on-open-access/what-is-open-access</a:t>
            </a:r>
            <a:endParaRPr sz="1200" b="0" i="0" u="none" strike="noStrike" cap="none" dirty="0">
              <a:solidFill>
                <a:schemeClr val="bg1"/>
              </a:solidFill>
              <a:sym typeface="Arial"/>
            </a:endParaRPr>
          </a:p>
        </p:txBody>
      </p:sp>
      <p:sp>
        <p:nvSpPr>
          <p:cNvPr id="334" name="Google Shape;334;g3c3eaa8921b_0_346"/>
          <p:cNvSpPr txBox="1">
            <a:spLocks noGrp="1"/>
          </p:cNvSpPr>
          <p:nvPr>
            <p:ph type="sldNum" idx="12"/>
          </p:nvPr>
        </p:nvSpPr>
        <p:spPr>
          <a:xfrm>
            <a:off x="10801722" y="4567535"/>
            <a:ext cx="303900" cy="328200"/>
          </a:xfrm>
          <a:prstGeom prst="rect">
            <a:avLst/>
          </a:prstGeom>
          <a:noFill/>
          <a:ln>
            <a:noFill/>
          </a:ln>
        </p:spPr>
        <p:txBody>
          <a:bodyPr spcFirstLastPara="1" wrap="square" lIns="55850" tIns="55850" rIns="55850" bIns="55850" anchor="t" anchorCtr="0">
            <a:spAutoFit/>
          </a:bodyPr>
          <a:lstStyle/>
          <a:p>
            <a:pPr marL="0" lvl="0" indent="0" algn="ctr" rtl="0">
              <a:lnSpc>
                <a:spcPct val="100000"/>
              </a:lnSpc>
              <a:spcBef>
                <a:spcPts val="0"/>
              </a:spcBef>
              <a:spcAft>
                <a:spcPts val="0"/>
              </a:spcAft>
              <a:buClr>
                <a:srgbClr val="535353"/>
              </a:buClr>
              <a:buSzPts val="1400"/>
              <a:buFont typeface="Gill Sans"/>
              <a:buNone/>
            </a:pPr>
            <a:fld id="{00000000-1234-1234-1234-123412341234}" type="slidenum">
              <a:rPr lang="en-US"/>
              <a:t>22</a:t>
            </a:fld>
            <a:endParaRPr sz="900"/>
          </a:p>
        </p:txBody>
      </p:sp>
      <p:sp>
        <p:nvSpPr>
          <p:cNvPr id="335" name="Google Shape;335;g3c3eaa8921b_0_346"/>
          <p:cNvSpPr txBox="1"/>
          <p:nvPr/>
        </p:nvSpPr>
        <p:spPr>
          <a:xfrm>
            <a:off x="5722929" y="4209167"/>
            <a:ext cx="6671100" cy="1806000"/>
          </a:xfrm>
          <a:prstGeom prst="rect">
            <a:avLst/>
          </a:prstGeom>
          <a:noFill/>
          <a:ln>
            <a:noFill/>
          </a:ln>
        </p:spPr>
        <p:txBody>
          <a:bodyPr spcFirstLastPara="1" wrap="square" lIns="55850" tIns="55850" rIns="55850" bIns="55850" anchor="t" anchorCtr="0">
            <a:spAutoFit/>
          </a:bodyPr>
          <a:lstStyle/>
          <a:p>
            <a:pPr marL="0" marR="0" lvl="0" indent="0" algn="l" rtl="0">
              <a:lnSpc>
                <a:spcPct val="100000"/>
              </a:lnSpc>
              <a:spcBef>
                <a:spcPts val="0"/>
              </a:spcBef>
              <a:spcAft>
                <a:spcPts val="0"/>
              </a:spcAft>
              <a:buClr>
                <a:srgbClr val="036930"/>
              </a:buClr>
              <a:buSzPts val="2200"/>
              <a:buFont typeface="Arial"/>
              <a:buNone/>
            </a:pPr>
            <a:r>
              <a:rPr lang="en-US" sz="2200" b="1" i="0" u="none" strike="noStrike" cap="none">
                <a:solidFill>
                  <a:srgbClr val="036930"/>
                </a:solidFill>
                <a:latin typeface="Calibri"/>
                <a:ea typeface="Calibri"/>
                <a:cs typeface="Calibri"/>
                <a:sym typeface="Calibri"/>
              </a:rPr>
              <a:t>It is simply: Freely sharing the results of your tax-paid research. Open Access does </a:t>
            </a:r>
            <a:r>
              <a:rPr lang="en-US" sz="2200" b="1" i="1" u="none" strike="noStrike" cap="none">
                <a:solidFill>
                  <a:srgbClr val="036930"/>
                </a:solidFill>
                <a:latin typeface="Calibri"/>
                <a:ea typeface="Calibri"/>
                <a:cs typeface="Calibri"/>
                <a:sym typeface="Calibri"/>
              </a:rPr>
              <a:t>not</a:t>
            </a:r>
            <a:r>
              <a:rPr lang="en-US" sz="2200" b="1" i="0" u="none" strike="noStrike" cap="none">
                <a:solidFill>
                  <a:srgbClr val="036930"/>
                </a:solidFill>
                <a:latin typeface="Calibri"/>
                <a:ea typeface="Calibri"/>
                <a:cs typeface="Calibri"/>
                <a:sym typeface="Calibri"/>
              </a:rPr>
              <a:t> imply</a:t>
            </a:r>
            <a:r>
              <a:rPr lang="en-US" sz="2200" b="1" i="1" u="none" strike="noStrike" cap="none">
                <a:solidFill>
                  <a:srgbClr val="036930"/>
                </a:solidFill>
                <a:latin typeface="Calibri"/>
                <a:ea typeface="Calibri"/>
                <a:cs typeface="Calibri"/>
                <a:sym typeface="Calibri"/>
              </a:rPr>
              <a:t>…</a:t>
            </a:r>
            <a:br>
              <a:rPr lang="en-US" sz="2200" b="1" i="1" u="none" strike="noStrike" cap="none">
                <a:solidFill>
                  <a:srgbClr val="036930"/>
                </a:solidFill>
                <a:latin typeface="Calibri"/>
                <a:ea typeface="Calibri"/>
                <a:cs typeface="Calibri"/>
                <a:sym typeface="Calibri"/>
              </a:rPr>
            </a:br>
            <a:endParaRPr sz="2200" b="1" i="1"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36930"/>
              </a:buClr>
              <a:buSzPts val="2200"/>
              <a:buFont typeface="Arial"/>
              <a:buNone/>
            </a:pPr>
            <a:r>
              <a:rPr lang="en-US" sz="2200" b="1" i="0" u="none" strike="noStrike" cap="none">
                <a:solidFill>
                  <a:srgbClr val="036930"/>
                </a:solidFill>
                <a:latin typeface="Calibri"/>
                <a:ea typeface="Calibri"/>
                <a:cs typeface="Calibri"/>
                <a:sym typeface="Calibri"/>
              </a:rPr>
              <a:t>… high costs</a:t>
            </a:r>
            <a:endParaRPr sz="2200" b="1" i="1"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36930"/>
              </a:buClr>
              <a:buSzPts val="2200"/>
              <a:buFont typeface="Arial"/>
              <a:buNone/>
            </a:pPr>
            <a:r>
              <a:rPr lang="en-US" sz="2200" b="1" i="0" u="none" strike="noStrike" cap="none">
                <a:solidFill>
                  <a:srgbClr val="036930"/>
                </a:solidFill>
                <a:latin typeface="Calibri"/>
                <a:ea typeface="Calibri"/>
                <a:cs typeface="Calibri"/>
                <a:sym typeface="Calibri"/>
              </a:rPr>
              <a:t>… lower quality</a:t>
            </a:r>
            <a:endParaRPr sz="2200" b="1" i="0" u="none" strike="noStrike" cap="none">
              <a:solidFill>
                <a:srgbClr val="000000"/>
              </a:solidFill>
              <a:latin typeface="Calibri"/>
              <a:ea typeface="Calibri"/>
              <a:cs typeface="Calibri"/>
              <a:sym typeface="Calibri"/>
            </a:endParaRPr>
          </a:p>
        </p:txBody>
      </p:sp>
      <p:sp>
        <p:nvSpPr>
          <p:cNvPr id="336" name="Google Shape;336;g3c3eaa8921b_0_346"/>
          <p:cNvSpPr/>
          <p:nvPr/>
        </p:nvSpPr>
        <p:spPr>
          <a:xfrm>
            <a:off x="708200" y="3192825"/>
            <a:ext cx="9213000" cy="5784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337" name="Google Shape;337;g3c3eaa8921b_0_346"/>
          <p:cNvSpPr/>
          <p:nvPr/>
        </p:nvSpPr>
        <p:spPr>
          <a:xfrm>
            <a:off x="8413125" y="2775700"/>
            <a:ext cx="3664200" cy="685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338" name="Google Shape;338;g3c3eaa8921b_0_346"/>
          <p:cNvSpPr/>
          <p:nvPr/>
        </p:nvSpPr>
        <p:spPr>
          <a:xfrm>
            <a:off x="682629" y="2413425"/>
            <a:ext cx="5040300" cy="2976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339" name="Google Shape;339;g3c3eaa8921b_0_346"/>
          <p:cNvSpPr/>
          <p:nvPr/>
        </p:nvSpPr>
        <p:spPr>
          <a:xfrm>
            <a:off x="10114775" y="2115825"/>
            <a:ext cx="1830300" cy="2976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3" name="Titel 2">
            <a:extLst>
              <a:ext uri="{FF2B5EF4-FFF2-40B4-BE49-F238E27FC236}">
                <a16:creationId xmlns:a16="http://schemas.microsoft.com/office/drawing/2014/main" id="{E1D111CA-B666-494B-94F6-936565A80F44}"/>
              </a:ext>
            </a:extLst>
          </p:cNvPr>
          <p:cNvSpPr>
            <a:spLocks noGrp="1"/>
          </p:cNvSpPr>
          <p:nvPr>
            <p:ph type="title"/>
          </p:nvPr>
        </p:nvSpPr>
        <p:spPr/>
        <p:txBody>
          <a:bodyPr>
            <a:normAutofit fontScale="90000"/>
          </a:bodyPr>
          <a:lstStyle/>
          <a:p>
            <a:r>
              <a:rPr lang="en-US" b="0" dirty="0">
                <a:latin typeface="Calibri" panose="020F0502020204030204" pitchFamily="34" charset="0"/>
                <a:ea typeface="Calibri" panose="020F0502020204030204" pitchFamily="34" charset="0"/>
                <a:cs typeface="Calibri" panose="020F0502020204030204" pitchFamily="34" charset="0"/>
              </a:rPr>
              <a:t>What is Open Access?</a:t>
            </a:r>
            <a:endParaRPr lang="en-DE" b="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08948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35">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35">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3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Shape 330"/>
        <p:cNvGrpSpPr/>
        <p:nvPr/>
      </p:nvGrpSpPr>
      <p:grpSpPr>
        <a:xfrm>
          <a:off x="0" y="0"/>
          <a:ext cx="0" cy="0"/>
          <a:chOff x="0" y="0"/>
          <a:chExt cx="0" cy="0"/>
        </a:xfrm>
      </p:grpSpPr>
      <p:sp>
        <p:nvSpPr>
          <p:cNvPr id="331" name="Google Shape;331;g3c3eaa8921b_0_346"/>
          <p:cNvSpPr txBox="1"/>
          <p:nvPr/>
        </p:nvSpPr>
        <p:spPr>
          <a:xfrm>
            <a:off x="247050" y="1203113"/>
            <a:ext cx="11697900" cy="3185400"/>
          </a:xfrm>
          <a:prstGeom prst="rect">
            <a:avLst/>
          </a:prstGeom>
          <a:noFill/>
          <a:ln>
            <a:noFill/>
          </a:ln>
        </p:spPr>
        <p:txBody>
          <a:bodyPr spcFirstLastPara="1" wrap="square" lIns="55850" tIns="55850" rIns="55850" bIns="55850" anchor="t" anchorCtr="0">
            <a:noAutofit/>
          </a:bodyPr>
          <a:lstStyle/>
          <a:p>
            <a:pPr marL="0" marR="0" lvl="0" indent="0" algn="l" rtl="0">
              <a:lnSpc>
                <a:spcPct val="100000"/>
              </a:lnSpc>
              <a:spcBef>
                <a:spcPts val="0"/>
              </a:spcBef>
              <a:spcAft>
                <a:spcPts val="0"/>
              </a:spcAft>
              <a:buNone/>
            </a:pPr>
            <a:r>
              <a:rPr lang="en-US" sz="2200" b="0" i="0" u="none" strike="noStrike" cap="none" dirty="0">
                <a:solidFill>
                  <a:srgbClr val="000000"/>
                </a:solidFill>
                <a:latin typeface="Calibri"/>
                <a:ea typeface="Calibri"/>
                <a:cs typeface="Calibri"/>
                <a:sym typeface="Calibri"/>
              </a:rPr>
              <a:t>The Budapest Open Access Initiative (BOAI) Declaration: </a:t>
            </a:r>
            <a:endParaRPr sz="2200" b="0" i="0" u="none" strike="noStrike" cap="none" dirty="0">
              <a:solidFill>
                <a:srgbClr val="000000"/>
              </a:solidFill>
              <a:latin typeface="Calibri"/>
              <a:ea typeface="Calibri"/>
              <a:cs typeface="Calibri"/>
              <a:sym typeface="Calibri"/>
            </a:endParaRPr>
          </a:p>
          <a:p>
            <a:pPr marL="406400" marR="0" lvl="0" indent="-406400" algn="l" rtl="0">
              <a:lnSpc>
                <a:spcPct val="100000"/>
              </a:lnSpc>
              <a:spcBef>
                <a:spcPts val="700"/>
              </a:spcBef>
              <a:spcAft>
                <a:spcPts val="0"/>
              </a:spcAft>
              <a:buClr>
                <a:srgbClr val="000000"/>
              </a:buClr>
              <a:buSzPts val="2200"/>
              <a:buFont typeface="Calibri"/>
              <a:buChar char="•"/>
            </a:pPr>
            <a:r>
              <a:rPr lang="en-US" sz="2200" b="0" i="0" u="none" strike="noStrike" cap="none" dirty="0">
                <a:solidFill>
                  <a:srgbClr val="000000"/>
                </a:solidFill>
                <a:highlight>
                  <a:srgbClr val="00FFFF"/>
                </a:highlight>
                <a:latin typeface="Calibri"/>
                <a:ea typeface="Calibri"/>
                <a:cs typeface="Calibri"/>
                <a:sym typeface="Calibri"/>
              </a:rPr>
              <a:t>“</a:t>
            </a:r>
            <a:r>
              <a:rPr lang="en-US" sz="2200" b="1" i="0" u="none" strike="noStrike" cap="none" dirty="0">
                <a:solidFill>
                  <a:srgbClr val="000000"/>
                </a:solidFill>
                <a:highlight>
                  <a:srgbClr val="00FFFF"/>
                </a:highlight>
                <a:latin typeface="Calibri"/>
                <a:ea typeface="Calibri"/>
                <a:cs typeface="Calibri"/>
                <a:sym typeface="Calibri"/>
              </a:rPr>
              <a:t>free availability [of scholarly literature] on the public internet permitting any users to read, download, copy, distribute, print, search, or link to the full texts of these articles</a:t>
            </a:r>
            <a:r>
              <a:rPr lang="en-US" sz="2200" b="0" i="0" u="none" strike="noStrike" cap="none" dirty="0">
                <a:solidFill>
                  <a:srgbClr val="000000"/>
                </a:solidFill>
                <a:latin typeface="Calibri"/>
                <a:ea typeface="Calibri"/>
                <a:cs typeface="Calibri"/>
                <a:sym typeface="Calibri"/>
              </a:rPr>
              <a:t>, crawl them for indexing, pass them as data to software, or </a:t>
            </a:r>
            <a:r>
              <a:rPr lang="en-US" sz="2200" b="1" i="0" u="none" strike="noStrike" cap="none" dirty="0">
                <a:solidFill>
                  <a:srgbClr val="000000"/>
                </a:solidFill>
                <a:highlight>
                  <a:srgbClr val="00FFFF"/>
                </a:highlight>
                <a:latin typeface="Calibri"/>
                <a:ea typeface="Calibri"/>
                <a:cs typeface="Calibri"/>
                <a:sym typeface="Calibri"/>
              </a:rPr>
              <a:t>use them for any other lawful purpose, without financial, legal, or technical barriers […]“</a:t>
            </a:r>
            <a:endParaRPr sz="2200" b="1" i="0" u="none" strike="noStrike" cap="none" dirty="0">
              <a:solidFill>
                <a:srgbClr val="000000"/>
              </a:solidFill>
              <a:highlight>
                <a:srgbClr val="00FFFF"/>
              </a:highlight>
              <a:latin typeface="Calibri"/>
              <a:ea typeface="Calibri"/>
              <a:cs typeface="Calibri"/>
              <a:sym typeface="Calibri"/>
            </a:endParaRPr>
          </a:p>
          <a:p>
            <a:pPr marL="406400" marR="0" lvl="0" indent="-406400" algn="l" rtl="0">
              <a:lnSpc>
                <a:spcPct val="100000"/>
              </a:lnSpc>
              <a:spcBef>
                <a:spcPts val="700"/>
              </a:spcBef>
              <a:spcAft>
                <a:spcPts val="0"/>
              </a:spcAft>
              <a:buClr>
                <a:srgbClr val="000000"/>
              </a:buClr>
              <a:buSzPts val="2200"/>
              <a:buFont typeface="Calibri"/>
              <a:buChar char="•"/>
            </a:pPr>
            <a:r>
              <a:rPr lang="en-US" sz="2200" b="0" i="0" u="none" strike="noStrike" cap="none" dirty="0">
                <a:solidFill>
                  <a:srgbClr val="000000"/>
                </a:solidFill>
                <a:latin typeface="Calibri"/>
                <a:ea typeface="Calibri"/>
                <a:cs typeface="Calibri"/>
                <a:sym typeface="Calibri"/>
              </a:rPr>
              <a:t>„The only constraint on reproduction and distribution, and the only role for copyright in this domain, should be to give authors control over the integrity of their work and the </a:t>
            </a:r>
            <a:r>
              <a:rPr lang="en-US" sz="2200" b="1" i="0" u="none" strike="noStrike" cap="none" dirty="0">
                <a:solidFill>
                  <a:srgbClr val="000000"/>
                </a:solidFill>
                <a:highlight>
                  <a:srgbClr val="00FFFF"/>
                </a:highlight>
                <a:latin typeface="Calibri"/>
                <a:ea typeface="Calibri"/>
                <a:cs typeface="Calibri"/>
                <a:sym typeface="Calibri"/>
              </a:rPr>
              <a:t>right to be properly acknowledged and cited</a:t>
            </a:r>
            <a:r>
              <a:rPr lang="en-US" sz="2200" b="0" i="0" u="none" strike="noStrike" cap="none" dirty="0">
                <a:solidFill>
                  <a:srgbClr val="000000"/>
                </a:solidFill>
                <a:highlight>
                  <a:srgbClr val="00FFFF"/>
                </a:highlight>
                <a:latin typeface="Calibri"/>
                <a:ea typeface="Calibri"/>
                <a:cs typeface="Calibri"/>
                <a:sym typeface="Calibri"/>
              </a:rPr>
              <a:t>." </a:t>
            </a:r>
            <a:endParaRPr sz="2200" b="0" i="0" u="none" strike="noStrike" cap="none" dirty="0">
              <a:solidFill>
                <a:srgbClr val="000000"/>
              </a:solidFill>
              <a:highlight>
                <a:srgbClr val="00FFFF"/>
              </a:highlight>
              <a:latin typeface="Calibri"/>
              <a:ea typeface="Calibri"/>
              <a:cs typeface="Calibri"/>
              <a:sym typeface="Calibri"/>
            </a:endParaRPr>
          </a:p>
        </p:txBody>
      </p:sp>
      <p:sp>
        <p:nvSpPr>
          <p:cNvPr id="334" name="Google Shape;334;g3c3eaa8921b_0_346"/>
          <p:cNvSpPr txBox="1">
            <a:spLocks noGrp="1"/>
          </p:cNvSpPr>
          <p:nvPr>
            <p:ph type="sldNum" idx="12"/>
          </p:nvPr>
        </p:nvSpPr>
        <p:spPr>
          <a:xfrm>
            <a:off x="10801722" y="4567535"/>
            <a:ext cx="303900" cy="328200"/>
          </a:xfrm>
          <a:prstGeom prst="rect">
            <a:avLst/>
          </a:prstGeom>
          <a:noFill/>
          <a:ln>
            <a:noFill/>
          </a:ln>
        </p:spPr>
        <p:txBody>
          <a:bodyPr spcFirstLastPara="1" wrap="square" lIns="55850" tIns="55850" rIns="55850" bIns="55850" anchor="t" anchorCtr="0">
            <a:spAutoFit/>
          </a:bodyPr>
          <a:lstStyle/>
          <a:p>
            <a:pPr marL="0" lvl="0" indent="0" algn="ctr" rtl="0">
              <a:lnSpc>
                <a:spcPct val="100000"/>
              </a:lnSpc>
              <a:spcBef>
                <a:spcPts val="0"/>
              </a:spcBef>
              <a:spcAft>
                <a:spcPts val="0"/>
              </a:spcAft>
              <a:buClr>
                <a:srgbClr val="535353"/>
              </a:buClr>
              <a:buSzPts val="1400"/>
              <a:buFont typeface="Gill Sans"/>
              <a:buNone/>
            </a:pPr>
            <a:fld id="{00000000-1234-1234-1234-123412341234}" type="slidenum">
              <a:rPr lang="en-US"/>
              <a:t>23</a:t>
            </a:fld>
            <a:endParaRPr sz="900"/>
          </a:p>
        </p:txBody>
      </p:sp>
      <p:sp>
        <p:nvSpPr>
          <p:cNvPr id="335" name="Google Shape;335;g3c3eaa8921b_0_346"/>
          <p:cNvSpPr txBox="1"/>
          <p:nvPr/>
        </p:nvSpPr>
        <p:spPr>
          <a:xfrm>
            <a:off x="5722929" y="4209167"/>
            <a:ext cx="6671100" cy="1806000"/>
          </a:xfrm>
          <a:prstGeom prst="rect">
            <a:avLst/>
          </a:prstGeom>
          <a:noFill/>
          <a:ln>
            <a:noFill/>
          </a:ln>
        </p:spPr>
        <p:txBody>
          <a:bodyPr spcFirstLastPara="1" wrap="square" lIns="55850" tIns="55850" rIns="55850" bIns="55850" anchor="t" anchorCtr="0">
            <a:spAutoFit/>
          </a:bodyPr>
          <a:lstStyle/>
          <a:p>
            <a:pPr marL="0" marR="0" lvl="0" indent="0" algn="l" rtl="0">
              <a:lnSpc>
                <a:spcPct val="100000"/>
              </a:lnSpc>
              <a:spcBef>
                <a:spcPts val="0"/>
              </a:spcBef>
              <a:spcAft>
                <a:spcPts val="0"/>
              </a:spcAft>
              <a:buClr>
                <a:srgbClr val="036930"/>
              </a:buClr>
              <a:buSzPts val="2200"/>
              <a:buFont typeface="Arial"/>
              <a:buNone/>
            </a:pPr>
            <a:r>
              <a:rPr lang="en-US" sz="2200" b="1" i="0" u="none" strike="noStrike" cap="none">
                <a:solidFill>
                  <a:srgbClr val="036930"/>
                </a:solidFill>
                <a:latin typeface="Calibri"/>
                <a:ea typeface="Calibri"/>
                <a:cs typeface="Calibri"/>
                <a:sym typeface="Calibri"/>
              </a:rPr>
              <a:t>It is simply: Freely sharing the results of your tax-paid research. Open Access does </a:t>
            </a:r>
            <a:r>
              <a:rPr lang="en-US" sz="2200" b="1" i="1" u="none" strike="noStrike" cap="none">
                <a:solidFill>
                  <a:srgbClr val="036930"/>
                </a:solidFill>
                <a:latin typeface="Calibri"/>
                <a:ea typeface="Calibri"/>
                <a:cs typeface="Calibri"/>
                <a:sym typeface="Calibri"/>
              </a:rPr>
              <a:t>not</a:t>
            </a:r>
            <a:r>
              <a:rPr lang="en-US" sz="2200" b="1" i="0" u="none" strike="noStrike" cap="none">
                <a:solidFill>
                  <a:srgbClr val="036930"/>
                </a:solidFill>
                <a:latin typeface="Calibri"/>
                <a:ea typeface="Calibri"/>
                <a:cs typeface="Calibri"/>
                <a:sym typeface="Calibri"/>
              </a:rPr>
              <a:t> imply</a:t>
            </a:r>
            <a:r>
              <a:rPr lang="en-US" sz="2200" b="1" i="1" u="none" strike="noStrike" cap="none">
                <a:solidFill>
                  <a:srgbClr val="036930"/>
                </a:solidFill>
                <a:latin typeface="Calibri"/>
                <a:ea typeface="Calibri"/>
                <a:cs typeface="Calibri"/>
                <a:sym typeface="Calibri"/>
              </a:rPr>
              <a:t>…</a:t>
            </a:r>
            <a:br>
              <a:rPr lang="en-US" sz="2200" b="1" i="1" u="none" strike="noStrike" cap="none">
                <a:solidFill>
                  <a:srgbClr val="036930"/>
                </a:solidFill>
                <a:latin typeface="Calibri"/>
                <a:ea typeface="Calibri"/>
                <a:cs typeface="Calibri"/>
                <a:sym typeface="Calibri"/>
              </a:rPr>
            </a:br>
            <a:endParaRPr sz="2200" b="1" i="1"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36930"/>
              </a:buClr>
              <a:buSzPts val="2200"/>
              <a:buFont typeface="Arial"/>
              <a:buNone/>
            </a:pPr>
            <a:r>
              <a:rPr lang="en-US" sz="2200" b="1" i="0" u="none" strike="noStrike" cap="none">
                <a:solidFill>
                  <a:srgbClr val="036930"/>
                </a:solidFill>
                <a:latin typeface="Calibri"/>
                <a:ea typeface="Calibri"/>
                <a:cs typeface="Calibri"/>
                <a:sym typeface="Calibri"/>
              </a:rPr>
              <a:t>… high costs</a:t>
            </a:r>
            <a:endParaRPr sz="2200" b="1" i="1"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36930"/>
              </a:buClr>
              <a:buSzPts val="2200"/>
              <a:buFont typeface="Arial"/>
              <a:buNone/>
            </a:pPr>
            <a:r>
              <a:rPr lang="en-US" sz="2200" b="1" i="0" u="none" strike="noStrike" cap="none">
                <a:solidFill>
                  <a:srgbClr val="036930"/>
                </a:solidFill>
                <a:latin typeface="Calibri"/>
                <a:ea typeface="Calibri"/>
                <a:cs typeface="Calibri"/>
                <a:sym typeface="Calibri"/>
              </a:rPr>
              <a:t>… lower quality</a:t>
            </a:r>
            <a:endParaRPr sz="2200" b="1" i="0" u="none" strike="noStrike" cap="none">
              <a:solidFill>
                <a:srgbClr val="000000"/>
              </a:solidFill>
              <a:latin typeface="Calibri"/>
              <a:ea typeface="Calibri"/>
              <a:cs typeface="Calibri"/>
              <a:sym typeface="Calibri"/>
            </a:endParaRPr>
          </a:p>
        </p:txBody>
      </p:sp>
      <p:sp>
        <p:nvSpPr>
          <p:cNvPr id="337" name="Google Shape;337;g3c3eaa8921b_0_346"/>
          <p:cNvSpPr/>
          <p:nvPr/>
        </p:nvSpPr>
        <p:spPr>
          <a:xfrm>
            <a:off x="8413125" y="2775700"/>
            <a:ext cx="3664200" cy="685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339" name="Google Shape;339;g3c3eaa8921b_0_346"/>
          <p:cNvSpPr/>
          <p:nvPr/>
        </p:nvSpPr>
        <p:spPr>
          <a:xfrm>
            <a:off x="10114775" y="2115825"/>
            <a:ext cx="1830300" cy="2976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3" name="Titel 2">
            <a:extLst>
              <a:ext uri="{FF2B5EF4-FFF2-40B4-BE49-F238E27FC236}">
                <a16:creationId xmlns:a16="http://schemas.microsoft.com/office/drawing/2014/main" id="{E1D111CA-B666-494B-94F6-936565A80F44}"/>
              </a:ext>
            </a:extLst>
          </p:cNvPr>
          <p:cNvSpPr>
            <a:spLocks noGrp="1"/>
          </p:cNvSpPr>
          <p:nvPr>
            <p:ph type="title"/>
          </p:nvPr>
        </p:nvSpPr>
        <p:spPr/>
        <p:txBody>
          <a:bodyPr>
            <a:normAutofit fontScale="90000"/>
          </a:bodyPr>
          <a:lstStyle/>
          <a:p>
            <a:r>
              <a:rPr lang="en-US" b="0" dirty="0">
                <a:latin typeface="Calibri" panose="020F0502020204030204" pitchFamily="34" charset="0"/>
                <a:ea typeface="Calibri" panose="020F0502020204030204" pitchFamily="34" charset="0"/>
                <a:cs typeface="Calibri" panose="020F0502020204030204" pitchFamily="34" charset="0"/>
              </a:rPr>
              <a:t>What is Open Access?</a:t>
            </a:r>
            <a:endParaRPr lang="en-DE" b="0" dirty="0">
              <a:latin typeface="Calibri" panose="020F0502020204030204" pitchFamily="34" charset="0"/>
              <a:ea typeface="Calibri" panose="020F0502020204030204" pitchFamily="34" charset="0"/>
              <a:cs typeface="Calibri" panose="020F0502020204030204" pitchFamily="34" charset="0"/>
            </a:endParaRPr>
          </a:p>
        </p:txBody>
      </p:sp>
      <p:sp>
        <p:nvSpPr>
          <p:cNvPr id="11" name="Google Shape;333;g3c3eaa8921b_0_346">
            <a:extLst>
              <a:ext uri="{FF2B5EF4-FFF2-40B4-BE49-F238E27FC236}">
                <a16:creationId xmlns:a16="http://schemas.microsoft.com/office/drawing/2014/main" id="{53B9A3B9-108D-4D1F-90DE-03913519C31C}"/>
              </a:ext>
            </a:extLst>
          </p:cNvPr>
          <p:cNvSpPr txBox="1"/>
          <p:nvPr/>
        </p:nvSpPr>
        <p:spPr>
          <a:xfrm>
            <a:off x="247050" y="6457003"/>
            <a:ext cx="8568300" cy="297600"/>
          </a:xfrm>
          <a:prstGeom prst="rect">
            <a:avLst/>
          </a:prstGeom>
          <a:noFill/>
          <a:ln>
            <a:noFill/>
          </a:ln>
        </p:spPr>
        <p:txBody>
          <a:bodyPr spcFirstLastPara="1" wrap="square" lIns="55850" tIns="55850" rIns="55850" bIns="55850" anchor="t" anchorCtr="0">
            <a:spAutoFit/>
          </a:bodyPr>
          <a:lstStyle/>
          <a:p>
            <a:pPr marL="0" marR="0" lvl="0" indent="0" algn="l" rtl="0">
              <a:lnSpc>
                <a:spcPct val="100000"/>
              </a:lnSpc>
              <a:spcBef>
                <a:spcPts val="0"/>
              </a:spcBef>
              <a:spcAft>
                <a:spcPts val="0"/>
              </a:spcAft>
              <a:buClr>
                <a:srgbClr val="808080"/>
              </a:buClr>
              <a:buSzPts val="1200"/>
              <a:buFont typeface="Calibri"/>
              <a:buNone/>
            </a:pPr>
            <a:r>
              <a:rPr lang="en-US" sz="1200" b="0" i="0" u="none" strike="noStrike" cap="none" dirty="0" err="1">
                <a:solidFill>
                  <a:schemeClr val="bg1"/>
                </a:solidFill>
                <a:latin typeface="Calibri"/>
                <a:ea typeface="Calibri"/>
                <a:cs typeface="Calibri"/>
                <a:sym typeface="Calibri"/>
              </a:rPr>
              <a:t>Suber</a:t>
            </a:r>
            <a:r>
              <a:rPr lang="en-US" sz="1200" b="0" i="0" u="none" strike="noStrike" cap="none" dirty="0">
                <a:solidFill>
                  <a:schemeClr val="bg1"/>
                </a:solidFill>
                <a:latin typeface="Calibri"/>
                <a:ea typeface="Calibri"/>
                <a:cs typeface="Calibri"/>
                <a:sym typeface="Calibri"/>
              </a:rPr>
              <a:t> (2015), Vilnius University Library (2018); </a:t>
            </a:r>
            <a:r>
              <a:rPr lang="en-US" sz="1200" b="0" i="0" u="sng" strike="noStrike" cap="none" dirty="0">
                <a:solidFill>
                  <a:schemeClr val="bg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https://open-access.net/en/information-on-open-access/what-is-open-access</a:t>
            </a:r>
            <a:endParaRPr sz="1200" b="0" i="0" u="none" strike="noStrike" cap="none" dirty="0">
              <a:solidFill>
                <a:schemeClr val="bg1"/>
              </a:solidFil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35">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35">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3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20"/>
          <p:cNvSpPr txBox="1">
            <a:spLocks noGrp="1"/>
          </p:cNvSpPr>
          <p:nvPr>
            <p:ph type="title"/>
          </p:nvPr>
        </p:nvSpPr>
        <p:spPr>
          <a:xfrm>
            <a:off x="734787" y="103398"/>
            <a:ext cx="3559628" cy="2019316"/>
          </a:xfrm>
          <a:prstGeom prst="rect">
            <a:avLst/>
          </a:prstGeom>
          <a:noFill/>
          <a:ln>
            <a:noFill/>
          </a:ln>
        </p:spPr>
        <p:txBody>
          <a:bodyPr spcFirstLastPara="1" wrap="square" lIns="45703" tIns="45703" rIns="45703" bIns="45703" anchor="ctr" anchorCtr="0">
            <a:noAutofit/>
          </a:bodyPr>
          <a:lstStyle/>
          <a:p>
            <a:pPr>
              <a:lnSpc>
                <a:spcPct val="100000"/>
              </a:lnSpc>
              <a:buClr>
                <a:srgbClr val="000000"/>
              </a:buClr>
              <a:buSzPts val="5600"/>
            </a:pPr>
            <a:r>
              <a:rPr lang="en-US" sz="4600" dirty="0">
                <a:latin typeface="Calibri" panose="020F0502020204030204" pitchFamily="34" charset="0"/>
                <a:ea typeface="Calibri" panose="020F0502020204030204" pitchFamily="34" charset="0"/>
                <a:cs typeface="Calibri" panose="020F0502020204030204" pitchFamily="34" charset="0"/>
                <a:sym typeface="Arial"/>
              </a:rPr>
              <a:t>Why Open Access?</a:t>
            </a:r>
            <a:endParaRPr sz="4600" dirty="0">
              <a:latin typeface="Calibri" panose="020F0502020204030204" pitchFamily="34" charset="0"/>
              <a:ea typeface="Calibri" panose="020F0502020204030204" pitchFamily="34" charset="0"/>
              <a:cs typeface="Calibri" panose="020F0502020204030204" pitchFamily="34" charset="0"/>
            </a:endParaRPr>
          </a:p>
        </p:txBody>
      </p:sp>
      <p:sp>
        <p:nvSpPr>
          <p:cNvPr id="291" name="Google Shape;291;p20"/>
          <p:cNvSpPr txBox="1">
            <a:spLocks noGrp="1"/>
          </p:cNvSpPr>
          <p:nvPr>
            <p:ph type="sldNum" idx="12"/>
          </p:nvPr>
        </p:nvSpPr>
        <p:spPr>
          <a:xfrm>
            <a:off x="11408229" y="6471758"/>
            <a:ext cx="783771" cy="287096"/>
          </a:xfrm>
          <a:prstGeom prst="rect">
            <a:avLst/>
          </a:prstGeom>
          <a:noFill/>
          <a:ln>
            <a:noFill/>
          </a:ln>
        </p:spPr>
        <p:txBody>
          <a:bodyPr spcFirstLastPara="1" wrap="square" lIns="45703" tIns="45703" rIns="45703" bIns="45703" anchor="t" anchorCtr="0">
            <a:spAutoFit/>
          </a:bodyPr>
          <a:lstStyle/>
          <a:p>
            <a:pPr algn="l">
              <a:buSzPts val="1800"/>
            </a:pPr>
            <a:fld id="{00000000-1234-1234-1234-123412341234}" type="slidenum">
              <a:rPr lang="en-US" sz="1266">
                <a:latin typeface="Arial"/>
                <a:ea typeface="Arial"/>
                <a:cs typeface="Arial"/>
                <a:sym typeface="Arial"/>
              </a:rPr>
              <a:pPr algn="l">
                <a:buSzPts val="1800"/>
              </a:pPr>
              <a:t>24</a:t>
            </a:fld>
            <a:endParaRPr dirty="0"/>
          </a:p>
        </p:txBody>
      </p:sp>
      <p:pic>
        <p:nvPicPr>
          <p:cNvPr id="292" name="Google Shape;292;p20" descr="why-open-access-1280x960.png"/>
          <p:cNvPicPr preferRelativeResize="0"/>
          <p:nvPr/>
        </p:nvPicPr>
        <p:blipFill rotWithShape="1">
          <a:blip r:embed="rId3">
            <a:alphaModFix/>
          </a:blip>
          <a:srcRect/>
          <a:stretch/>
        </p:blipFill>
        <p:spPr>
          <a:xfrm>
            <a:off x="3941310" y="82735"/>
            <a:ext cx="7764495" cy="5823371"/>
          </a:xfrm>
          <a:prstGeom prst="rect">
            <a:avLst/>
          </a:prstGeom>
          <a:noFill/>
          <a:ln>
            <a:noFill/>
          </a:ln>
        </p:spPr>
      </p:pic>
      <p:sp>
        <p:nvSpPr>
          <p:cNvPr id="293" name="Google Shape;293;p20"/>
          <p:cNvSpPr txBox="1"/>
          <p:nvPr/>
        </p:nvSpPr>
        <p:spPr>
          <a:xfrm>
            <a:off x="261257" y="6471758"/>
            <a:ext cx="7764495" cy="395202"/>
          </a:xfrm>
          <a:prstGeom prst="rect">
            <a:avLst/>
          </a:prstGeom>
          <a:noFill/>
          <a:ln>
            <a:noFill/>
          </a:ln>
        </p:spPr>
        <p:txBody>
          <a:bodyPr spcFirstLastPara="1" wrap="square" lIns="45703" tIns="45703" rIns="45703" bIns="45703" anchor="t" anchorCtr="0">
            <a:spAutoFit/>
          </a:bodyPr>
          <a:lstStyle/>
          <a:p>
            <a:pPr>
              <a:buClr>
                <a:srgbClr val="535353"/>
              </a:buClr>
              <a:buSzPts val="1400"/>
            </a:pPr>
            <a:r>
              <a:rPr lang="en-US" sz="984" dirty="0">
                <a:solidFill>
                  <a:schemeClr val="bg1"/>
                </a:solidFill>
                <a:latin typeface="Helvetica Neue"/>
                <a:ea typeface="Helvetica Neue"/>
                <a:cs typeface="Helvetica Neue"/>
                <a:sym typeface="Helvetica Neue"/>
                <a:hlinkClick r:id="rId4">
                  <a:extLst>
                    <a:ext uri="{A12FA001-AC4F-418D-AE19-62706E023703}">
                      <ahyp:hlinkClr xmlns:ahyp="http://schemas.microsoft.com/office/drawing/2018/hyperlinkcolor" val="tx"/>
                    </a:ext>
                  </a:extLst>
                </a:hlinkClick>
              </a:rPr>
              <a:t>http://www.oaacademy.org/why-open-access.html</a:t>
            </a:r>
            <a:br>
              <a:rPr lang="en-US" sz="984" dirty="0">
                <a:solidFill>
                  <a:schemeClr val="bg1"/>
                </a:solidFill>
                <a:latin typeface="Helvetica Neue"/>
                <a:ea typeface="Helvetica Neue"/>
                <a:cs typeface="Helvetica Neue"/>
                <a:sym typeface="Helvetica Neue"/>
              </a:rPr>
            </a:br>
            <a:r>
              <a:rPr lang="en-US" sz="984" dirty="0">
                <a:solidFill>
                  <a:schemeClr val="bg1"/>
                </a:solidFill>
                <a:latin typeface="Helvetica Neue"/>
                <a:ea typeface="Helvetica Neue"/>
                <a:cs typeface="Helvetica Neue"/>
                <a:sym typeface="Helvetica Neue"/>
              </a:rPr>
              <a:t>https://annaclemens.com/blog/benefits-publishing-preprint-scientific-paper/</a:t>
            </a:r>
            <a:endParaRPr sz="984"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5" name="Google Shape;345;g3c3eaa8921b_0_422"/>
          <p:cNvSpPr txBox="1">
            <a:spLocks noGrp="1"/>
          </p:cNvSpPr>
          <p:nvPr>
            <p:ph type="sldNum" idx="12"/>
          </p:nvPr>
        </p:nvSpPr>
        <p:spPr>
          <a:xfrm>
            <a:off x="10801722" y="4567535"/>
            <a:ext cx="303900" cy="328200"/>
          </a:xfrm>
          <a:prstGeom prst="rect">
            <a:avLst/>
          </a:prstGeom>
          <a:noFill/>
          <a:ln>
            <a:noFill/>
          </a:ln>
        </p:spPr>
        <p:txBody>
          <a:bodyPr spcFirstLastPara="1" wrap="square" lIns="55850" tIns="55850" rIns="55850" bIns="55850" anchor="t" anchorCtr="0">
            <a:spAutoFit/>
          </a:bodyPr>
          <a:lstStyle/>
          <a:p>
            <a:pPr marL="0" lvl="0" indent="0" algn="ctr" rtl="0">
              <a:lnSpc>
                <a:spcPct val="100000"/>
              </a:lnSpc>
              <a:spcBef>
                <a:spcPts val="0"/>
              </a:spcBef>
              <a:spcAft>
                <a:spcPts val="0"/>
              </a:spcAft>
              <a:buClr>
                <a:srgbClr val="535353"/>
              </a:buClr>
              <a:buSzPts val="1400"/>
              <a:buFont typeface="Gill Sans"/>
              <a:buNone/>
            </a:pPr>
            <a:fld id="{00000000-1234-1234-1234-123412341234}" type="slidenum">
              <a:rPr lang="en-US"/>
              <a:t>25</a:t>
            </a:fld>
            <a:endParaRPr sz="900"/>
          </a:p>
        </p:txBody>
      </p:sp>
      <p:pic>
        <p:nvPicPr>
          <p:cNvPr id="346" name="Google Shape;346;g3c3eaa8921b_0_422"/>
          <p:cNvPicPr preferRelativeResize="0"/>
          <p:nvPr/>
        </p:nvPicPr>
        <p:blipFill>
          <a:blip r:embed="rId3">
            <a:alphaModFix/>
          </a:blip>
          <a:stretch>
            <a:fillRect/>
          </a:stretch>
        </p:blipFill>
        <p:spPr>
          <a:xfrm>
            <a:off x="2891550" y="1028826"/>
            <a:ext cx="6408889" cy="5260374"/>
          </a:xfrm>
          <a:prstGeom prst="rect">
            <a:avLst/>
          </a:prstGeom>
          <a:noFill/>
          <a:ln>
            <a:noFill/>
          </a:ln>
        </p:spPr>
      </p:pic>
      <p:sp>
        <p:nvSpPr>
          <p:cNvPr id="347" name="Google Shape;347;g3c3eaa8921b_0_422"/>
          <p:cNvSpPr txBox="1"/>
          <p:nvPr/>
        </p:nvSpPr>
        <p:spPr>
          <a:xfrm>
            <a:off x="299875" y="6441600"/>
            <a:ext cx="8366100" cy="346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050" dirty="0">
                <a:solidFill>
                  <a:schemeClr val="bg1"/>
                </a:solidFill>
              </a:rPr>
              <a:t>Source: Open Access Network (2021), Pathways of Open Access (</a:t>
            </a:r>
            <a:r>
              <a:rPr lang="en-US" sz="1050" dirty="0">
                <a:solidFill>
                  <a:schemeClr val="bg1"/>
                </a:solidFill>
                <a:uFill>
                  <a:noFill/>
                </a:uFill>
                <a:hlinkClick r:id="rId4">
                  <a:extLst>
                    <a:ext uri="{A12FA001-AC4F-418D-AE19-62706E023703}">
                      <ahyp:hlinkClr xmlns:ahyp="http://schemas.microsoft.com/office/drawing/2018/hyperlinkcolor" val="tx"/>
                    </a:ext>
                  </a:extLst>
                </a:hlinkClick>
              </a:rPr>
              <a:t>CC BY 4.0 International</a:t>
            </a:r>
            <a:r>
              <a:rPr lang="en-US" sz="1050" dirty="0">
                <a:solidFill>
                  <a:schemeClr val="bg1"/>
                </a:solidFill>
              </a:rPr>
              <a:t>)</a:t>
            </a:r>
            <a:endParaRPr dirty="0">
              <a:solidFill>
                <a:schemeClr val="bg1"/>
              </a:solidFill>
            </a:endParaRPr>
          </a:p>
        </p:txBody>
      </p:sp>
      <p:sp>
        <p:nvSpPr>
          <p:cNvPr id="3" name="Titel 2">
            <a:extLst>
              <a:ext uri="{FF2B5EF4-FFF2-40B4-BE49-F238E27FC236}">
                <a16:creationId xmlns:a16="http://schemas.microsoft.com/office/drawing/2014/main" id="{7F9C9650-E015-4B14-B878-43F3F06AD0CE}"/>
              </a:ext>
            </a:extLst>
          </p:cNvPr>
          <p:cNvSpPr>
            <a:spLocks noGrp="1"/>
          </p:cNvSpPr>
          <p:nvPr>
            <p:ph type="title"/>
          </p:nvPr>
        </p:nvSpPr>
        <p:spPr/>
        <p:txBody>
          <a:bodyPr>
            <a:normAutofit fontScale="90000"/>
          </a:bodyPr>
          <a:lstStyle/>
          <a:p>
            <a:r>
              <a:rPr lang="en-US" b="0" dirty="0">
                <a:latin typeface="Calibri" panose="020F0502020204030204" pitchFamily="34" charset="0"/>
                <a:ea typeface="Calibri" panose="020F0502020204030204" pitchFamily="34" charset="0"/>
                <a:cs typeface="Calibri" panose="020F0502020204030204" pitchFamily="34" charset="0"/>
              </a:rPr>
              <a:t>Types of Open Access</a:t>
            </a:r>
            <a:endParaRPr lang="en-DE" b="0" dirty="0">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Google Shape;352;g3d2a4cefbb3_0_23"/>
          <p:cNvSpPr txBox="1">
            <a:spLocks noGrp="1"/>
          </p:cNvSpPr>
          <p:nvPr>
            <p:ph type="title"/>
          </p:nvPr>
        </p:nvSpPr>
        <p:spPr>
          <a:xfrm>
            <a:off x="299874" y="301926"/>
            <a:ext cx="7248000" cy="574500"/>
          </a:xfrm>
          <a:prstGeom prst="rect">
            <a:avLst/>
          </a:prstGeom>
          <a:noFill/>
          <a:ln>
            <a:noFill/>
          </a:ln>
        </p:spPr>
        <p:txBody>
          <a:bodyPr spcFirstLastPara="1" wrap="square" lIns="55850" tIns="55850" rIns="55850" bIns="55850" anchor="ctr" anchorCtr="0">
            <a:normAutofit fontScale="90000"/>
          </a:bodyPr>
          <a:lstStyle/>
          <a:p>
            <a:pPr marL="0" lvl="0" indent="0" algn="l" rtl="0">
              <a:lnSpc>
                <a:spcPct val="100000"/>
              </a:lnSpc>
              <a:spcBef>
                <a:spcPts val="0"/>
              </a:spcBef>
              <a:spcAft>
                <a:spcPts val="0"/>
              </a:spcAft>
              <a:buClr>
                <a:srgbClr val="000000"/>
              </a:buClr>
              <a:buSzPct val="100000"/>
              <a:buFont typeface="Arial"/>
              <a:buNone/>
            </a:pPr>
            <a:r>
              <a:rPr lang="en-US" b="0" dirty="0">
                <a:solidFill>
                  <a:schemeClr val="dk1"/>
                </a:solidFill>
                <a:latin typeface="Calibri"/>
                <a:ea typeface="Calibri"/>
                <a:cs typeface="Calibri"/>
                <a:sym typeface="Calibri"/>
              </a:rPr>
              <a:t>Types</a:t>
            </a:r>
            <a:r>
              <a:rPr lang="en-US" sz="4800" b="0" dirty="0">
                <a:solidFill>
                  <a:schemeClr val="dk1"/>
                </a:solidFill>
                <a:latin typeface="Calibri"/>
                <a:ea typeface="Calibri"/>
                <a:cs typeface="Calibri"/>
                <a:sym typeface="Calibri"/>
              </a:rPr>
              <a:t> of Open Access</a:t>
            </a:r>
            <a:endParaRPr sz="4800" b="0" dirty="0">
              <a:solidFill>
                <a:schemeClr val="dk1"/>
              </a:solidFill>
              <a:latin typeface="Calibri"/>
              <a:ea typeface="Calibri"/>
              <a:cs typeface="Calibri"/>
              <a:sym typeface="Calibri"/>
            </a:endParaRPr>
          </a:p>
        </p:txBody>
      </p:sp>
      <p:sp>
        <p:nvSpPr>
          <p:cNvPr id="353" name="Google Shape;353;g3d2a4cefbb3_0_23"/>
          <p:cNvSpPr txBox="1">
            <a:spLocks noGrp="1"/>
          </p:cNvSpPr>
          <p:nvPr>
            <p:ph type="sldNum" idx="12"/>
          </p:nvPr>
        </p:nvSpPr>
        <p:spPr>
          <a:xfrm>
            <a:off x="10801722" y="4567535"/>
            <a:ext cx="303900" cy="328200"/>
          </a:xfrm>
          <a:prstGeom prst="rect">
            <a:avLst/>
          </a:prstGeom>
          <a:noFill/>
          <a:ln>
            <a:noFill/>
          </a:ln>
        </p:spPr>
        <p:txBody>
          <a:bodyPr spcFirstLastPara="1" wrap="square" lIns="55850" tIns="55850" rIns="55850" bIns="55850" anchor="t" anchorCtr="0">
            <a:spAutoFit/>
          </a:bodyPr>
          <a:lstStyle/>
          <a:p>
            <a:pPr marL="0" lvl="0" indent="0" algn="ctr" rtl="0">
              <a:lnSpc>
                <a:spcPct val="100000"/>
              </a:lnSpc>
              <a:spcBef>
                <a:spcPts val="0"/>
              </a:spcBef>
              <a:spcAft>
                <a:spcPts val="0"/>
              </a:spcAft>
              <a:buClr>
                <a:srgbClr val="535353"/>
              </a:buClr>
              <a:buSzPts val="1400"/>
              <a:buFont typeface="Gill Sans"/>
              <a:buNone/>
            </a:pPr>
            <a:fld id="{00000000-1234-1234-1234-123412341234}" type="slidenum">
              <a:rPr lang="en-US"/>
              <a:t>26</a:t>
            </a:fld>
            <a:endParaRPr sz="900"/>
          </a:p>
        </p:txBody>
      </p:sp>
      <p:graphicFrame>
        <p:nvGraphicFramePr>
          <p:cNvPr id="354" name="Google Shape;354;g3d2a4cefbb3_0_23"/>
          <p:cNvGraphicFramePr/>
          <p:nvPr>
            <p:extLst>
              <p:ext uri="{D42A27DB-BD31-4B8C-83A1-F6EECF244321}">
                <p14:modId xmlns:p14="http://schemas.microsoft.com/office/powerpoint/2010/main" val="1360871750"/>
              </p:ext>
            </p:extLst>
          </p:nvPr>
        </p:nvGraphicFramePr>
        <p:xfrm>
          <a:off x="299866" y="948221"/>
          <a:ext cx="11597300" cy="5379105"/>
        </p:xfrm>
        <a:graphic>
          <a:graphicData uri="http://schemas.openxmlformats.org/drawingml/2006/table">
            <a:tbl>
              <a:tblPr firstRow="1" firstCol="1" bandRow="1">
                <a:noFill/>
                <a:tableStyleId>{C161A375-9368-4409-A351-CFF954BE4B8C}</a:tableStyleId>
              </a:tblPr>
              <a:tblGrid>
                <a:gridCol w="1021950">
                  <a:extLst>
                    <a:ext uri="{9D8B030D-6E8A-4147-A177-3AD203B41FA5}">
                      <a16:colId xmlns:a16="http://schemas.microsoft.com/office/drawing/2014/main" val="20000"/>
                    </a:ext>
                  </a:extLst>
                </a:gridCol>
                <a:gridCol w="2993975">
                  <a:extLst>
                    <a:ext uri="{9D8B030D-6E8A-4147-A177-3AD203B41FA5}">
                      <a16:colId xmlns:a16="http://schemas.microsoft.com/office/drawing/2014/main" val="20001"/>
                    </a:ext>
                  </a:extLst>
                </a:gridCol>
                <a:gridCol w="1054325">
                  <a:extLst>
                    <a:ext uri="{9D8B030D-6E8A-4147-A177-3AD203B41FA5}">
                      <a16:colId xmlns:a16="http://schemas.microsoft.com/office/drawing/2014/main" val="20002"/>
                    </a:ext>
                  </a:extLst>
                </a:gridCol>
                <a:gridCol w="1845675">
                  <a:extLst>
                    <a:ext uri="{9D8B030D-6E8A-4147-A177-3AD203B41FA5}">
                      <a16:colId xmlns:a16="http://schemas.microsoft.com/office/drawing/2014/main" val="20003"/>
                    </a:ext>
                  </a:extLst>
                </a:gridCol>
                <a:gridCol w="1149825">
                  <a:extLst>
                    <a:ext uri="{9D8B030D-6E8A-4147-A177-3AD203B41FA5}">
                      <a16:colId xmlns:a16="http://schemas.microsoft.com/office/drawing/2014/main" val="20004"/>
                    </a:ext>
                  </a:extLst>
                </a:gridCol>
                <a:gridCol w="1485150">
                  <a:extLst>
                    <a:ext uri="{9D8B030D-6E8A-4147-A177-3AD203B41FA5}">
                      <a16:colId xmlns:a16="http://schemas.microsoft.com/office/drawing/2014/main" val="20005"/>
                    </a:ext>
                  </a:extLst>
                </a:gridCol>
                <a:gridCol w="2046400">
                  <a:extLst>
                    <a:ext uri="{9D8B030D-6E8A-4147-A177-3AD203B41FA5}">
                      <a16:colId xmlns:a16="http://schemas.microsoft.com/office/drawing/2014/main" val="20006"/>
                    </a:ext>
                  </a:extLst>
                </a:gridCol>
              </a:tblGrid>
              <a:tr h="428425">
                <a:tc>
                  <a:txBody>
                    <a:bodyPr/>
                    <a:lstStyle/>
                    <a:p>
                      <a:pPr marL="0" marR="0" lvl="0" indent="0" algn="l" rtl="0">
                        <a:lnSpc>
                          <a:spcPct val="100000"/>
                        </a:lnSpc>
                        <a:spcBef>
                          <a:spcPts val="0"/>
                        </a:spcBef>
                        <a:spcAft>
                          <a:spcPts val="0"/>
                        </a:spcAft>
                        <a:buClr>
                          <a:schemeClr val="dk1"/>
                        </a:buClr>
                        <a:buSzPts val="1300"/>
                        <a:buFont typeface="Arial"/>
                        <a:buNone/>
                      </a:pPr>
                      <a:endParaRPr sz="1800" u="none" strike="noStrike" cap="none"/>
                    </a:p>
                  </a:txBody>
                  <a:tcPr marL="0" marR="0" marT="0" marB="0">
                    <a:solidFill>
                      <a:srgbClr val="535353"/>
                    </a:solidFill>
                  </a:tcPr>
                </a:tc>
                <a:tc>
                  <a:txBody>
                    <a:bodyPr/>
                    <a:lstStyle/>
                    <a:p>
                      <a:pPr marL="0" marR="0" lvl="0" indent="0" algn="ctr" rtl="0">
                        <a:lnSpc>
                          <a:spcPct val="100000"/>
                        </a:lnSpc>
                        <a:spcBef>
                          <a:spcPts val="0"/>
                        </a:spcBef>
                        <a:spcAft>
                          <a:spcPts val="0"/>
                        </a:spcAft>
                        <a:buClr>
                          <a:srgbClr val="FFFFFF"/>
                        </a:buClr>
                        <a:buSzPts val="1300"/>
                        <a:buFont typeface="Arial"/>
                        <a:buNone/>
                      </a:pPr>
                      <a:r>
                        <a:rPr lang="en-US" sz="1800" u="none" strike="noStrike" cap="none">
                          <a:solidFill>
                            <a:srgbClr val="FFFFFF"/>
                          </a:solidFill>
                        </a:rPr>
                        <a:t>Description</a:t>
                      </a:r>
                      <a:endParaRPr sz="1800" u="none" strike="noStrike" cap="none"/>
                    </a:p>
                  </a:txBody>
                  <a:tcPr marL="0" marR="0" marT="0" marB="0">
                    <a:solidFill>
                      <a:srgbClr val="535353"/>
                    </a:solidFill>
                  </a:tcPr>
                </a:tc>
                <a:tc>
                  <a:txBody>
                    <a:bodyPr/>
                    <a:lstStyle/>
                    <a:p>
                      <a:pPr marL="0" marR="0" lvl="0" indent="0" algn="ctr" rtl="0">
                        <a:lnSpc>
                          <a:spcPct val="100000"/>
                        </a:lnSpc>
                        <a:spcBef>
                          <a:spcPts val="0"/>
                        </a:spcBef>
                        <a:spcAft>
                          <a:spcPts val="0"/>
                        </a:spcAft>
                        <a:buClr>
                          <a:srgbClr val="FFFFFF"/>
                        </a:buClr>
                        <a:buSzPts val="1300"/>
                        <a:buFont typeface="Arial"/>
                        <a:buNone/>
                      </a:pPr>
                      <a:r>
                        <a:rPr lang="en-US" sz="1800" u="none" strike="noStrike" cap="none">
                          <a:solidFill>
                            <a:srgbClr val="FFFFFF"/>
                          </a:solidFill>
                        </a:rPr>
                        <a:t>Costs for author</a:t>
                      </a:r>
                      <a:endParaRPr sz="1800" u="none" strike="noStrike" cap="none"/>
                    </a:p>
                  </a:txBody>
                  <a:tcPr marL="0" marR="0" marT="0" marB="0">
                    <a:solidFill>
                      <a:srgbClr val="535353"/>
                    </a:solidFill>
                  </a:tcPr>
                </a:tc>
                <a:tc>
                  <a:txBody>
                    <a:bodyPr/>
                    <a:lstStyle/>
                    <a:p>
                      <a:pPr marL="0" marR="0" lvl="0" indent="0" algn="ctr" rtl="0">
                        <a:lnSpc>
                          <a:spcPct val="100000"/>
                        </a:lnSpc>
                        <a:spcBef>
                          <a:spcPts val="0"/>
                        </a:spcBef>
                        <a:spcAft>
                          <a:spcPts val="0"/>
                        </a:spcAft>
                        <a:buClr>
                          <a:srgbClr val="FFFFFF"/>
                        </a:buClr>
                        <a:buSzPts val="1300"/>
                        <a:buFont typeface="Arial"/>
                        <a:buNone/>
                      </a:pPr>
                      <a:r>
                        <a:rPr lang="en-US" sz="1800" u="none" strike="noStrike" cap="none">
                          <a:solidFill>
                            <a:srgbClr val="FFFFFF"/>
                          </a:solidFill>
                        </a:rPr>
                        <a:t>Other/hidden </a:t>
                      </a:r>
                      <a:br>
                        <a:rPr lang="en-US" sz="1800" u="none" strike="noStrike" cap="none">
                          <a:solidFill>
                            <a:srgbClr val="FFFFFF"/>
                          </a:solidFill>
                        </a:rPr>
                      </a:br>
                      <a:r>
                        <a:rPr lang="en-US" sz="1800" u="none" strike="noStrike" cap="none">
                          <a:solidFill>
                            <a:srgbClr val="FFFFFF"/>
                          </a:solidFill>
                        </a:rPr>
                        <a:t>costs</a:t>
                      </a:r>
                      <a:endParaRPr sz="1800" u="none" strike="noStrike" cap="none"/>
                    </a:p>
                  </a:txBody>
                  <a:tcPr marL="0" marR="0" marT="0" marB="0">
                    <a:solidFill>
                      <a:srgbClr val="535353"/>
                    </a:solidFill>
                  </a:tcPr>
                </a:tc>
                <a:tc>
                  <a:txBody>
                    <a:bodyPr/>
                    <a:lstStyle/>
                    <a:p>
                      <a:pPr marL="0" marR="0" lvl="0" indent="0" algn="ctr" rtl="0">
                        <a:lnSpc>
                          <a:spcPct val="100000"/>
                        </a:lnSpc>
                        <a:spcBef>
                          <a:spcPts val="0"/>
                        </a:spcBef>
                        <a:spcAft>
                          <a:spcPts val="0"/>
                        </a:spcAft>
                        <a:buClr>
                          <a:srgbClr val="FFFFFF"/>
                        </a:buClr>
                        <a:buSzPts val="1300"/>
                        <a:buFont typeface="Arial"/>
                        <a:buNone/>
                      </a:pPr>
                      <a:r>
                        <a:rPr lang="en-US" sz="1800" u="none" strike="noStrike" cap="none">
                          <a:solidFill>
                            <a:srgbClr val="FFFFFF"/>
                          </a:solidFill>
                        </a:rPr>
                        <a:t>Where is the PDF?</a:t>
                      </a:r>
                      <a:endParaRPr sz="1800" u="none" strike="noStrike" cap="none"/>
                    </a:p>
                  </a:txBody>
                  <a:tcPr marL="0" marR="0" marT="0" marB="0">
                    <a:solidFill>
                      <a:srgbClr val="535353"/>
                    </a:solidFill>
                  </a:tcPr>
                </a:tc>
                <a:tc>
                  <a:txBody>
                    <a:bodyPr/>
                    <a:lstStyle/>
                    <a:p>
                      <a:pPr marL="0" marR="0" lvl="0" indent="0" algn="ctr" rtl="0">
                        <a:lnSpc>
                          <a:spcPct val="100000"/>
                        </a:lnSpc>
                        <a:spcBef>
                          <a:spcPts val="0"/>
                        </a:spcBef>
                        <a:spcAft>
                          <a:spcPts val="0"/>
                        </a:spcAft>
                        <a:buClr>
                          <a:srgbClr val="FFFFFF"/>
                        </a:buClr>
                        <a:buSzPts val="1300"/>
                        <a:buFont typeface="Arial"/>
                        <a:buNone/>
                      </a:pPr>
                      <a:r>
                        <a:rPr lang="en-US" sz="1800" u="none" strike="noStrike" cap="none">
                          <a:solidFill>
                            <a:srgbClr val="FFFFFF"/>
                          </a:solidFill>
                        </a:rPr>
                        <a:t>Look of PDF</a:t>
                      </a:r>
                      <a:endParaRPr sz="1800" u="none" strike="noStrike" cap="none"/>
                    </a:p>
                  </a:txBody>
                  <a:tcPr marL="0" marR="0" marT="0" marB="0">
                    <a:solidFill>
                      <a:srgbClr val="535353"/>
                    </a:solidFill>
                  </a:tcPr>
                </a:tc>
                <a:tc>
                  <a:txBody>
                    <a:bodyPr/>
                    <a:lstStyle/>
                    <a:p>
                      <a:pPr marL="0" marR="0" lvl="0" indent="0" algn="ctr" rtl="0">
                        <a:lnSpc>
                          <a:spcPct val="100000"/>
                        </a:lnSpc>
                        <a:spcBef>
                          <a:spcPts val="0"/>
                        </a:spcBef>
                        <a:spcAft>
                          <a:spcPts val="0"/>
                        </a:spcAft>
                        <a:buClr>
                          <a:srgbClr val="FFFFFF"/>
                        </a:buClr>
                        <a:buSzPts val="1300"/>
                        <a:buFont typeface="Arial"/>
                        <a:buNone/>
                      </a:pPr>
                      <a:r>
                        <a:rPr lang="en-US" sz="1800" u="none" strike="noStrike" cap="none" dirty="0">
                          <a:solidFill>
                            <a:srgbClr val="FFFFFF"/>
                          </a:solidFill>
                        </a:rPr>
                        <a:t>Example</a:t>
                      </a:r>
                      <a:br>
                        <a:rPr lang="en-US" sz="1800" u="none" strike="noStrike" cap="none" dirty="0">
                          <a:solidFill>
                            <a:srgbClr val="FFFFFF"/>
                          </a:solidFill>
                        </a:rPr>
                      </a:br>
                      <a:r>
                        <a:rPr lang="en-US" sz="1800" u="none" strike="noStrike" cap="none" dirty="0">
                          <a:solidFill>
                            <a:srgbClr val="FFFFFF"/>
                          </a:solidFill>
                        </a:rPr>
                        <a:t>(prices from 08/2026)</a:t>
                      </a:r>
                      <a:endParaRPr sz="1800" u="none" strike="noStrike" cap="none" dirty="0"/>
                    </a:p>
                  </a:txBody>
                  <a:tcPr marL="0" marR="0" marT="0" marB="0">
                    <a:solidFill>
                      <a:srgbClr val="535353"/>
                    </a:solidFill>
                  </a:tcPr>
                </a:tc>
                <a:extLst>
                  <a:ext uri="{0D108BD9-81ED-4DB2-BD59-A6C34878D82A}">
                    <a16:rowId xmlns:a16="http://schemas.microsoft.com/office/drawing/2014/main" val="10000"/>
                  </a:ext>
                </a:extLst>
              </a:tr>
              <a:tr h="629225">
                <a:tc>
                  <a:txBody>
                    <a:bodyPr/>
                    <a:lstStyle/>
                    <a:p>
                      <a:pPr marL="0" marR="0" lvl="0" indent="0" algn="l" rtl="0">
                        <a:lnSpc>
                          <a:spcPct val="100000"/>
                        </a:lnSpc>
                        <a:spcBef>
                          <a:spcPts val="0"/>
                        </a:spcBef>
                        <a:spcAft>
                          <a:spcPts val="0"/>
                        </a:spcAft>
                        <a:buClr>
                          <a:srgbClr val="FFFFFF"/>
                        </a:buClr>
                        <a:buSzPts val="1300"/>
                        <a:buFont typeface="Arial"/>
                        <a:buNone/>
                      </a:pPr>
                      <a:r>
                        <a:rPr lang="en-US" sz="1800" u="none" strike="noStrike" cap="none" dirty="0">
                          <a:solidFill>
                            <a:srgbClr val="FFFFFF"/>
                          </a:solidFill>
                        </a:rPr>
                        <a:t>Bronze</a:t>
                      </a:r>
                      <a:endParaRPr sz="1800" u="none" strike="noStrike" cap="none" dirty="0"/>
                    </a:p>
                  </a:txBody>
                  <a:tcPr marL="0" marR="0" marT="0" marB="0">
                    <a:solidFill>
                      <a:srgbClr val="535353"/>
                    </a:solidFill>
                  </a:tcPr>
                </a:tc>
                <a:tc>
                  <a:txBody>
                    <a:bodyPr/>
                    <a:lstStyle/>
                    <a:p>
                      <a:pPr marL="0" marR="0" lvl="0" indent="0" algn="l" rtl="0">
                        <a:lnSpc>
                          <a:spcPct val="100000"/>
                        </a:lnSpc>
                        <a:spcBef>
                          <a:spcPts val="0"/>
                        </a:spcBef>
                        <a:spcAft>
                          <a:spcPts val="0"/>
                        </a:spcAft>
                        <a:buClr>
                          <a:schemeClr val="dk1"/>
                        </a:buClr>
                        <a:buSzPts val="1300"/>
                        <a:buFont typeface="Arial"/>
                        <a:buNone/>
                      </a:pPr>
                      <a:r>
                        <a:rPr lang="en-US" sz="1800" u="none" strike="noStrike" cap="none" dirty="0"/>
                        <a:t>Journals make articles free to read on their website, but without open license, and without right to download or share</a:t>
                      </a:r>
                      <a:endParaRPr sz="1800" u="none" strike="noStrike" cap="none" dirty="0"/>
                    </a:p>
                  </a:txBody>
                  <a:tcPr marL="0" marR="0" marT="0" marB="0">
                    <a:solidFill>
                      <a:schemeClr val="bg1">
                        <a:lumMod val="85000"/>
                      </a:schemeClr>
                    </a:solidFill>
                  </a:tcPr>
                </a:tc>
                <a:tc>
                  <a:txBody>
                    <a:bodyPr/>
                    <a:lstStyle/>
                    <a:p>
                      <a:pPr marL="0" marR="0" lvl="0" indent="0" algn="l" rtl="0">
                        <a:lnSpc>
                          <a:spcPct val="100000"/>
                        </a:lnSpc>
                        <a:spcBef>
                          <a:spcPts val="0"/>
                        </a:spcBef>
                        <a:spcAft>
                          <a:spcPts val="0"/>
                        </a:spcAft>
                        <a:buClr>
                          <a:schemeClr val="dk1"/>
                        </a:buClr>
                        <a:buSzPts val="1300"/>
                        <a:buFont typeface="Arial"/>
                        <a:buNone/>
                      </a:pPr>
                      <a:r>
                        <a:rPr lang="en-US" sz="1800" u="none" strike="noStrike" cap="none" dirty="0"/>
                        <a:t>0 €</a:t>
                      </a:r>
                      <a:endParaRPr sz="1800" u="none" strike="noStrike" cap="none" dirty="0"/>
                    </a:p>
                  </a:txBody>
                  <a:tcPr marL="0" marR="0" marT="0" marB="0">
                    <a:solidFill>
                      <a:schemeClr val="bg1">
                        <a:lumMod val="85000"/>
                      </a:schemeClr>
                    </a:solidFill>
                  </a:tcPr>
                </a:tc>
                <a:tc>
                  <a:txBody>
                    <a:bodyPr/>
                    <a:lstStyle/>
                    <a:p>
                      <a:pPr marL="0" marR="0" lvl="0" indent="0" algn="l" rtl="0">
                        <a:lnSpc>
                          <a:spcPct val="100000"/>
                        </a:lnSpc>
                        <a:spcBef>
                          <a:spcPts val="0"/>
                        </a:spcBef>
                        <a:spcAft>
                          <a:spcPts val="0"/>
                        </a:spcAft>
                        <a:buClr>
                          <a:schemeClr val="dk1"/>
                        </a:buClr>
                        <a:buSzPts val="1300"/>
                        <a:buFont typeface="Arial"/>
                        <a:buNone/>
                      </a:pPr>
                      <a:r>
                        <a:rPr lang="en-US" sz="1800" u="none" strike="noStrike" cap="none"/>
                        <a:t>(depends - usually subscription fees)</a:t>
                      </a:r>
                      <a:endParaRPr sz="1800" u="none" strike="noStrike" cap="none"/>
                    </a:p>
                  </a:txBody>
                  <a:tcPr marL="0" marR="0" marT="0" marB="0">
                    <a:solidFill>
                      <a:schemeClr val="bg1">
                        <a:lumMod val="85000"/>
                      </a:schemeClr>
                    </a:solidFill>
                  </a:tcPr>
                </a:tc>
                <a:tc>
                  <a:txBody>
                    <a:bodyPr/>
                    <a:lstStyle/>
                    <a:p>
                      <a:pPr marL="0" marR="0" lvl="0" indent="0" algn="l" rtl="0">
                        <a:lnSpc>
                          <a:spcPct val="100000"/>
                        </a:lnSpc>
                        <a:spcBef>
                          <a:spcPts val="0"/>
                        </a:spcBef>
                        <a:spcAft>
                          <a:spcPts val="0"/>
                        </a:spcAft>
                        <a:buClr>
                          <a:schemeClr val="dk1"/>
                        </a:buClr>
                        <a:buSzPts val="1300"/>
                        <a:buFont typeface="Arial"/>
                        <a:buNone/>
                      </a:pPr>
                      <a:r>
                        <a:rPr lang="en-US" sz="1800" u="none" strike="noStrike" cap="none"/>
                        <a:t>Journal’s website</a:t>
                      </a:r>
                      <a:endParaRPr sz="1800" u="none" strike="noStrike" cap="none"/>
                    </a:p>
                  </a:txBody>
                  <a:tcPr marL="0" marR="0" marT="0" marB="0">
                    <a:solidFill>
                      <a:schemeClr val="bg1">
                        <a:lumMod val="85000"/>
                      </a:schemeClr>
                    </a:solidFill>
                  </a:tcPr>
                </a:tc>
                <a:tc>
                  <a:txBody>
                    <a:bodyPr/>
                    <a:lstStyle/>
                    <a:p>
                      <a:pPr marL="0" marR="0" lvl="0" indent="0" algn="l" rtl="0">
                        <a:lnSpc>
                          <a:spcPct val="100000"/>
                        </a:lnSpc>
                        <a:spcBef>
                          <a:spcPts val="0"/>
                        </a:spcBef>
                        <a:spcAft>
                          <a:spcPts val="0"/>
                        </a:spcAft>
                        <a:buClr>
                          <a:schemeClr val="dk1"/>
                        </a:buClr>
                        <a:buSzPts val="1300"/>
                        <a:buFont typeface="Arial"/>
                        <a:buNone/>
                      </a:pPr>
                      <a:r>
                        <a:rPr lang="en-US" sz="1800" u="none" strike="noStrike" cap="none"/>
                        <a:t>Formatted journal’s layout</a:t>
                      </a:r>
                      <a:endParaRPr sz="1800" u="none" strike="noStrike" cap="none"/>
                    </a:p>
                  </a:txBody>
                  <a:tcPr marL="0" marR="0" marT="0" marB="0">
                    <a:solidFill>
                      <a:schemeClr val="bg1">
                        <a:lumMod val="85000"/>
                      </a:schemeClr>
                    </a:solidFill>
                  </a:tcPr>
                </a:tc>
                <a:tc>
                  <a:txBody>
                    <a:bodyPr/>
                    <a:lstStyle/>
                    <a:p>
                      <a:pPr marL="0" marR="0" lvl="0" indent="0" algn="l" rtl="0">
                        <a:lnSpc>
                          <a:spcPct val="100000"/>
                        </a:lnSpc>
                        <a:spcBef>
                          <a:spcPts val="0"/>
                        </a:spcBef>
                        <a:spcAft>
                          <a:spcPts val="0"/>
                        </a:spcAft>
                        <a:buClr>
                          <a:schemeClr val="dk1"/>
                        </a:buClr>
                        <a:buSzPts val="1300"/>
                        <a:buFont typeface="Arial"/>
                        <a:buNone/>
                      </a:pPr>
                      <a:r>
                        <a:rPr lang="en-US" sz="1800" u="none" strike="noStrike" cap="none" dirty="0"/>
                        <a:t>Nature </a:t>
                      </a:r>
                      <a:r>
                        <a:rPr lang="en-US" sz="1800" u="sng" strike="noStrike" cap="none" dirty="0" err="1">
                          <a:solidFill>
                            <a:srgbClr val="1016F4"/>
                          </a:solidFill>
                          <a:hlinkClick r:id="rId3">
                            <a:extLst>
                              <a:ext uri="{A12FA001-AC4F-418D-AE19-62706E023703}">
                                <ahyp:hlinkClr xmlns:ahyp="http://schemas.microsoft.com/office/drawing/2018/hyperlinkcolor" val="tx"/>
                              </a:ext>
                            </a:extLst>
                          </a:hlinkClick>
                        </a:rPr>
                        <a:t>ReadCube</a:t>
                      </a:r>
                      <a:endParaRPr sz="1800" u="none" strike="noStrike" cap="none" dirty="0"/>
                    </a:p>
                  </a:txBody>
                  <a:tcPr marL="0" marR="0" marT="0" marB="0">
                    <a:solidFill>
                      <a:schemeClr val="bg1">
                        <a:lumMod val="85000"/>
                      </a:schemeClr>
                    </a:solidFill>
                  </a:tcPr>
                </a:tc>
                <a:extLst>
                  <a:ext uri="{0D108BD9-81ED-4DB2-BD59-A6C34878D82A}">
                    <a16:rowId xmlns:a16="http://schemas.microsoft.com/office/drawing/2014/main" val="82420556"/>
                  </a:ext>
                </a:extLst>
              </a:tr>
              <a:tr h="629225">
                <a:tc>
                  <a:txBody>
                    <a:bodyPr/>
                    <a:lstStyle/>
                    <a:p>
                      <a:pPr marL="0" marR="0" lvl="0" indent="0" algn="l" rtl="0">
                        <a:lnSpc>
                          <a:spcPct val="100000"/>
                        </a:lnSpc>
                        <a:spcBef>
                          <a:spcPts val="0"/>
                        </a:spcBef>
                        <a:spcAft>
                          <a:spcPts val="0"/>
                        </a:spcAft>
                        <a:buClr>
                          <a:srgbClr val="FFFFFF"/>
                        </a:buClr>
                        <a:buSzPts val="1300"/>
                        <a:buFont typeface="Arial"/>
                        <a:buNone/>
                      </a:pPr>
                      <a:r>
                        <a:rPr lang="en-US" sz="1800" u="none" strike="noStrike" cap="none" dirty="0"/>
                        <a:t>Gold</a:t>
                      </a:r>
                      <a:endParaRPr sz="1800" u="none" strike="noStrike" cap="none" dirty="0"/>
                    </a:p>
                  </a:txBody>
                  <a:tcPr marL="0" marR="0" marT="0" marB="0">
                    <a:solidFill>
                      <a:srgbClr val="535353"/>
                    </a:solidFill>
                  </a:tcPr>
                </a:tc>
                <a:tc>
                  <a:txBody>
                    <a:bodyPr/>
                    <a:lstStyle/>
                    <a:p>
                      <a:pPr marL="0" marR="0" lvl="0" indent="0" algn="l" rtl="0">
                        <a:lnSpc>
                          <a:spcPct val="100000"/>
                        </a:lnSpc>
                        <a:spcBef>
                          <a:spcPts val="0"/>
                        </a:spcBef>
                        <a:spcAft>
                          <a:spcPts val="0"/>
                        </a:spcAft>
                        <a:buClr>
                          <a:schemeClr val="dk1"/>
                        </a:buClr>
                        <a:buSzPts val="1300"/>
                        <a:buFont typeface="Arial"/>
                        <a:buNone/>
                      </a:pPr>
                      <a:r>
                        <a:rPr lang="en-US" sz="1800" u="none" strike="noStrike" cap="none" dirty="0"/>
                        <a:t>Journals that are entirely open access; authors pay article processing charges (APCs)</a:t>
                      </a:r>
                      <a:endParaRPr sz="1800" u="none" strike="noStrike" cap="none" dirty="0"/>
                    </a:p>
                  </a:txBody>
                  <a:tcPr marL="0" marR="0" marT="0" marB="0">
                    <a:solidFill>
                      <a:srgbClr val="CCCC00"/>
                    </a:solidFill>
                  </a:tcPr>
                </a:tc>
                <a:tc>
                  <a:txBody>
                    <a:bodyPr/>
                    <a:lstStyle/>
                    <a:p>
                      <a:pPr marL="0" marR="0" lvl="0" indent="0" algn="l" rtl="0">
                        <a:lnSpc>
                          <a:spcPct val="100000"/>
                        </a:lnSpc>
                        <a:spcBef>
                          <a:spcPts val="0"/>
                        </a:spcBef>
                        <a:spcAft>
                          <a:spcPts val="0"/>
                        </a:spcAft>
                        <a:buClr>
                          <a:schemeClr val="dk1"/>
                        </a:buClr>
                        <a:buSzPts val="1300"/>
                        <a:buFont typeface="Arial"/>
                        <a:buNone/>
                      </a:pPr>
                      <a:r>
                        <a:rPr lang="en-US" sz="1800" u="none" strike="noStrike" cap="none"/>
                        <a:t>typically 600 € - 5000 €</a:t>
                      </a:r>
                      <a:endParaRPr sz="1800" u="none" strike="noStrike" cap="none"/>
                    </a:p>
                  </a:txBody>
                  <a:tcPr marL="0" marR="0" marT="0" marB="0">
                    <a:solidFill>
                      <a:srgbClr val="CCCC00"/>
                    </a:solidFill>
                  </a:tcPr>
                </a:tc>
                <a:tc>
                  <a:txBody>
                    <a:bodyPr/>
                    <a:lstStyle/>
                    <a:p>
                      <a:pPr marL="0" marR="0" lvl="0" indent="0" algn="l" rtl="0">
                        <a:lnSpc>
                          <a:spcPct val="100000"/>
                        </a:lnSpc>
                        <a:spcBef>
                          <a:spcPts val="0"/>
                        </a:spcBef>
                        <a:spcAft>
                          <a:spcPts val="0"/>
                        </a:spcAft>
                        <a:buClr>
                          <a:schemeClr val="dk1"/>
                        </a:buClr>
                        <a:buSzPts val="1300"/>
                        <a:buFont typeface="Arial"/>
                        <a:buNone/>
                      </a:pPr>
                      <a:r>
                        <a:rPr lang="en-US" sz="1800" u="none" strike="noStrike" cap="none" dirty="0"/>
                        <a:t>0 €</a:t>
                      </a:r>
                      <a:endParaRPr sz="1800" u="none" strike="noStrike" cap="none" dirty="0"/>
                    </a:p>
                  </a:txBody>
                  <a:tcPr marL="0" marR="0" marT="0" marB="0">
                    <a:solidFill>
                      <a:srgbClr val="CCCC00"/>
                    </a:solidFill>
                  </a:tcPr>
                </a:tc>
                <a:tc>
                  <a:txBody>
                    <a:bodyPr/>
                    <a:lstStyle/>
                    <a:p>
                      <a:pPr marL="0" marR="0" lvl="0" indent="0" algn="l" rtl="0">
                        <a:lnSpc>
                          <a:spcPct val="100000"/>
                        </a:lnSpc>
                        <a:spcBef>
                          <a:spcPts val="0"/>
                        </a:spcBef>
                        <a:spcAft>
                          <a:spcPts val="0"/>
                        </a:spcAft>
                        <a:buClr>
                          <a:schemeClr val="dk1"/>
                        </a:buClr>
                        <a:buSzPts val="1300"/>
                        <a:buFont typeface="Arial"/>
                        <a:buNone/>
                      </a:pPr>
                      <a:r>
                        <a:rPr lang="en-US" sz="1800" u="none" strike="noStrike" cap="none"/>
                        <a:t>Journal’s website</a:t>
                      </a:r>
                      <a:endParaRPr sz="1800" u="none" strike="noStrike" cap="none"/>
                    </a:p>
                  </a:txBody>
                  <a:tcPr marL="0" marR="0" marT="0" marB="0">
                    <a:solidFill>
                      <a:srgbClr val="CCCC00"/>
                    </a:solidFill>
                  </a:tcPr>
                </a:tc>
                <a:tc>
                  <a:txBody>
                    <a:bodyPr/>
                    <a:lstStyle/>
                    <a:p>
                      <a:pPr marL="0" marR="0" lvl="0" indent="0" algn="l" rtl="0">
                        <a:lnSpc>
                          <a:spcPct val="100000"/>
                        </a:lnSpc>
                        <a:spcBef>
                          <a:spcPts val="0"/>
                        </a:spcBef>
                        <a:spcAft>
                          <a:spcPts val="0"/>
                        </a:spcAft>
                        <a:buClr>
                          <a:schemeClr val="dk1"/>
                        </a:buClr>
                        <a:buSzPts val="1300"/>
                        <a:buFont typeface="Arial"/>
                        <a:buNone/>
                      </a:pPr>
                      <a:r>
                        <a:rPr lang="en-US" sz="1800" u="none" strike="noStrike" cap="none"/>
                        <a:t>Formatted journal’s layout</a:t>
                      </a:r>
                      <a:endParaRPr sz="1800" u="none" strike="noStrike" cap="none"/>
                    </a:p>
                  </a:txBody>
                  <a:tcPr marL="0" marR="0" marT="0" marB="0">
                    <a:solidFill>
                      <a:srgbClr val="CCCC00"/>
                    </a:solidFill>
                  </a:tcPr>
                </a:tc>
                <a:tc>
                  <a:txBody>
                    <a:bodyPr/>
                    <a:lstStyle/>
                    <a:p>
                      <a:pPr marL="0" marR="0" lvl="0" indent="0" algn="l" rtl="0">
                        <a:lnSpc>
                          <a:spcPct val="100000"/>
                        </a:lnSpc>
                        <a:spcBef>
                          <a:spcPts val="0"/>
                        </a:spcBef>
                        <a:spcAft>
                          <a:spcPts val="0"/>
                        </a:spcAft>
                        <a:buClr>
                          <a:srgbClr val="1016F4"/>
                        </a:buClr>
                        <a:buSzPts val="1300"/>
                        <a:buFont typeface="Arial"/>
                        <a:buNone/>
                      </a:pPr>
                      <a:r>
                        <a:rPr lang="en-US" sz="1800" u="sng" strike="noStrike" cap="none" dirty="0">
                          <a:solidFill>
                            <a:srgbClr val="1016F4"/>
                          </a:solidFill>
                          <a:hlinkClick r:id="rId4">
                            <a:extLst>
                              <a:ext uri="{A12FA001-AC4F-418D-AE19-62706E023703}">
                                <ahyp:hlinkClr xmlns:ahyp="http://schemas.microsoft.com/office/drawing/2018/hyperlinkcolor" val="tx"/>
                              </a:ext>
                            </a:extLst>
                          </a:hlinkClick>
                        </a:rPr>
                        <a:t>PLOS ONE</a:t>
                      </a:r>
                      <a:endParaRPr sz="1800" u="none" strike="noStrike" cap="none" dirty="0"/>
                    </a:p>
                    <a:p>
                      <a:pPr marL="0" marR="0" lvl="0" indent="0" algn="l" rtl="0">
                        <a:lnSpc>
                          <a:spcPct val="100000"/>
                        </a:lnSpc>
                        <a:spcBef>
                          <a:spcPts val="0"/>
                        </a:spcBef>
                        <a:spcAft>
                          <a:spcPts val="0"/>
                        </a:spcAft>
                        <a:buClr>
                          <a:schemeClr val="dk1"/>
                        </a:buClr>
                        <a:buSzPts val="1300"/>
                        <a:buFont typeface="Arial"/>
                        <a:buNone/>
                      </a:pPr>
                      <a:r>
                        <a:rPr lang="en-US" sz="1800" u="none" strike="noStrike" cap="none" dirty="0"/>
                        <a:t>(APC 1800 Euros)</a:t>
                      </a:r>
                      <a:endParaRPr sz="1800" u="none" strike="noStrike" cap="none" dirty="0"/>
                    </a:p>
                  </a:txBody>
                  <a:tcPr marL="0" marR="0" marT="0" marB="0">
                    <a:solidFill>
                      <a:srgbClr val="CCCC00"/>
                    </a:solidFill>
                  </a:tcPr>
                </a:tc>
                <a:extLst>
                  <a:ext uri="{0D108BD9-81ED-4DB2-BD59-A6C34878D82A}">
                    <a16:rowId xmlns:a16="http://schemas.microsoft.com/office/drawing/2014/main" val="3177323190"/>
                  </a:ext>
                </a:extLst>
              </a:tr>
              <a:tr h="629225">
                <a:tc>
                  <a:txBody>
                    <a:bodyPr/>
                    <a:lstStyle/>
                    <a:p>
                      <a:pPr marL="0" marR="0" lvl="0" indent="0" algn="l" rtl="0">
                        <a:lnSpc>
                          <a:spcPct val="100000"/>
                        </a:lnSpc>
                        <a:spcBef>
                          <a:spcPts val="0"/>
                        </a:spcBef>
                        <a:spcAft>
                          <a:spcPts val="0"/>
                        </a:spcAft>
                        <a:buClr>
                          <a:srgbClr val="FFFFFF"/>
                        </a:buClr>
                        <a:buSzPts val="1300"/>
                        <a:buFont typeface="Arial"/>
                        <a:buNone/>
                      </a:pPr>
                      <a:r>
                        <a:rPr lang="en-US" sz="1800" u="none" strike="noStrike" cap="none">
                          <a:solidFill>
                            <a:srgbClr val="FFFFFF"/>
                          </a:solidFill>
                        </a:rPr>
                        <a:t>Green</a:t>
                      </a:r>
                      <a:endParaRPr sz="1800" u="none" strike="noStrike" cap="none"/>
                    </a:p>
                  </a:txBody>
                  <a:tcPr marL="0" marR="0" marT="0" marB="0">
                    <a:solidFill>
                      <a:srgbClr val="535353"/>
                    </a:solidFill>
                  </a:tcPr>
                </a:tc>
                <a:tc>
                  <a:txBody>
                    <a:bodyPr/>
                    <a:lstStyle/>
                    <a:p>
                      <a:pPr marL="0" marR="0" lvl="0" indent="0" algn="l" rtl="0">
                        <a:lnSpc>
                          <a:spcPct val="100000"/>
                        </a:lnSpc>
                        <a:spcBef>
                          <a:spcPts val="0"/>
                        </a:spcBef>
                        <a:spcAft>
                          <a:spcPts val="0"/>
                        </a:spcAft>
                        <a:buClr>
                          <a:schemeClr val="dk1"/>
                        </a:buClr>
                        <a:buSzPts val="1300"/>
                        <a:buFont typeface="Arial"/>
                        <a:buNone/>
                      </a:pPr>
                      <a:r>
                        <a:rPr lang="en-US" sz="1800" u="none" strike="noStrike" cap="none"/>
                        <a:t>Self-archiving of the pre- or postprint in repositories or private websites</a:t>
                      </a:r>
                      <a:endParaRPr sz="1800" u="none" strike="noStrike" cap="none"/>
                    </a:p>
                  </a:txBody>
                  <a:tcPr marL="0" marR="0" marT="0" marB="0">
                    <a:solidFill>
                      <a:srgbClr val="AEE2C8"/>
                    </a:solidFill>
                  </a:tcPr>
                </a:tc>
                <a:tc>
                  <a:txBody>
                    <a:bodyPr/>
                    <a:lstStyle/>
                    <a:p>
                      <a:pPr marL="0" marR="0" lvl="0" indent="0" algn="l" rtl="0">
                        <a:lnSpc>
                          <a:spcPct val="100000"/>
                        </a:lnSpc>
                        <a:spcBef>
                          <a:spcPts val="0"/>
                        </a:spcBef>
                        <a:spcAft>
                          <a:spcPts val="0"/>
                        </a:spcAft>
                        <a:buClr>
                          <a:schemeClr val="dk1"/>
                        </a:buClr>
                        <a:buSzPts val="1300"/>
                        <a:buFont typeface="Arial"/>
                        <a:buNone/>
                      </a:pPr>
                      <a:r>
                        <a:rPr lang="en-US" sz="1800" u="none" strike="noStrike" cap="none"/>
                        <a:t>0 €</a:t>
                      </a:r>
                      <a:endParaRPr sz="1800" u="none" strike="noStrike" cap="none"/>
                    </a:p>
                  </a:txBody>
                  <a:tcPr marL="0" marR="0" marT="0" marB="0">
                    <a:solidFill>
                      <a:srgbClr val="AEE2C8"/>
                    </a:solidFill>
                  </a:tcPr>
                </a:tc>
                <a:tc>
                  <a:txBody>
                    <a:bodyPr/>
                    <a:lstStyle/>
                    <a:p>
                      <a:pPr marL="0" marR="0" lvl="0" indent="0" algn="l" rtl="0">
                        <a:lnSpc>
                          <a:spcPct val="100000"/>
                        </a:lnSpc>
                        <a:spcBef>
                          <a:spcPts val="0"/>
                        </a:spcBef>
                        <a:spcAft>
                          <a:spcPts val="0"/>
                        </a:spcAft>
                        <a:buClr>
                          <a:schemeClr val="dk1"/>
                        </a:buClr>
                        <a:buSzPts val="1300"/>
                        <a:buFont typeface="Arial"/>
                        <a:buNone/>
                      </a:pPr>
                      <a:r>
                        <a:rPr lang="en-US" sz="1800" u="none" strike="noStrike" cap="none"/>
                        <a:t>(depends - usually subscription fees)</a:t>
                      </a:r>
                      <a:endParaRPr sz="1800" u="none" strike="noStrike" cap="none"/>
                    </a:p>
                  </a:txBody>
                  <a:tcPr marL="0" marR="0" marT="0" marB="0">
                    <a:solidFill>
                      <a:srgbClr val="AEE2C8"/>
                    </a:solidFill>
                  </a:tcPr>
                </a:tc>
                <a:tc>
                  <a:txBody>
                    <a:bodyPr/>
                    <a:lstStyle/>
                    <a:p>
                      <a:pPr marL="0" marR="0" lvl="0" indent="0" algn="l" rtl="0">
                        <a:lnSpc>
                          <a:spcPct val="100000"/>
                        </a:lnSpc>
                        <a:spcBef>
                          <a:spcPts val="0"/>
                        </a:spcBef>
                        <a:spcAft>
                          <a:spcPts val="0"/>
                        </a:spcAft>
                        <a:buClr>
                          <a:schemeClr val="dk1"/>
                        </a:buClr>
                        <a:buSzPts val="1300"/>
                        <a:buFont typeface="Arial"/>
                        <a:buNone/>
                      </a:pPr>
                      <a:r>
                        <a:rPr lang="en-US" sz="1800" u="none" strike="noStrike" cap="none"/>
                        <a:t>Open Repository</a:t>
                      </a:r>
                      <a:endParaRPr sz="1800" u="none" strike="noStrike" cap="none"/>
                    </a:p>
                  </a:txBody>
                  <a:tcPr marL="0" marR="0" marT="0" marB="0">
                    <a:solidFill>
                      <a:srgbClr val="AEE2C8"/>
                    </a:solidFill>
                  </a:tcPr>
                </a:tc>
                <a:tc>
                  <a:txBody>
                    <a:bodyPr/>
                    <a:lstStyle/>
                    <a:p>
                      <a:pPr marL="0" marR="0" lvl="0" indent="0" algn="l" rtl="0">
                        <a:lnSpc>
                          <a:spcPct val="100000"/>
                        </a:lnSpc>
                        <a:spcBef>
                          <a:spcPts val="0"/>
                        </a:spcBef>
                        <a:spcAft>
                          <a:spcPts val="0"/>
                        </a:spcAft>
                        <a:buClr>
                          <a:schemeClr val="dk1"/>
                        </a:buClr>
                        <a:buSzPts val="1300"/>
                        <a:buFont typeface="Arial"/>
                        <a:buNone/>
                      </a:pPr>
                      <a:r>
                        <a:rPr lang="en-US" sz="1800" u="none" strike="noStrike" cap="none" dirty="0"/>
                        <a:t>Author’s version (Word, Latex, </a:t>
                      </a:r>
                      <a:r>
                        <a:rPr lang="en-US" sz="1800" u="none" strike="noStrike" cap="none" dirty="0" err="1"/>
                        <a:t>etc</a:t>
                      </a:r>
                      <a:r>
                        <a:rPr lang="en-US" sz="1800" u="none" strike="noStrike" cap="none" dirty="0"/>
                        <a:t>)</a:t>
                      </a:r>
                      <a:endParaRPr sz="1800" u="none" strike="noStrike" cap="none" dirty="0"/>
                    </a:p>
                  </a:txBody>
                  <a:tcPr marL="0" marR="0" marT="0" marB="0">
                    <a:solidFill>
                      <a:srgbClr val="AEE2C8"/>
                    </a:solidFill>
                  </a:tcPr>
                </a:tc>
                <a:tc>
                  <a:txBody>
                    <a:bodyPr/>
                    <a:lstStyle/>
                    <a:p>
                      <a:pPr marL="0" marR="0" lvl="0" indent="0" algn="l" rtl="0">
                        <a:lnSpc>
                          <a:spcPct val="100000"/>
                        </a:lnSpc>
                        <a:spcBef>
                          <a:spcPts val="0"/>
                        </a:spcBef>
                        <a:spcAft>
                          <a:spcPts val="0"/>
                        </a:spcAft>
                        <a:buClr>
                          <a:schemeClr val="dk1"/>
                        </a:buClr>
                        <a:buSzPts val="1300"/>
                        <a:buFont typeface="Arial"/>
                        <a:buNone/>
                      </a:pPr>
                      <a:r>
                        <a:rPr lang="en-US" sz="1800" u="none" strike="noStrike" cap="none" dirty="0"/>
                        <a:t>Science</a:t>
                      </a:r>
                      <a:endParaRPr sz="1800" u="none" strike="noStrike" cap="none" dirty="0"/>
                    </a:p>
                  </a:txBody>
                  <a:tcPr marL="0" marR="0" marT="0" marB="0">
                    <a:solidFill>
                      <a:srgbClr val="AEE2C8"/>
                    </a:solidFill>
                  </a:tcPr>
                </a:tc>
                <a:extLst>
                  <a:ext uri="{0D108BD9-81ED-4DB2-BD59-A6C34878D82A}">
                    <a16:rowId xmlns:a16="http://schemas.microsoft.com/office/drawing/2014/main" val="10001"/>
                  </a:ext>
                </a:extLst>
              </a:tr>
              <a:tr h="1538625">
                <a:tc>
                  <a:txBody>
                    <a:bodyPr/>
                    <a:lstStyle/>
                    <a:p>
                      <a:pPr marL="0" marR="0" lvl="0" indent="0" algn="l" rtl="0">
                        <a:lnSpc>
                          <a:spcPct val="100000"/>
                        </a:lnSpc>
                        <a:spcBef>
                          <a:spcPts val="0"/>
                        </a:spcBef>
                        <a:spcAft>
                          <a:spcPts val="0"/>
                        </a:spcAft>
                        <a:buClr>
                          <a:srgbClr val="FFFFFF"/>
                        </a:buClr>
                        <a:buSzPts val="1300"/>
                        <a:buFont typeface="Arial"/>
                        <a:buNone/>
                      </a:pPr>
                      <a:r>
                        <a:rPr lang="en-US" sz="1800" u="none" strike="noStrike" cap="none" dirty="0">
                          <a:solidFill>
                            <a:srgbClr val="FFFFFF"/>
                          </a:solidFill>
                        </a:rPr>
                        <a:t>Diamond / </a:t>
                      </a:r>
                      <a:br>
                        <a:rPr lang="en-US" sz="1800" u="none" strike="noStrike" cap="none" dirty="0">
                          <a:solidFill>
                            <a:srgbClr val="FFFFFF"/>
                          </a:solidFill>
                        </a:rPr>
                      </a:br>
                      <a:r>
                        <a:rPr lang="en-US" sz="1800" u="none" strike="noStrike" cap="none" dirty="0">
                          <a:solidFill>
                            <a:srgbClr val="FFFFFF"/>
                          </a:solidFill>
                        </a:rPr>
                        <a:t>Platinum</a:t>
                      </a:r>
                      <a:endParaRPr sz="1800" u="none" strike="noStrike" cap="none" dirty="0"/>
                    </a:p>
                  </a:txBody>
                  <a:tcPr marL="0" marR="0" marT="0" marB="0">
                    <a:solidFill>
                      <a:srgbClr val="535353"/>
                    </a:solidFill>
                  </a:tcPr>
                </a:tc>
                <a:tc>
                  <a:txBody>
                    <a:bodyPr/>
                    <a:lstStyle/>
                    <a:p>
                      <a:pPr marL="0" marR="0" lvl="0" indent="0" algn="l" rtl="0">
                        <a:lnSpc>
                          <a:spcPct val="100000"/>
                        </a:lnSpc>
                        <a:spcBef>
                          <a:spcPts val="0"/>
                        </a:spcBef>
                        <a:spcAft>
                          <a:spcPts val="0"/>
                        </a:spcAft>
                        <a:buClr>
                          <a:schemeClr val="dk1"/>
                        </a:buClr>
                        <a:buSzPts val="1300"/>
                        <a:buFont typeface="Arial"/>
                        <a:buNone/>
                      </a:pPr>
                      <a:r>
                        <a:rPr lang="en-US" sz="1800" u="none" strike="noStrike" cap="none"/>
                        <a:t>Open access journals without APCs</a:t>
                      </a:r>
                      <a:endParaRPr sz="1800" u="none" strike="noStrike" cap="none"/>
                    </a:p>
                  </a:txBody>
                  <a:tcPr marL="0" marR="0" marT="0" marB="0"/>
                </a:tc>
                <a:tc>
                  <a:txBody>
                    <a:bodyPr/>
                    <a:lstStyle/>
                    <a:p>
                      <a:pPr marL="0" marR="0" lvl="0" indent="0" algn="l" rtl="0">
                        <a:lnSpc>
                          <a:spcPct val="100000"/>
                        </a:lnSpc>
                        <a:spcBef>
                          <a:spcPts val="0"/>
                        </a:spcBef>
                        <a:spcAft>
                          <a:spcPts val="0"/>
                        </a:spcAft>
                        <a:buClr>
                          <a:schemeClr val="dk1"/>
                        </a:buClr>
                        <a:buSzPts val="1300"/>
                        <a:buFont typeface="Arial"/>
                        <a:buNone/>
                      </a:pPr>
                      <a:r>
                        <a:rPr lang="en-US" sz="1800" u="none" strike="noStrike" cap="none"/>
                        <a:t>0 €</a:t>
                      </a:r>
                      <a:endParaRPr sz="1800" u="none" strike="noStrike" cap="none"/>
                    </a:p>
                  </a:txBody>
                  <a:tcPr marL="0" marR="0" marT="0" marB="0"/>
                </a:tc>
                <a:tc>
                  <a:txBody>
                    <a:bodyPr/>
                    <a:lstStyle/>
                    <a:p>
                      <a:pPr marL="0" marR="0" lvl="0" indent="0" algn="l" rtl="0">
                        <a:lnSpc>
                          <a:spcPct val="100000"/>
                        </a:lnSpc>
                        <a:spcBef>
                          <a:spcPts val="0"/>
                        </a:spcBef>
                        <a:spcAft>
                          <a:spcPts val="0"/>
                        </a:spcAft>
                        <a:buClr>
                          <a:schemeClr val="dk1"/>
                        </a:buClr>
                        <a:buSzPts val="1300"/>
                        <a:buFont typeface="Arial"/>
                        <a:buNone/>
                      </a:pPr>
                      <a:r>
                        <a:rPr lang="en-US" sz="1800" u="none" strike="noStrike" cap="none" dirty="0"/>
                        <a:t>Institutions pay for journal maintenance costs </a:t>
                      </a:r>
                      <a:endParaRPr sz="1800" u="none" strike="noStrike" cap="none" dirty="0"/>
                    </a:p>
                  </a:txBody>
                  <a:tcPr marL="0" marR="0" marT="0" marB="0"/>
                </a:tc>
                <a:tc>
                  <a:txBody>
                    <a:bodyPr/>
                    <a:lstStyle/>
                    <a:p>
                      <a:pPr marL="0" marR="0" lvl="0" indent="0" algn="l" rtl="0">
                        <a:lnSpc>
                          <a:spcPct val="100000"/>
                        </a:lnSpc>
                        <a:spcBef>
                          <a:spcPts val="0"/>
                        </a:spcBef>
                        <a:spcAft>
                          <a:spcPts val="0"/>
                        </a:spcAft>
                        <a:buClr>
                          <a:schemeClr val="dk1"/>
                        </a:buClr>
                        <a:buSzPts val="1300"/>
                        <a:buFont typeface="Arial"/>
                        <a:buNone/>
                      </a:pPr>
                      <a:r>
                        <a:rPr lang="en-US" sz="1800" u="none" strike="noStrike" cap="none"/>
                        <a:t>Journal’s website</a:t>
                      </a:r>
                      <a:endParaRPr sz="1800" u="none" strike="noStrike" cap="none"/>
                    </a:p>
                  </a:txBody>
                  <a:tcPr marL="0" marR="0" marT="0" marB="0"/>
                </a:tc>
                <a:tc>
                  <a:txBody>
                    <a:bodyPr/>
                    <a:lstStyle/>
                    <a:p>
                      <a:pPr marL="0" marR="0" lvl="0" indent="0" algn="l" rtl="0">
                        <a:lnSpc>
                          <a:spcPct val="100000"/>
                        </a:lnSpc>
                        <a:spcBef>
                          <a:spcPts val="0"/>
                        </a:spcBef>
                        <a:spcAft>
                          <a:spcPts val="0"/>
                        </a:spcAft>
                        <a:buClr>
                          <a:schemeClr val="dk1"/>
                        </a:buClr>
                        <a:buSzPts val="1300"/>
                        <a:buFont typeface="Arial"/>
                        <a:buNone/>
                      </a:pPr>
                      <a:r>
                        <a:rPr lang="en-US" sz="1800" u="none" strike="noStrike" cap="none"/>
                        <a:t>Formatted journal’s layout</a:t>
                      </a:r>
                      <a:endParaRPr sz="1800" u="none" strike="noStrike" cap="none"/>
                    </a:p>
                  </a:txBody>
                  <a:tcPr marL="0" marR="0" marT="0" marB="0"/>
                </a:tc>
                <a:tc>
                  <a:txBody>
                    <a:bodyPr/>
                    <a:lstStyle/>
                    <a:p>
                      <a:pPr marL="0" marR="0" lvl="0" indent="0" algn="l" rtl="0">
                        <a:lnSpc>
                          <a:spcPct val="100000"/>
                        </a:lnSpc>
                        <a:spcBef>
                          <a:spcPts val="0"/>
                        </a:spcBef>
                        <a:spcAft>
                          <a:spcPts val="0"/>
                        </a:spcAft>
                        <a:buClr>
                          <a:srgbClr val="1016F4"/>
                        </a:buClr>
                        <a:buSzPts val="1300"/>
                        <a:buFont typeface="Arial"/>
                        <a:buNone/>
                      </a:pPr>
                      <a:r>
                        <a:rPr lang="en-US" sz="1800" u="sng" strike="noStrike" cap="none" dirty="0">
                          <a:solidFill>
                            <a:srgbClr val="1016F4"/>
                          </a:solidFill>
                          <a:hlinkClick r:id="rId5">
                            <a:extLst>
                              <a:ext uri="{A12FA001-AC4F-418D-AE19-62706E023703}">
                                <ahyp:hlinkClr xmlns:ahyp="http://schemas.microsoft.com/office/drawing/2018/hyperlinkcolor" val="tx"/>
                              </a:ext>
                            </a:extLst>
                          </a:hlinkClick>
                        </a:rPr>
                        <a:t>Social Psychological Bulletin</a:t>
                      </a:r>
                      <a:r>
                        <a:rPr lang="en-US" sz="1800" u="none" strike="noStrike" cap="none" dirty="0"/>
                        <a:t> (on </a:t>
                      </a:r>
                      <a:r>
                        <a:rPr lang="en-US" sz="1800" u="sng" strike="noStrike" cap="none" dirty="0" err="1">
                          <a:solidFill>
                            <a:srgbClr val="1016F4"/>
                          </a:solidFill>
                          <a:hlinkClick r:id="rId6">
                            <a:extLst>
                              <a:ext uri="{A12FA001-AC4F-418D-AE19-62706E023703}">
                                <ahyp:hlinkClr xmlns:ahyp="http://schemas.microsoft.com/office/drawing/2018/hyperlinkcolor" val="tx"/>
                              </a:ext>
                            </a:extLst>
                          </a:hlinkClick>
                        </a:rPr>
                        <a:t>PsychOpen</a:t>
                      </a:r>
                      <a:r>
                        <a:rPr lang="en-US" sz="1800" u="none" strike="noStrike" cap="none" dirty="0"/>
                        <a:t> platform)</a:t>
                      </a:r>
                      <a:endParaRPr sz="1800" u="none" strike="noStrike" cap="none" dirty="0"/>
                    </a:p>
                    <a:p>
                      <a:pPr marL="0" marR="0" lvl="0" indent="0" algn="l" rtl="0">
                        <a:lnSpc>
                          <a:spcPct val="100000"/>
                        </a:lnSpc>
                        <a:spcBef>
                          <a:spcPts val="0"/>
                        </a:spcBef>
                        <a:spcAft>
                          <a:spcPts val="0"/>
                        </a:spcAft>
                        <a:buClr>
                          <a:schemeClr val="dk1"/>
                        </a:buClr>
                        <a:buSzPts val="1300"/>
                        <a:buFont typeface="Arial"/>
                        <a:buNone/>
                      </a:pPr>
                      <a:endParaRPr sz="1800" u="sng" strike="noStrike" cap="none" dirty="0">
                        <a:solidFill>
                          <a:srgbClr val="1016F4"/>
                        </a:solidFill>
                        <a:hlinkClick r:id="rId7">
                          <a:extLst>
                            <a:ext uri="{A12FA001-AC4F-418D-AE19-62706E023703}">
                              <ahyp:hlinkClr xmlns:ahyp="http://schemas.microsoft.com/office/drawing/2018/hyperlinkcolor" val="tx"/>
                            </a:ext>
                          </a:extLst>
                        </a:hlinkClick>
                      </a:endParaRPr>
                    </a:p>
                    <a:p>
                      <a:pPr marL="0" marR="0" lvl="0" indent="0" algn="l" rtl="0">
                        <a:lnSpc>
                          <a:spcPct val="100000"/>
                        </a:lnSpc>
                        <a:spcBef>
                          <a:spcPts val="0"/>
                        </a:spcBef>
                        <a:spcAft>
                          <a:spcPts val="0"/>
                        </a:spcAft>
                        <a:buClr>
                          <a:srgbClr val="1016F4"/>
                        </a:buClr>
                        <a:buSzPts val="1300"/>
                        <a:buFont typeface="Arial"/>
                        <a:buNone/>
                      </a:pPr>
                      <a:r>
                        <a:rPr lang="en-US" sz="1800" u="sng" strike="noStrike" cap="none" dirty="0">
                          <a:solidFill>
                            <a:srgbClr val="1016F4"/>
                          </a:solidFill>
                          <a:hlinkClick r:id="rId8">
                            <a:extLst>
                              <a:ext uri="{A12FA001-AC4F-418D-AE19-62706E023703}">
                                <ahyp:hlinkClr xmlns:ahyp="http://schemas.microsoft.com/office/drawing/2018/hyperlinkcolor" val="tx"/>
                              </a:ext>
                            </a:extLst>
                          </a:hlinkClick>
                        </a:rPr>
                        <a:t>Open Journals LMU</a:t>
                      </a:r>
                      <a:endParaRPr sz="1800" u="none" strike="noStrike" cap="none" dirty="0"/>
                    </a:p>
                  </a:txBody>
                  <a:tcPr marL="0" marR="0" marT="0" marB="0"/>
                </a:tc>
                <a:extLst>
                  <a:ext uri="{0D108BD9-81ED-4DB2-BD59-A6C34878D82A}">
                    <a16:rowId xmlns:a16="http://schemas.microsoft.com/office/drawing/2014/main" val="10004"/>
                  </a:ext>
                </a:extLst>
              </a:tr>
            </a:tbl>
          </a:graphicData>
        </a:graphic>
      </p:graphicFrame>
      <p:sp>
        <p:nvSpPr>
          <p:cNvPr id="355" name="Google Shape;355;g3d2a4cefbb3_0_23"/>
          <p:cNvSpPr txBox="1"/>
          <p:nvPr/>
        </p:nvSpPr>
        <p:spPr>
          <a:xfrm>
            <a:off x="0" y="6441600"/>
            <a:ext cx="9571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solidFill>
                  <a:schemeClr val="lt1"/>
                </a:solidFill>
              </a:rPr>
              <a:t>https://open-access.network/en/information/open-access-primers/green-and-gold</a:t>
            </a:r>
            <a:endParaRPr>
              <a:solidFill>
                <a:schemeClr val="lt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3" name="Google Shape;353;g3d2a4cefbb3_0_23"/>
          <p:cNvSpPr txBox="1">
            <a:spLocks noGrp="1"/>
          </p:cNvSpPr>
          <p:nvPr>
            <p:ph type="sldNum" idx="12"/>
          </p:nvPr>
        </p:nvSpPr>
        <p:spPr>
          <a:xfrm>
            <a:off x="10801722" y="4567535"/>
            <a:ext cx="303900" cy="328200"/>
          </a:xfrm>
          <a:prstGeom prst="rect">
            <a:avLst/>
          </a:prstGeom>
          <a:noFill/>
          <a:ln>
            <a:noFill/>
          </a:ln>
        </p:spPr>
        <p:txBody>
          <a:bodyPr spcFirstLastPara="1" wrap="square" lIns="55850" tIns="55850" rIns="55850" bIns="55850" anchor="t" anchorCtr="0">
            <a:spAutoFit/>
          </a:bodyPr>
          <a:lstStyle/>
          <a:p>
            <a:pPr marL="0" lvl="0" indent="0" algn="ctr" rtl="0">
              <a:lnSpc>
                <a:spcPct val="100000"/>
              </a:lnSpc>
              <a:spcBef>
                <a:spcPts val="0"/>
              </a:spcBef>
              <a:spcAft>
                <a:spcPts val="0"/>
              </a:spcAft>
              <a:buClr>
                <a:srgbClr val="535353"/>
              </a:buClr>
              <a:buSzPts val="1400"/>
              <a:buFont typeface="Gill Sans"/>
              <a:buNone/>
            </a:pPr>
            <a:fld id="{00000000-1234-1234-1234-123412341234}" type="slidenum">
              <a:rPr lang="en-US"/>
              <a:t>27</a:t>
            </a:fld>
            <a:endParaRPr sz="900"/>
          </a:p>
        </p:txBody>
      </p:sp>
      <p:pic>
        <p:nvPicPr>
          <p:cNvPr id="3" name="Grafik 2">
            <a:extLst>
              <a:ext uri="{FF2B5EF4-FFF2-40B4-BE49-F238E27FC236}">
                <a16:creationId xmlns:a16="http://schemas.microsoft.com/office/drawing/2014/main" id="{A368FF39-818E-4D44-B3A7-AEEA75C70688}"/>
              </a:ext>
            </a:extLst>
          </p:cNvPr>
          <p:cNvPicPr>
            <a:picLocks noChangeAspect="1"/>
          </p:cNvPicPr>
          <p:nvPr/>
        </p:nvPicPr>
        <p:blipFill>
          <a:blip r:embed="rId3"/>
          <a:stretch>
            <a:fillRect/>
          </a:stretch>
        </p:blipFill>
        <p:spPr>
          <a:xfrm>
            <a:off x="1451051" y="983424"/>
            <a:ext cx="9654571" cy="5358286"/>
          </a:xfrm>
          <a:prstGeom prst="rect">
            <a:avLst/>
          </a:prstGeom>
        </p:spPr>
      </p:pic>
      <p:sp>
        <p:nvSpPr>
          <p:cNvPr id="4" name="Rechteck 3">
            <a:extLst>
              <a:ext uri="{FF2B5EF4-FFF2-40B4-BE49-F238E27FC236}">
                <a16:creationId xmlns:a16="http://schemas.microsoft.com/office/drawing/2014/main" id="{94ABA4B2-1396-489B-8872-5345E6AD2548}"/>
              </a:ext>
            </a:extLst>
          </p:cNvPr>
          <p:cNvSpPr/>
          <p:nvPr/>
        </p:nvSpPr>
        <p:spPr>
          <a:xfrm>
            <a:off x="299874" y="6341710"/>
            <a:ext cx="10805748" cy="523220"/>
          </a:xfrm>
          <a:prstGeom prst="rect">
            <a:avLst/>
          </a:prstGeom>
        </p:spPr>
        <p:txBody>
          <a:bodyPr wrap="square">
            <a:spAutoFit/>
          </a:bodyPr>
          <a:lstStyle/>
          <a:p>
            <a:r>
              <a:rPr lang="de-DE" dirty="0">
                <a:solidFill>
                  <a:schemeClr val="bg1"/>
                </a:solidFill>
                <a:latin typeface="text-font"/>
              </a:rPr>
              <a:t>Source: </a:t>
            </a:r>
            <a:r>
              <a:rPr lang="de-DE" dirty="0" err="1">
                <a:solidFill>
                  <a:schemeClr val="bg1"/>
                </a:solidFill>
                <a:latin typeface="text-font"/>
              </a:rPr>
              <a:t>Based</a:t>
            </a:r>
            <a:r>
              <a:rPr lang="de-DE" dirty="0">
                <a:solidFill>
                  <a:schemeClr val="bg1"/>
                </a:solidFill>
                <a:latin typeface="text-font"/>
              </a:rPr>
              <a:t> on Oberländer, A. (2020). Open Access – Es ist nicht alles Gold, was glänzt. In: Open Science. Von Daten zu Publikationen. </a:t>
            </a:r>
            <a:r>
              <a:rPr lang="de-DE" dirty="0" err="1">
                <a:solidFill>
                  <a:schemeClr val="bg1"/>
                </a:solidFill>
                <a:latin typeface="text-font"/>
              </a:rPr>
              <a:t>Zenodo</a:t>
            </a:r>
            <a:r>
              <a:rPr lang="de-DE" dirty="0">
                <a:solidFill>
                  <a:schemeClr val="bg1"/>
                </a:solidFill>
                <a:latin typeface="text-font"/>
              </a:rPr>
              <a:t>.</a:t>
            </a:r>
            <a:br>
              <a:rPr lang="de-DE" dirty="0">
                <a:solidFill>
                  <a:schemeClr val="bg1"/>
                </a:solidFill>
              </a:rPr>
            </a:br>
            <a:r>
              <a:rPr lang="de-DE" b="1" dirty="0">
                <a:solidFill>
                  <a:schemeClr val="bg1"/>
                </a:solidFill>
                <a:latin typeface="text-font"/>
                <a:hlinkClick r:id="rId4" tooltip="”https://doi.org/10.5281/zenodo.4018594”">
                  <a:extLst>
                    <a:ext uri="{A12FA001-AC4F-418D-AE19-62706E023703}">
                      <ahyp:hlinkClr xmlns:ahyp="http://schemas.microsoft.com/office/drawing/2018/hyperlinkcolor" val="tx"/>
                    </a:ext>
                  </a:extLst>
                </a:hlinkClick>
              </a:rPr>
              <a:t>https://zenodo.org/records/4018594</a:t>
            </a:r>
            <a:r>
              <a:rPr lang="de-DE" dirty="0">
                <a:solidFill>
                  <a:schemeClr val="bg1"/>
                </a:solidFill>
                <a:latin typeface="text-font"/>
              </a:rPr>
              <a:t> (</a:t>
            </a:r>
            <a:r>
              <a:rPr lang="de-DE" b="1" dirty="0">
                <a:solidFill>
                  <a:schemeClr val="bg1"/>
                </a:solidFill>
                <a:latin typeface="text-font"/>
                <a:hlinkClick r:id="rId5">
                  <a:extLst>
                    <a:ext uri="{A12FA001-AC4F-418D-AE19-62706E023703}">
                      <ahyp:hlinkClr xmlns:ahyp="http://schemas.microsoft.com/office/drawing/2018/hyperlinkcolor" val="tx"/>
                    </a:ext>
                  </a:extLst>
                </a:hlinkClick>
              </a:rPr>
              <a:t>CC BY 4.0 International</a:t>
            </a:r>
            <a:r>
              <a:rPr lang="de-DE" dirty="0">
                <a:solidFill>
                  <a:schemeClr val="bg1"/>
                </a:solidFill>
                <a:latin typeface="text-font"/>
              </a:rPr>
              <a:t>)</a:t>
            </a:r>
            <a:endParaRPr lang="en-DE" dirty="0">
              <a:solidFill>
                <a:schemeClr val="bg1"/>
              </a:solidFill>
            </a:endParaRPr>
          </a:p>
        </p:txBody>
      </p:sp>
    </p:spTree>
    <p:extLst>
      <p:ext uri="{BB962C8B-B14F-4D97-AF65-F5344CB8AC3E}">
        <p14:creationId xmlns:p14="http://schemas.microsoft.com/office/powerpoint/2010/main" val="21273021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g3cfd27d4c35_0_1"/>
          <p:cNvSpPr txBox="1">
            <a:spLocks noGrp="1"/>
          </p:cNvSpPr>
          <p:nvPr>
            <p:ph type="title"/>
          </p:nvPr>
        </p:nvSpPr>
        <p:spPr>
          <a:xfrm>
            <a:off x="1097280" y="286603"/>
            <a:ext cx="10058400" cy="1450800"/>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sz="4600" dirty="0"/>
              <a:t>Free your research!</a:t>
            </a:r>
            <a:endParaRPr sz="4600" dirty="0"/>
          </a:p>
        </p:txBody>
      </p:sp>
      <p:pic>
        <p:nvPicPr>
          <p:cNvPr id="361" name="Google Shape;361;g3cfd27d4c35_0_1"/>
          <p:cNvPicPr preferRelativeResize="0"/>
          <p:nvPr/>
        </p:nvPicPr>
        <p:blipFill rotWithShape="1">
          <a:blip r:embed="rId3">
            <a:alphaModFix/>
          </a:blip>
          <a:srcRect/>
          <a:stretch/>
        </p:blipFill>
        <p:spPr>
          <a:xfrm>
            <a:off x="10252981" y="137374"/>
            <a:ext cx="1781174" cy="554002"/>
          </a:xfrm>
          <a:prstGeom prst="rect">
            <a:avLst/>
          </a:prstGeom>
          <a:noFill/>
          <a:ln>
            <a:noFill/>
          </a:ln>
        </p:spPr>
      </p:pic>
      <p:sp>
        <p:nvSpPr>
          <p:cNvPr id="362" name="Google Shape;362;g3cfd27d4c35_0_1"/>
          <p:cNvSpPr txBox="1">
            <a:spLocks noGrp="1"/>
          </p:cNvSpPr>
          <p:nvPr>
            <p:ph type="body" idx="1"/>
          </p:nvPr>
        </p:nvSpPr>
        <p:spPr>
          <a:xfrm>
            <a:off x="1097280" y="1845734"/>
            <a:ext cx="10058400" cy="4023300"/>
          </a:xfrm>
          <a:prstGeom prst="rect">
            <a:avLst/>
          </a:prstGeom>
          <a:noFill/>
          <a:ln>
            <a:noFill/>
          </a:ln>
        </p:spPr>
        <p:txBody>
          <a:bodyPr spcFirstLastPara="1" wrap="square" lIns="0" tIns="45700" rIns="0" bIns="45700" anchor="t" anchorCtr="0">
            <a:normAutofit/>
          </a:bodyPr>
          <a:lstStyle/>
          <a:p>
            <a:pPr marL="457200" lvl="0" indent="-381000" algn="l" rtl="0">
              <a:lnSpc>
                <a:spcPct val="100000"/>
              </a:lnSpc>
              <a:spcBef>
                <a:spcPts val="0"/>
              </a:spcBef>
              <a:spcAft>
                <a:spcPts val="0"/>
              </a:spcAft>
              <a:buSzPts val="2400"/>
              <a:buChar char="●"/>
            </a:pPr>
            <a:r>
              <a:rPr lang="en-US" sz="2400"/>
              <a:t>At the end, </a:t>
            </a:r>
            <a:r>
              <a:rPr lang="en-US" sz="2400" b="1"/>
              <a:t>every OA publication </a:t>
            </a:r>
            <a:r>
              <a:rPr lang="en-US" sz="2400"/>
              <a:t>(gold, green, diamond) can be </a:t>
            </a:r>
            <a:r>
              <a:rPr lang="en-US" sz="2400" b="1"/>
              <a:t>read freely  </a:t>
            </a:r>
            <a:r>
              <a:rPr lang="en-US" sz="2400"/>
              <a:t>by everybody → the main difference is in </a:t>
            </a:r>
            <a:r>
              <a:rPr lang="en-US" sz="2400" b="1"/>
              <a:t>financing</a:t>
            </a:r>
            <a:endParaRPr sz="2400" b="1"/>
          </a:p>
          <a:p>
            <a:pPr marL="457200" lvl="0" indent="0" algn="l" rtl="0">
              <a:lnSpc>
                <a:spcPct val="100000"/>
              </a:lnSpc>
              <a:spcBef>
                <a:spcPts val="0"/>
              </a:spcBef>
              <a:spcAft>
                <a:spcPts val="0"/>
              </a:spcAft>
              <a:buNone/>
            </a:pPr>
            <a:endParaRPr sz="2400" b="1"/>
          </a:p>
          <a:p>
            <a:pPr marL="457200" lvl="0" indent="-381000" algn="l" rtl="0">
              <a:lnSpc>
                <a:spcPct val="100000"/>
              </a:lnSpc>
              <a:spcBef>
                <a:spcPts val="0"/>
              </a:spcBef>
              <a:spcAft>
                <a:spcPts val="0"/>
              </a:spcAft>
              <a:buSzPts val="2400"/>
              <a:buChar char="●"/>
            </a:pPr>
            <a:r>
              <a:rPr lang="en-US" sz="2400"/>
              <a:t>If green OA is possible - why pay at all? Make your research free for no extra costs (and without throwing more money at publishers)</a:t>
            </a:r>
            <a:endParaRPr sz="2400"/>
          </a:p>
          <a:p>
            <a:pPr marL="914400" lvl="1" indent="-381000" algn="l" rtl="0">
              <a:lnSpc>
                <a:spcPct val="100000"/>
              </a:lnSpc>
              <a:spcBef>
                <a:spcPts val="0"/>
              </a:spcBef>
              <a:spcAft>
                <a:spcPts val="0"/>
              </a:spcAft>
              <a:buSzPts val="2400"/>
              <a:buChar char="○"/>
            </a:pPr>
            <a:r>
              <a:rPr lang="en-US" sz="2400"/>
              <a:t>But: Funding agencies might have regulations (e.g., embargo periods)</a:t>
            </a:r>
            <a:endParaRPr sz="2400"/>
          </a:p>
          <a:p>
            <a:pPr marL="914400" lvl="0" indent="0" algn="l" rtl="0">
              <a:lnSpc>
                <a:spcPct val="100000"/>
              </a:lnSpc>
              <a:spcBef>
                <a:spcPts val="0"/>
              </a:spcBef>
              <a:spcAft>
                <a:spcPts val="0"/>
              </a:spcAft>
              <a:buNone/>
            </a:pPr>
            <a:endParaRPr sz="2400"/>
          </a:p>
          <a:p>
            <a:pPr marL="457200" lvl="0" indent="-381000" algn="l" rtl="0">
              <a:lnSpc>
                <a:spcPct val="100000"/>
              </a:lnSpc>
              <a:spcBef>
                <a:spcPts val="0"/>
              </a:spcBef>
              <a:spcAft>
                <a:spcPts val="0"/>
              </a:spcAft>
              <a:buSzPts val="2400"/>
              <a:buChar char="●"/>
            </a:pPr>
            <a:r>
              <a:rPr lang="en-US" sz="2400">
                <a:highlight>
                  <a:srgbClr val="B6D7A8"/>
                </a:highlight>
              </a:rPr>
              <a:t>Moral obligation to release your research </a:t>
            </a:r>
            <a:r>
              <a:rPr lang="en-US" sz="2400" b="1">
                <a:highlight>
                  <a:srgbClr val="B6D7A8"/>
                </a:highlight>
              </a:rPr>
              <a:t>as green OA </a:t>
            </a:r>
            <a:r>
              <a:rPr lang="en-US" sz="2400">
                <a:highlight>
                  <a:srgbClr val="B6D7A8"/>
                </a:highlight>
              </a:rPr>
              <a:t>wherever possible </a:t>
            </a:r>
            <a:endParaRPr sz="2400">
              <a:highlight>
                <a:srgbClr val="B6D7A8"/>
              </a:highlight>
            </a:endParaRPr>
          </a:p>
          <a:p>
            <a:pPr marL="914400" lvl="1" indent="-381000" algn="l" rtl="0">
              <a:lnSpc>
                <a:spcPct val="100000"/>
              </a:lnSpc>
              <a:spcBef>
                <a:spcPts val="0"/>
              </a:spcBef>
              <a:spcAft>
                <a:spcPts val="0"/>
              </a:spcAft>
              <a:buSzPts val="2400"/>
              <a:buChar char="○"/>
            </a:pPr>
            <a:r>
              <a:rPr lang="en-US" sz="2400">
                <a:highlight>
                  <a:srgbClr val="B6D7A8"/>
                </a:highlight>
              </a:rPr>
              <a:t> </a:t>
            </a:r>
            <a:r>
              <a:rPr lang="en-US" sz="2400" b="1">
                <a:highlight>
                  <a:srgbClr val="B6D7A8"/>
                </a:highlight>
              </a:rPr>
              <a:t>= Self-archiving pre- and/or postprint</a:t>
            </a:r>
            <a:endParaRPr sz="2400" b="1">
              <a:highlight>
                <a:srgbClr val="B6D7A8"/>
              </a:highligh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6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6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6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6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Google Shape;367;g3c3eaa8921b_0_631"/>
          <p:cNvSpPr txBox="1">
            <a:spLocks noGrp="1"/>
          </p:cNvSpPr>
          <p:nvPr>
            <p:ph type="sldNum" idx="12"/>
          </p:nvPr>
        </p:nvSpPr>
        <p:spPr>
          <a:xfrm>
            <a:off x="10801722" y="4567535"/>
            <a:ext cx="303900" cy="328200"/>
          </a:xfrm>
          <a:prstGeom prst="rect">
            <a:avLst/>
          </a:prstGeom>
          <a:noFill/>
          <a:ln>
            <a:noFill/>
          </a:ln>
        </p:spPr>
        <p:txBody>
          <a:bodyPr spcFirstLastPara="1" wrap="square" lIns="55850" tIns="55850" rIns="55850" bIns="55850" anchor="t" anchorCtr="0">
            <a:spAutoFit/>
          </a:bodyPr>
          <a:lstStyle/>
          <a:p>
            <a:pPr marL="0" lvl="0" indent="0" algn="ctr" rtl="0">
              <a:lnSpc>
                <a:spcPct val="100000"/>
              </a:lnSpc>
              <a:spcBef>
                <a:spcPts val="0"/>
              </a:spcBef>
              <a:spcAft>
                <a:spcPts val="0"/>
              </a:spcAft>
              <a:buClr>
                <a:srgbClr val="535353"/>
              </a:buClr>
              <a:buSzPts val="1400"/>
              <a:buFont typeface="Gill Sans"/>
              <a:buNone/>
            </a:pPr>
            <a:fld id="{00000000-1234-1234-1234-123412341234}" type="slidenum">
              <a:rPr lang="en-US"/>
              <a:t>29</a:t>
            </a:fld>
            <a:endParaRPr sz="900"/>
          </a:p>
        </p:txBody>
      </p:sp>
      <p:sp>
        <p:nvSpPr>
          <p:cNvPr id="368" name="Google Shape;368;g3c3eaa8921b_0_631"/>
          <p:cNvSpPr/>
          <p:nvPr/>
        </p:nvSpPr>
        <p:spPr>
          <a:xfrm>
            <a:off x="4114800" y="1440953"/>
            <a:ext cx="3720900" cy="531900"/>
          </a:xfrm>
          <a:prstGeom prst="rect">
            <a:avLst/>
          </a:prstGeom>
          <a:solidFill>
            <a:srgbClr val="FFFFFF"/>
          </a:solidFill>
          <a:ln w="21825" cap="flat" cmpd="sng">
            <a:solidFill>
              <a:schemeClr val="accent1"/>
            </a:solidFill>
            <a:prstDash val="solid"/>
            <a:round/>
            <a:headEnd type="none" w="sm" len="sm"/>
            <a:tailEnd type="none" w="sm" len="sm"/>
          </a:ln>
          <a:effectLst>
            <a:outerShdw blurRad="43656" dist="21828" dir="5400000" rotWithShape="0">
              <a:srgbClr val="000000">
                <a:alpha val="34901"/>
              </a:srgbClr>
            </a:outerShdw>
          </a:effectLst>
        </p:spPr>
        <p:txBody>
          <a:bodyPr spcFirstLastPara="1" wrap="square" lIns="55850" tIns="55850" rIns="55850" bIns="55850" anchor="ctr" anchorCtr="0">
            <a:noAutofit/>
          </a:bodyPr>
          <a:lstStyle/>
          <a:p>
            <a:pPr marL="0" marR="0" lvl="0" indent="0" algn="ctr" rtl="0">
              <a:lnSpc>
                <a:spcPct val="100000"/>
              </a:lnSpc>
              <a:spcBef>
                <a:spcPts val="0"/>
              </a:spcBef>
              <a:spcAft>
                <a:spcPts val="0"/>
              </a:spcAft>
              <a:buClr>
                <a:srgbClr val="000000"/>
              </a:buClr>
              <a:buSzPts val="2100"/>
              <a:buFont typeface="Arial"/>
              <a:buNone/>
            </a:pPr>
            <a:r>
              <a:rPr lang="en-US" sz="2100" b="1" i="0" u="none" strike="noStrike" cap="none">
                <a:solidFill>
                  <a:srgbClr val="000000"/>
                </a:solidFill>
                <a:latin typeface="Arial"/>
                <a:ea typeface="Arial"/>
                <a:cs typeface="Arial"/>
                <a:sym typeface="Arial"/>
              </a:rPr>
              <a:t>Preprint</a:t>
            </a:r>
            <a:endParaRPr sz="1200" b="0" i="0" u="none" strike="noStrike" cap="none">
              <a:solidFill>
                <a:srgbClr val="000000"/>
              </a:solidFill>
              <a:latin typeface="Arial"/>
              <a:ea typeface="Arial"/>
              <a:cs typeface="Arial"/>
              <a:sym typeface="Arial"/>
            </a:endParaRPr>
          </a:p>
        </p:txBody>
      </p:sp>
      <p:sp>
        <p:nvSpPr>
          <p:cNvPr id="369" name="Google Shape;369;g3c3eaa8921b_0_631"/>
          <p:cNvSpPr/>
          <p:nvPr/>
        </p:nvSpPr>
        <p:spPr>
          <a:xfrm>
            <a:off x="4114800" y="2368053"/>
            <a:ext cx="3720900" cy="531900"/>
          </a:xfrm>
          <a:prstGeom prst="rect">
            <a:avLst/>
          </a:prstGeom>
          <a:solidFill>
            <a:srgbClr val="FFFFFF"/>
          </a:solidFill>
          <a:ln w="21825" cap="flat" cmpd="sng">
            <a:solidFill>
              <a:schemeClr val="accent1"/>
            </a:solidFill>
            <a:prstDash val="solid"/>
            <a:round/>
            <a:headEnd type="none" w="sm" len="sm"/>
            <a:tailEnd type="none" w="sm" len="sm"/>
          </a:ln>
          <a:effectLst>
            <a:outerShdw blurRad="43656" dist="21828" dir="5400000" rotWithShape="0">
              <a:srgbClr val="000000">
                <a:alpha val="34901"/>
              </a:srgbClr>
            </a:outerShdw>
          </a:effectLst>
        </p:spPr>
        <p:txBody>
          <a:bodyPr spcFirstLastPara="1" wrap="square" lIns="55850" tIns="55850" rIns="55850" bIns="55850" anchor="ctr" anchorCtr="0">
            <a:noAutofit/>
          </a:bodyPr>
          <a:lstStyle/>
          <a:p>
            <a:pPr marL="0" marR="0" lvl="0" indent="0" algn="ctr" rtl="0">
              <a:lnSpc>
                <a:spcPct val="100000"/>
              </a:lnSpc>
              <a:spcBef>
                <a:spcPts val="0"/>
              </a:spcBef>
              <a:spcAft>
                <a:spcPts val="0"/>
              </a:spcAft>
              <a:buClr>
                <a:srgbClr val="000000"/>
              </a:buClr>
              <a:buSzPts val="2100"/>
              <a:buFont typeface="Arial"/>
              <a:buNone/>
            </a:pPr>
            <a:r>
              <a:rPr lang="en-US" sz="2100" b="1" i="0" u="none" strike="noStrike" cap="none">
                <a:solidFill>
                  <a:srgbClr val="000000"/>
                </a:solidFill>
                <a:latin typeface="Arial"/>
                <a:ea typeface="Arial"/>
                <a:cs typeface="Arial"/>
                <a:sym typeface="Arial"/>
              </a:rPr>
              <a:t>submitted manuscript</a:t>
            </a:r>
            <a:endParaRPr sz="1200" b="0" i="0" u="none" strike="noStrike" cap="none">
              <a:solidFill>
                <a:srgbClr val="000000"/>
              </a:solidFill>
              <a:latin typeface="Arial"/>
              <a:ea typeface="Arial"/>
              <a:cs typeface="Arial"/>
              <a:sym typeface="Arial"/>
            </a:endParaRPr>
          </a:p>
        </p:txBody>
      </p:sp>
      <p:sp>
        <p:nvSpPr>
          <p:cNvPr id="370" name="Google Shape;370;g3c3eaa8921b_0_631"/>
          <p:cNvSpPr/>
          <p:nvPr/>
        </p:nvSpPr>
        <p:spPr>
          <a:xfrm>
            <a:off x="4114800" y="3853954"/>
            <a:ext cx="3720900" cy="531900"/>
          </a:xfrm>
          <a:prstGeom prst="rect">
            <a:avLst/>
          </a:prstGeom>
          <a:solidFill>
            <a:srgbClr val="FFFFFF"/>
          </a:solidFill>
          <a:ln w="21825" cap="flat" cmpd="sng">
            <a:solidFill>
              <a:schemeClr val="accent1"/>
            </a:solidFill>
            <a:prstDash val="solid"/>
            <a:round/>
            <a:headEnd type="none" w="sm" len="sm"/>
            <a:tailEnd type="none" w="sm" len="sm"/>
          </a:ln>
          <a:effectLst>
            <a:outerShdw blurRad="43656" dist="21828" dir="5400000" rotWithShape="0">
              <a:srgbClr val="000000">
                <a:alpha val="34901"/>
              </a:srgbClr>
            </a:outerShdw>
          </a:effectLst>
        </p:spPr>
        <p:txBody>
          <a:bodyPr spcFirstLastPara="1" wrap="square" lIns="55850" tIns="55850" rIns="55850" bIns="55850" anchor="ctr" anchorCtr="0">
            <a:noAutofit/>
          </a:bodyPr>
          <a:lstStyle/>
          <a:p>
            <a:pPr marL="0" marR="0" lvl="0" indent="0" algn="ctr" rtl="0">
              <a:lnSpc>
                <a:spcPct val="100000"/>
              </a:lnSpc>
              <a:spcBef>
                <a:spcPts val="0"/>
              </a:spcBef>
              <a:spcAft>
                <a:spcPts val="0"/>
              </a:spcAft>
              <a:buClr>
                <a:srgbClr val="000000"/>
              </a:buClr>
              <a:buSzPts val="2100"/>
              <a:buFont typeface="Arial"/>
              <a:buNone/>
            </a:pPr>
            <a:r>
              <a:rPr lang="en-US" sz="2100" b="1" i="0" u="none" strike="noStrike" cap="none">
                <a:solidFill>
                  <a:srgbClr val="000000"/>
                </a:solidFill>
                <a:latin typeface="Arial"/>
                <a:ea typeface="Arial"/>
                <a:cs typeface="Arial"/>
                <a:sym typeface="Arial"/>
              </a:rPr>
              <a:t>revised version</a:t>
            </a:r>
            <a:endParaRPr sz="1200" b="0" i="0" u="none" strike="noStrike" cap="none">
              <a:solidFill>
                <a:srgbClr val="000000"/>
              </a:solidFill>
              <a:latin typeface="Arial"/>
              <a:ea typeface="Arial"/>
              <a:cs typeface="Arial"/>
              <a:sym typeface="Arial"/>
            </a:endParaRPr>
          </a:p>
        </p:txBody>
      </p:sp>
      <p:cxnSp>
        <p:nvCxnSpPr>
          <p:cNvPr id="371" name="Google Shape;371;g3c3eaa8921b_0_631"/>
          <p:cNvCxnSpPr/>
          <p:nvPr/>
        </p:nvCxnSpPr>
        <p:spPr>
          <a:xfrm>
            <a:off x="4413580" y="2896305"/>
            <a:ext cx="0" cy="938400"/>
          </a:xfrm>
          <a:prstGeom prst="straightConnector1">
            <a:avLst/>
          </a:prstGeom>
          <a:noFill/>
          <a:ln w="21825" cap="flat" cmpd="sng">
            <a:solidFill>
              <a:schemeClr val="accent1"/>
            </a:solidFill>
            <a:prstDash val="solid"/>
            <a:round/>
            <a:headEnd type="none" w="sm" len="sm"/>
            <a:tailEnd type="triangle" w="med" len="med"/>
          </a:ln>
          <a:effectLst>
            <a:outerShdw blurRad="43656" dist="21828" dir="5400000" rotWithShape="0">
              <a:srgbClr val="000000">
                <a:alpha val="37647"/>
              </a:srgbClr>
            </a:outerShdw>
          </a:effectLst>
        </p:spPr>
      </p:cxnSp>
      <p:sp>
        <p:nvSpPr>
          <p:cNvPr id="372" name="Google Shape;372;g3c3eaa8921b_0_631"/>
          <p:cNvSpPr txBox="1"/>
          <p:nvPr/>
        </p:nvSpPr>
        <p:spPr>
          <a:xfrm>
            <a:off x="4463224" y="3102646"/>
            <a:ext cx="1195200" cy="636300"/>
          </a:xfrm>
          <a:prstGeom prst="rect">
            <a:avLst/>
          </a:prstGeom>
          <a:noFill/>
          <a:ln>
            <a:noFill/>
          </a:ln>
        </p:spPr>
        <p:txBody>
          <a:bodyPr spcFirstLastPara="1" wrap="square" lIns="55850" tIns="55850" rIns="55850" bIns="55850" anchor="t" anchorCtr="0">
            <a:spAutoFit/>
          </a:bodyPr>
          <a:lstStyle/>
          <a:p>
            <a:pPr marL="0" marR="0" lvl="0" indent="0" algn="l" rtl="0">
              <a:lnSpc>
                <a:spcPct val="100000"/>
              </a:lnSpc>
              <a:spcBef>
                <a:spcPts val="0"/>
              </a:spcBef>
              <a:spcAft>
                <a:spcPts val="0"/>
              </a:spcAft>
              <a:buClr>
                <a:srgbClr val="000000"/>
              </a:buClr>
              <a:buSzPts val="1700"/>
              <a:buFont typeface="Calibri"/>
              <a:buNone/>
            </a:pPr>
            <a:r>
              <a:rPr lang="en-US" sz="1700" b="0" i="0" u="none" strike="noStrike" cap="none">
                <a:solidFill>
                  <a:srgbClr val="000000"/>
                </a:solidFill>
                <a:latin typeface="Calibri"/>
                <a:ea typeface="Calibri"/>
                <a:cs typeface="Calibri"/>
                <a:sym typeface="Calibri"/>
              </a:rPr>
              <a:t>reviews come in</a:t>
            </a:r>
            <a:endParaRPr sz="1200" b="0" i="0" u="none" strike="noStrike" cap="none">
              <a:solidFill>
                <a:srgbClr val="000000"/>
              </a:solidFill>
              <a:latin typeface="Arial"/>
              <a:ea typeface="Arial"/>
              <a:cs typeface="Arial"/>
              <a:sym typeface="Arial"/>
            </a:endParaRPr>
          </a:p>
        </p:txBody>
      </p:sp>
      <p:grpSp>
        <p:nvGrpSpPr>
          <p:cNvPr id="373" name="Google Shape;373;g3c3eaa8921b_0_631"/>
          <p:cNvGrpSpPr/>
          <p:nvPr/>
        </p:nvGrpSpPr>
        <p:grpSpPr>
          <a:xfrm>
            <a:off x="5429622" y="3282481"/>
            <a:ext cx="694224" cy="579003"/>
            <a:chOff x="45" y="40"/>
            <a:chExt cx="740506" cy="823500"/>
          </a:xfrm>
        </p:grpSpPr>
        <p:cxnSp>
          <p:nvCxnSpPr>
            <p:cNvPr id="374" name="Google Shape;374;g3c3eaa8921b_0_631"/>
            <p:cNvCxnSpPr/>
            <p:nvPr/>
          </p:nvCxnSpPr>
          <p:spPr>
            <a:xfrm rot="10800000">
              <a:off x="740551" y="40"/>
              <a:ext cx="0" cy="823500"/>
            </a:xfrm>
            <a:prstGeom prst="straightConnector1">
              <a:avLst/>
            </a:prstGeom>
            <a:noFill/>
            <a:ln w="21825" cap="flat" cmpd="sng">
              <a:solidFill>
                <a:schemeClr val="accent1"/>
              </a:solidFill>
              <a:prstDash val="solid"/>
              <a:round/>
              <a:headEnd type="none" w="sm" len="sm"/>
              <a:tailEnd type="none" w="sm" len="sm"/>
            </a:ln>
            <a:effectLst>
              <a:outerShdw blurRad="43656" dist="21828" dir="5400000" rotWithShape="0">
                <a:srgbClr val="000000">
                  <a:alpha val="37647"/>
                </a:srgbClr>
              </a:outerShdw>
            </a:effectLst>
          </p:spPr>
        </p:cxnSp>
        <p:cxnSp>
          <p:nvCxnSpPr>
            <p:cNvPr id="375" name="Google Shape;375;g3c3eaa8921b_0_631"/>
            <p:cNvCxnSpPr/>
            <p:nvPr/>
          </p:nvCxnSpPr>
          <p:spPr>
            <a:xfrm rot="10800000">
              <a:off x="45" y="18063"/>
              <a:ext cx="730200" cy="0"/>
            </a:xfrm>
            <a:prstGeom prst="straightConnector1">
              <a:avLst/>
            </a:prstGeom>
            <a:noFill/>
            <a:ln w="21825" cap="flat" cmpd="sng">
              <a:solidFill>
                <a:schemeClr val="accent1"/>
              </a:solidFill>
              <a:prstDash val="solid"/>
              <a:round/>
              <a:headEnd type="none" w="sm" len="sm"/>
              <a:tailEnd type="triangle" w="med" len="med"/>
            </a:ln>
            <a:effectLst>
              <a:outerShdw blurRad="43656" dist="21828" dir="5400000" rotWithShape="0">
                <a:srgbClr val="000000">
                  <a:alpha val="37647"/>
                </a:srgbClr>
              </a:outerShdw>
            </a:effectLst>
          </p:spPr>
        </p:cxnSp>
      </p:grpSp>
      <p:cxnSp>
        <p:nvCxnSpPr>
          <p:cNvPr id="376" name="Google Shape;376;g3c3eaa8921b_0_631"/>
          <p:cNvCxnSpPr/>
          <p:nvPr/>
        </p:nvCxnSpPr>
        <p:spPr>
          <a:xfrm>
            <a:off x="4413580" y="1981905"/>
            <a:ext cx="0" cy="393900"/>
          </a:xfrm>
          <a:prstGeom prst="straightConnector1">
            <a:avLst/>
          </a:prstGeom>
          <a:noFill/>
          <a:ln w="21825" cap="flat" cmpd="sng">
            <a:solidFill>
              <a:schemeClr val="accent1"/>
            </a:solidFill>
            <a:prstDash val="solid"/>
            <a:round/>
            <a:headEnd type="none" w="sm" len="sm"/>
            <a:tailEnd type="triangle" w="med" len="med"/>
          </a:ln>
          <a:effectLst>
            <a:outerShdw blurRad="43656" dist="21828" dir="5400000" rotWithShape="0">
              <a:srgbClr val="000000">
                <a:alpha val="37647"/>
              </a:srgbClr>
            </a:outerShdw>
          </a:effectLst>
        </p:spPr>
      </p:cxnSp>
      <p:cxnSp>
        <p:nvCxnSpPr>
          <p:cNvPr id="377" name="Google Shape;377;g3c3eaa8921b_0_631"/>
          <p:cNvCxnSpPr/>
          <p:nvPr/>
        </p:nvCxnSpPr>
        <p:spPr>
          <a:xfrm>
            <a:off x="4413580" y="4380556"/>
            <a:ext cx="0" cy="393900"/>
          </a:xfrm>
          <a:prstGeom prst="straightConnector1">
            <a:avLst/>
          </a:prstGeom>
          <a:noFill/>
          <a:ln w="21825" cap="flat" cmpd="sng">
            <a:solidFill>
              <a:schemeClr val="accent1"/>
            </a:solidFill>
            <a:prstDash val="solid"/>
            <a:round/>
            <a:headEnd type="none" w="sm" len="sm"/>
            <a:tailEnd type="triangle" w="med" len="med"/>
          </a:ln>
          <a:effectLst>
            <a:outerShdw blurRad="43656" dist="21828" dir="5400000" rotWithShape="0">
              <a:srgbClr val="000000">
                <a:alpha val="37647"/>
              </a:srgbClr>
            </a:outerShdw>
          </a:effectLst>
        </p:spPr>
      </p:cxnSp>
      <p:sp>
        <p:nvSpPr>
          <p:cNvPr id="378" name="Google Shape;378;g3c3eaa8921b_0_631"/>
          <p:cNvSpPr/>
          <p:nvPr/>
        </p:nvSpPr>
        <p:spPr>
          <a:xfrm>
            <a:off x="4114800" y="4781054"/>
            <a:ext cx="3720900" cy="531900"/>
          </a:xfrm>
          <a:prstGeom prst="rect">
            <a:avLst/>
          </a:prstGeom>
          <a:solidFill>
            <a:srgbClr val="FFFFFF"/>
          </a:solidFill>
          <a:ln w="21825" cap="flat" cmpd="sng">
            <a:solidFill>
              <a:schemeClr val="accent1"/>
            </a:solidFill>
            <a:prstDash val="solid"/>
            <a:round/>
            <a:headEnd type="none" w="sm" len="sm"/>
            <a:tailEnd type="none" w="sm" len="sm"/>
          </a:ln>
          <a:effectLst>
            <a:outerShdw blurRad="43656" dist="21828" dir="5400000" rotWithShape="0">
              <a:srgbClr val="000000">
                <a:alpha val="34901"/>
              </a:srgbClr>
            </a:outerShdw>
          </a:effectLst>
        </p:spPr>
        <p:txBody>
          <a:bodyPr spcFirstLastPara="1" wrap="square" lIns="55850" tIns="55850" rIns="55850" bIns="55850" anchor="ctr" anchorCtr="0">
            <a:noAutofit/>
          </a:bodyPr>
          <a:lstStyle/>
          <a:p>
            <a:pPr marL="0" marR="0" lvl="0" indent="0" algn="ctr" rtl="0">
              <a:lnSpc>
                <a:spcPct val="100000"/>
              </a:lnSpc>
              <a:spcBef>
                <a:spcPts val="0"/>
              </a:spcBef>
              <a:spcAft>
                <a:spcPts val="0"/>
              </a:spcAft>
              <a:buClr>
                <a:srgbClr val="000000"/>
              </a:buClr>
              <a:buSzPts val="2100"/>
              <a:buFont typeface="Arial"/>
              <a:buNone/>
            </a:pPr>
            <a:r>
              <a:rPr lang="en-US" sz="2100" b="1" i="0" u="none" strike="noStrike" cap="none">
                <a:solidFill>
                  <a:srgbClr val="000000"/>
                </a:solidFill>
                <a:latin typeface="Arial"/>
                <a:ea typeface="Arial"/>
                <a:cs typeface="Arial"/>
                <a:sym typeface="Arial"/>
              </a:rPr>
              <a:t>final version = Postprint</a:t>
            </a:r>
            <a:endParaRPr sz="1200" b="0" i="0" u="none" strike="noStrike" cap="none">
              <a:solidFill>
                <a:srgbClr val="000000"/>
              </a:solidFill>
              <a:latin typeface="Arial"/>
              <a:ea typeface="Arial"/>
              <a:cs typeface="Arial"/>
              <a:sym typeface="Arial"/>
            </a:endParaRPr>
          </a:p>
        </p:txBody>
      </p:sp>
      <p:sp>
        <p:nvSpPr>
          <p:cNvPr id="379" name="Google Shape;379;g3c3eaa8921b_0_631"/>
          <p:cNvSpPr/>
          <p:nvPr/>
        </p:nvSpPr>
        <p:spPr>
          <a:xfrm>
            <a:off x="4114800" y="5876689"/>
            <a:ext cx="3720900" cy="531900"/>
          </a:xfrm>
          <a:prstGeom prst="rect">
            <a:avLst/>
          </a:prstGeom>
          <a:solidFill>
            <a:srgbClr val="FFFFFF"/>
          </a:solidFill>
          <a:ln w="21825" cap="flat" cmpd="sng">
            <a:solidFill>
              <a:schemeClr val="accent1"/>
            </a:solidFill>
            <a:prstDash val="solid"/>
            <a:round/>
            <a:headEnd type="none" w="sm" len="sm"/>
            <a:tailEnd type="none" w="sm" len="sm"/>
          </a:ln>
          <a:effectLst>
            <a:outerShdw blurRad="43656" dist="21828" dir="5400000" rotWithShape="0">
              <a:srgbClr val="000000">
                <a:alpha val="34901"/>
              </a:srgbClr>
            </a:outerShdw>
          </a:effectLst>
        </p:spPr>
        <p:txBody>
          <a:bodyPr spcFirstLastPara="1" wrap="square" lIns="55850" tIns="55850" rIns="55850" bIns="55850" anchor="ctr" anchorCtr="0">
            <a:noAutofit/>
          </a:bodyPr>
          <a:lstStyle/>
          <a:p>
            <a:pPr marL="0" marR="0" lvl="0" indent="0" algn="ctr" rtl="0">
              <a:lnSpc>
                <a:spcPct val="100000"/>
              </a:lnSpc>
              <a:spcBef>
                <a:spcPts val="0"/>
              </a:spcBef>
              <a:spcAft>
                <a:spcPts val="0"/>
              </a:spcAft>
              <a:buClr>
                <a:srgbClr val="000000"/>
              </a:buClr>
              <a:buSzPts val="2100"/>
              <a:buFont typeface="Arial"/>
              <a:buNone/>
            </a:pPr>
            <a:r>
              <a:rPr lang="en-US" sz="2100" b="1" i="0" u="none" strike="noStrike" cap="none">
                <a:solidFill>
                  <a:srgbClr val="000000"/>
                </a:solidFill>
                <a:latin typeface="Arial"/>
                <a:ea typeface="Arial"/>
                <a:cs typeface="Arial"/>
                <a:sym typeface="Arial"/>
              </a:rPr>
              <a:t>Publisher’s version</a:t>
            </a:r>
            <a:endParaRPr sz="1200" b="0" i="0" u="none" strike="noStrike" cap="none">
              <a:solidFill>
                <a:srgbClr val="000000"/>
              </a:solidFill>
              <a:latin typeface="Arial"/>
              <a:ea typeface="Arial"/>
              <a:cs typeface="Arial"/>
              <a:sym typeface="Arial"/>
            </a:endParaRPr>
          </a:p>
        </p:txBody>
      </p:sp>
      <p:cxnSp>
        <p:nvCxnSpPr>
          <p:cNvPr id="380" name="Google Shape;380;g3c3eaa8921b_0_631"/>
          <p:cNvCxnSpPr/>
          <p:nvPr/>
        </p:nvCxnSpPr>
        <p:spPr>
          <a:xfrm>
            <a:off x="4413580" y="5320356"/>
            <a:ext cx="0" cy="549000"/>
          </a:xfrm>
          <a:prstGeom prst="straightConnector1">
            <a:avLst/>
          </a:prstGeom>
          <a:noFill/>
          <a:ln w="21825" cap="flat" cmpd="sng">
            <a:solidFill>
              <a:schemeClr val="accent1"/>
            </a:solidFill>
            <a:prstDash val="solid"/>
            <a:round/>
            <a:headEnd type="none" w="sm" len="sm"/>
            <a:tailEnd type="triangle" w="med" len="med"/>
          </a:ln>
          <a:effectLst>
            <a:outerShdw blurRad="43656" dist="21828" dir="5400000" rotWithShape="0">
              <a:srgbClr val="000000">
                <a:alpha val="37647"/>
              </a:srgbClr>
            </a:outerShdw>
          </a:effectLst>
        </p:spPr>
      </p:cxnSp>
      <p:sp>
        <p:nvSpPr>
          <p:cNvPr id="381" name="Google Shape;381;g3c3eaa8921b_0_631"/>
          <p:cNvSpPr txBox="1"/>
          <p:nvPr/>
        </p:nvSpPr>
        <p:spPr>
          <a:xfrm>
            <a:off x="4547891" y="5319242"/>
            <a:ext cx="4397100" cy="636300"/>
          </a:xfrm>
          <a:prstGeom prst="rect">
            <a:avLst/>
          </a:prstGeom>
          <a:noFill/>
          <a:ln>
            <a:noFill/>
          </a:ln>
        </p:spPr>
        <p:txBody>
          <a:bodyPr spcFirstLastPara="1" wrap="square" lIns="55850" tIns="55850" rIns="55850" bIns="55850" anchor="t" anchorCtr="0">
            <a:spAutoFit/>
          </a:bodyPr>
          <a:lstStyle/>
          <a:p>
            <a:pPr marL="0" marR="0" lvl="0" indent="0" algn="l" rtl="0">
              <a:lnSpc>
                <a:spcPct val="100000"/>
              </a:lnSpc>
              <a:spcBef>
                <a:spcPts val="0"/>
              </a:spcBef>
              <a:spcAft>
                <a:spcPts val="0"/>
              </a:spcAft>
              <a:buClr>
                <a:srgbClr val="000000"/>
              </a:buClr>
              <a:buSzPts val="1700"/>
              <a:buFont typeface="Calibri"/>
              <a:buNone/>
            </a:pPr>
            <a:r>
              <a:rPr lang="en-US" sz="1700" b="0" i="0" u="none" strike="noStrike" cap="none">
                <a:solidFill>
                  <a:srgbClr val="000000"/>
                </a:solidFill>
                <a:latin typeface="Calibri"/>
                <a:ea typeface="Calibri"/>
                <a:cs typeface="Calibri"/>
                <a:sym typeface="Calibri"/>
              </a:rPr>
              <a:t>copy-editing (minor linguistic changes) + journal’s layout</a:t>
            </a:r>
            <a:endParaRPr sz="1200" b="0" i="0" u="none" strike="noStrike" cap="none">
              <a:solidFill>
                <a:srgbClr val="000000"/>
              </a:solidFill>
              <a:latin typeface="Arial"/>
              <a:ea typeface="Arial"/>
              <a:cs typeface="Arial"/>
              <a:sym typeface="Arial"/>
            </a:endParaRPr>
          </a:p>
        </p:txBody>
      </p:sp>
      <p:sp>
        <p:nvSpPr>
          <p:cNvPr id="382" name="Google Shape;382;g3c3eaa8921b_0_631"/>
          <p:cNvSpPr txBox="1">
            <a:spLocks noGrp="1"/>
          </p:cNvSpPr>
          <p:nvPr>
            <p:ph type="title"/>
          </p:nvPr>
        </p:nvSpPr>
        <p:spPr>
          <a:xfrm>
            <a:off x="874530" y="-272397"/>
            <a:ext cx="10058400" cy="1598342"/>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sz="4600" b="0" dirty="0">
                <a:solidFill>
                  <a:schemeClr val="dk1"/>
                </a:solidFill>
                <a:latin typeface="Calibri"/>
                <a:ea typeface="Calibri"/>
                <a:cs typeface="Calibri"/>
                <a:sym typeface="Calibri"/>
              </a:rPr>
              <a:t>The Green OA publishing route</a:t>
            </a:r>
            <a:endParaRPr sz="46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pic>
        <p:nvPicPr>
          <p:cNvPr id="388" name="Google Shape;388;g3cfd27d4c35_0_10"/>
          <p:cNvPicPr preferRelativeResize="0"/>
          <p:nvPr/>
        </p:nvPicPr>
        <p:blipFill rotWithShape="1">
          <a:blip r:embed="rId3">
            <a:alphaModFix/>
          </a:blip>
          <a:srcRect/>
          <a:stretch/>
        </p:blipFill>
        <p:spPr>
          <a:xfrm>
            <a:off x="10252981" y="137374"/>
            <a:ext cx="1781174" cy="554002"/>
          </a:xfrm>
          <a:prstGeom prst="rect">
            <a:avLst/>
          </a:prstGeom>
          <a:noFill/>
          <a:ln>
            <a:noFill/>
          </a:ln>
        </p:spPr>
      </p:pic>
      <p:sp>
        <p:nvSpPr>
          <p:cNvPr id="389" name="Google Shape;389;g3cfd27d4c35_0_10"/>
          <p:cNvSpPr txBox="1">
            <a:spLocks noGrp="1"/>
          </p:cNvSpPr>
          <p:nvPr>
            <p:ph type="body" idx="1"/>
          </p:nvPr>
        </p:nvSpPr>
        <p:spPr>
          <a:xfrm>
            <a:off x="4974325" y="1352050"/>
            <a:ext cx="6858000" cy="5015100"/>
          </a:xfrm>
          <a:prstGeom prst="rect">
            <a:avLst/>
          </a:prstGeom>
          <a:noFill/>
          <a:ln>
            <a:noFill/>
          </a:ln>
        </p:spPr>
        <p:txBody>
          <a:bodyPr spcFirstLastPara="1" wrap="square" lIns="0" tIns="45700" rIns="0" bIns="45700" anchor="t" anchorCtr="0">
            <a:normAutofit lnSpcReduction="10000"/>
          </a:bodyPr>
          <a:lstStyle/>
          <a:p>
            <a:pPr marL="0" lvl="0" indent="0" algn="l" rtl="0">
              <a:lnSpc>
                <a:spcPct val="100000"/>
              </a:lnSpc>
              <a:spcBef>
                <a:spcPts val="0"/>
              </a:spcBef>
              <a:spcAft>
                <a:spcPts val="0"/>
              </a:spcAft>
              <a:buNone/>
            </a:pPr>
            <a:r>
              <a:rPr lang="en-US" sz="2600" b="1"/>
              <a:t>Preprint = manuscript </a:t>
            </a:r>
            <a:r>
              <a:rPr lang="en-US" sz="2600" b="1" i="1"/>
              <a:t>before </a:t>
            </a:r>
            <a:r>
              <a:rPr lang="en-US" sz="2600" b="1"/>
              <a:t>peer review </a:t>
            </a:r>
            <a:br>
              <a:rPr lang="en-US" sz="2600" b="1"/>
            </a:br>
            <a:r>
              <a:rPr lang="en-US" sz="2600" i="1"/>
              <a:t>a.k.a. „the author’s original manuscript (AOM)</a:t>
            </a:r>
            <a:endParaRPr sz="2600" i="1"/>
          </a:p>
          <a:p>
            <a:pPr marL="0" lvl="0" indent="0" algn="l" rtl="0">
              <a:lnSpc>
                <a:spcPct val="100000"/>
              </a:lnSpc>
              <a:spcBef>
                <a:spcPts val="0"/>
              </a:spcBef>
              <a:spcAft>
                <a:spcPts val="0"/>
              </a:spcAft>
              <a:buNone/>
            </a:pPr>
            <a:endParaRPr sz="2600" i="1"/>
          </a:p>
          <a:p>
            <a:pPr marL="0" lvl="0" indent="0" algn="l" rtl="0">
              <a:lnSpc>
                <a:spcPct val="100000"/>
              </a:lnSpc>
              <a:spcBef>
                <a:spcPts val="500"/>
              </a:spcBef>
              <a:spcAft>
                <a:spcPts val="0"/>
              </a:spcAft>
              <a:buNone/>
            </a:pPr>
            <a:r>
              <a:rPr lang="en-US" sz="2600" b="1"/>
              <a:t>Before finalizing manuscript:</a:t>
            </a:r>
            <a:endParaRPr sz="2600" b="1"/>
          </a:p>
          <a:p>
            <a:pPr marL="914400" lvl="1" indent="-393700" algn="l" rtl="0">
              <a:lnSpc>
                <a:spcPct val="100000"/>
              </a:lnSpc>
              <a:spcBef>
                <a:spcPts val="500"/>
              </a:spcBef>
              <a:spcAft>
                <a:spcPts val="0"/>
              </a:spcAft>
              <a:buSzPts val="2600"/>
              <a:buAutoNum type="alphaLcPeriod"/>
            </a:pPr>
            <a:r>
              <a:rPr lang="en-US" sz="2600"/>
              <a:t>Check if journal allows preprints: </a:t>
            </a:r>
            <a:r>
              <a:rPr lang="en-US" sz="2600" u="sng">
                <a:solidFill>
                  <a:schemeClr val="hlink"/>
                </a:solidFill>
                <a:hlinkClick r:id="rId4"/>
              </a:rPr>
              <a:t>https://openpolicyfinder.jisc.ac.uk/</a:t>
            </a:r>
            <a:endParaRPr sz="2600"/>
          </a:p>
          <a:p>
            <a:pPr marL="914400" lvl="1" indent="-393700" algn="l" rtl="0">
              <a:lnSpc>
                <a:spcPct val="100000"/>
              </a:lnSpc>
              <a:spcBef>
                <a:spcPts val="0"/>
              </a:spcBef>
              <a:spcAft>
                <a:spcPts val="0"/>
              </a:spcAft>
              <a:buSzPts val="2600"/>
              <a:buAutoNum type="alphaLcPeriod"/>
            </a:pPr>
            <a:r>
              <a:rPr lang="en-US" sz="2600"/>
              <a:t>Upload to </a:t>
            </a:r>
            <a:r>
              <a:rPr lang="en-US" sz="2600" b="1"/>
              <a:t>preprint server</a:t>
            </a:r>
            <a:endParaRPr sz="2600" b="1"/>
          </a:p>
          <a:p>
            <a:pPr marL="914400" lvl="1" indent="-393700" algn="l" rtl="0">
              <a:lnSpc>
                <a:spcPct val="100000"/>
              </a:lnSpc>
              <a:spcBef>
                <a:spcPts val="0"/>
              </a:spcBef>
              <a:spcAft>
                <a:spcPts val="0"/>
              </a:spcAft>
              <a:buSzPts val="2600"/>
              <a:buAutoNum type="alphaLcPeriod"/>
            </a:pPr>
            <a:r>
              <a:rPr lang="en-US" sz="2600"/>
              <a:t>Get a </a:t>
            </a:r>
            <a:r>
              <a:rPr lang="en-US" sz="2600" b="1"/>
              <a:t>doi </a:t>
            </a:r>
            <a:r>
              <a:rPr lang="en-US" sz="2600"/>
              <a:t>to cite the preprint</a:t>
            </a:r>
            <a:endParaRPr sz="2600"/>
          </a:p>
          <a:p>
            <a:pPr marL="914400" lvl="1" indent="-393700" algn="l" rtl="0">
              <a:lnSpc>
                <a:spcPct val="100000"/>
              </a:lnSpc>
              <a:spcBef>
                <a:spcPts val="0"/>
              </a:spcBef>
              <a:spcAft>
                <a:spcPts val="0"/>
              </a:spcAft>
              <a:buSzPts val="2600"/>
              <a:buAutoNum type="alphaLcPeriod"/>
            </a:pPr>
            <a:r>
              <a:rPr lang="en-US" sz="2600"/>
              <a:t>Clearly </a:t>
            </a:r>
            <a:r>
              <a:rPr lang="en-US" sz="2600" b="1"/>
              <a:t>mark the PDF as preprint</a:t>
            </a:r>
            <a:r>
              <a:rPr lang="en-US" sz="2600"/>
              <a:t>, e.g.: </a:t>
            </a:r>
            <a:r>
              <a:rPr lang="en-US" sz="2600">
                <a:solidFill>
                  <a:srgbClr val="E0100F"/>
                </a:solidFill>
              </a:rPr>
              <a:t>DRAFT - not peer-reviewed</a:t>
            </a:r>
            <a:endParaRPr sz="2600">
              <a:solidFill>
                <a:srgbClr val="E0100F"/>
              </a:solidFill>
            </a:endParaRPr>
          </a:p>
          <a:p>
            <a:pPr marL="914400" lvl="0" indent="0" algn="l" rtl="0">
              <a:lnSpc>
                <a:spcPct val="100000"/>
              </a:lnSpc>
              <a:spcBef>
                <a:spcPts val="500"/>
              </a:spcBef>
              <a:spcAft>
                <a:spcPts val="0"/>
              </a:spcAft>
              <a:buNone/>
            </a:pPr>
            <a:endParaRPr sz="2600">
              <a:solidFill>
                <a:srgbClr val="E0100F"/>
              </a:solidFill>
            </a:endParaRPr>
          </a:p>
          <a:p>
            <a:pPr marL="0" lvl="0" indent="0" algn="l" rtl="0">
              <a:lnSpc>
                <a:spcPct val="100000"/>
              </a:lnSpc>
              <a:spcBef>
                <a:spcPts val="500"/>
              </a:spcBef>
              <a:spcAft>
                <a:spcPts val="0"/>
              </a:spcAft>
              <a:buNone/>
            </a:pPr>
            <a:r>
              <a:rPr lang="en-US" sz="2600" i="1"/>
              <a:t>Optionally: Ask for feedback on social media (external review)</a:t>
            </a:r>
            <a:endParaRPr sz="2400" i="1"/>
          </a:p>
        </p:txBody>
      </p:sp>
      <p:sp>
        <p:nvSpPr>
          <p:cNvPr id="390" name="Google Shape;390;g3cfd27d4c35_0_10"/>
          <p:cNvSpPr/>
          <p:nvPr/>
        </p:nvSpPr>
        <p:spPr>
          <a:xfrm>
            <a:off x="575733" y="1352053"/>
            <a:ext cx="3720900" cy="531900"/>
          </a:xfrm>
          <a:prstGeom prst="rect">
            <a:avLst/>
          </a:prstGeom>
          <a:solidFill>
            <a:srgbClr val="FFFFFF"/>
          </a:solidFill>
          <a:ln w="21825" cap="flat" cmpd="sng">
            <a:solidFill>
              <a:schemeClr val="accent1"/>
            </a:solidFill>
            <a:prstDash val="solid"/>
            <a:round/>
            <a:headEnd type="none" w="sm" len="sm"/>
            <a:tailEnd type="none" w="sm" len="sm"/>
          </a:ln>
          <a:effectLst>
            <a:outerShdw blurRad="43656" dist="21828" dir="5400000" rotWithShape="0">
              <a:srgbClr val="000000">
                <a:alpha val="34900"/>
              </a:srgbClr>
            </a:outerShdw>
          </a:effectLst>
        </p:spPr>
        <p:txBody>
          <a:bodyPr spcFirstLastPara="1" wrap="square" lIns="55850" tIns="55850" rIns="55850" bIns="55850" anchor="ctr" anchorCtr="0">
            <a:noAutofit/>
          </a:bodyPr>
          <a:lstStyle/>
          <a:p>
            <a:pPr marL="0" marR="0" lvl="0" indent="0" algn="ctr" rtl="0">
              <a:lnSpc>
                <a:spcPct val="100000"/>
              </a:lnSpc>
              <a:spcBef>
                <a:spcPts val="0"/>
              </a:spcBef>
              <a:spcAft>
                <a:spcPts val="0"/>
              </a:spcAft>
              <a:buClr>
                <a:srgbClr val="000000"/>
              </a:buClr>
              <a:buSzPts val="2100"/>
              <a:buFont typeface="Arial"/>
              <a:buNone/>
            </a:pPr>
            <a:r>
              <a:rPr lang="en-US" sz="2100" b="1" i="0" u="none" strike="noStrike" cap="none">
                <a:solidFill>
                  <a:srgbClr val="000000"/>
                </a:solidFill>
                <a:latin typeface="Arial"/>
                <a:ea typeface="Arial"/>
                <a:cs typeface="Arial"/>
                <a:sym typeface="Arial"/>
              </a:rPr>
              <a:t>Preprint</a:t>
            </a:r>
            <a:endParaRPr sz="1200" b="0" i="0" u="none" strike="noStrike" cap="none">
              <a:solidFill>
                <a:srgbClr val="000000"/>
              </a:solidFill>
              <a:latin typeface="Arial"/>
              <a:ea typeface="Arial"/>
              <a:cs typeface="Arial"/>
              <a:sym typeface="Arial"/>
            </a:endParaRPr>
          </a:p>
        </p:txBody>
      </p:sp>
      <p:sp>
        <p:nvSpPr>
          <p:cNvPr id="391" name="Google Shape;391;g3cfd27d4c35_0_10"/>
          <p:cNvSpPr/>
          <p:nvPr/>
        </p:nvSpPr>
        <p:spPr>
          <a:xfrm>
            <a:off x="575733" y="2279154"/>
            <a:ext cx="3720900" cy="531900"/>
          </a:xfrm>
          <a:prstGeom prst="rect">
            <a:avLst/>
          </a:prstGeom>
          <a:solidFill>
            <a:srgbClr val="FFFFFF">
              <a:alpha val="21960"/>
            </a:srgbClr>
          </a:solidFill>
          <a:ln w="21825" cap="flat" cmpd="sng">
            <a:solidFill>
              <a:schemeClr val="accent1">
                <a:alpha val="21960"/>
              </a:schemeClr>
            </a:solidFill>
            <a:prstDash val="solid"/>
            <a:round/>
            <a:headEnd type="none" w="sm" len="sm"/>
            <a:tailEnd type="none" w="sm" len="sm"/>
          </a:ln>
          <a:effectLst>
            <a:outerShdw blurRad="43656" dist="21828" dir="5400000" rotWithShape="0">
              <a:srgbClr val="000000">
                <a:alpha val="34900"/>
              </a:srgbClr>
            </a:outerShdw>
          </a:effectLst>
        </p:spPr>
        <p:txBody>
          <a:bodyPr spcFirstLastPara="1" wrap="square" lIns="55850" tIns="55850" rIns="55850" bIns="55850" anchor="ctr" anchorCtr="0">
            <a:noAutofit/>
          </a:bodyPr>
          <a:lstStyle/>
          <a:p>
            <a:pPr marL="0" marR="0" lvl="0" indent="0" algn="ctr" rtl="0">
              <a:lnSpc>
                <a:spcPct val="100000"/>
              </a:lnSpc>
              <a:spcBef>
                <a:spcPts val="0"/>
              </a:spcBef>
              <a:spcAft>
                <a:spcPts val="0"/>
              </a:spcAft>
              <a:buClr>
                <a:srgbClr val="000000"/>
              </a:buClr>
              <a:buSzPts val="2100"/>
              <a:buFont typeface="Arial"/>
              <a:buNone/>
            </a:pPr>
            <a:r>
              <a:rPr lang="en-US" sz="2100" b="1" i="0" u="none" strike="noStrike" cap="none">
                <a:solidFill>
                  <a:srgbClr val="000000"/>
                </a:solidFill>
                <a:latin typeface="Arial"/>
                <a:ea typeface="Arial"/>
                <a:cs typeface="Arial"/>
                <a:sym typeface="Arial"/>
              </a:rPr>
              <a:t>submitted manuscript</a:t>
            </a:r>
            <a:endParaRPr sz="1200" b="0" i="0" u="none" strike="noStrike" cap="none">
              <a:solidFill>
                <a:srgbClr val="000000"/>
              </a:solidFill>
              <a:latin typeface="Arial"/>
              <a:ea typeface="Arial"/>
              <a:cs typeface="Arial"/>
              <a:sym typeface="Arial"/>
            </a:endParaRPr>
          </a:p>
        </p:txBody>
      </p:sp>
      <p:sp>
        <p:nvSpPr>
          <p:cNvPr id="392" name="Google Shape;392;g3cfd27d4c35_0_10"/>
          <p:cNvSpPr/>
          <p:nvPr/>
        </p:nvSpPr>
        <p:spPr>
          <a:xfrm>
            <a:off x="575733" y="3765054"/>
            <a:ext cx="3720900" cy="531900"/>
          </a:xfrm>
          <a:prstGeom prst="rect">
            <a:avLst/>
          </a:prstGeom>
          <a:solidFill>
            <a:srgbClr val="FFFFFF">
              <a:alpha val="21960"/>
            </a:srgbClr>
          </a:solidFill>
          <a:ln w="21825" cap="flat" cmpd="sng">
            <a:solidFill>
              <a:schemeClr val="accent1">
                <a:alpha val="21960"/>
              </a:schemeClr>
            </a:solidFill>
            <a:prstDash val="solid"/>
            <a:round/>
            <a:headEnd type="none" w="sm" len="sm"/>
            <a:tailEnd type="none" w="sm" len="sm"/>
          </a:ln>
          <a:effectLst>
            <a:outerShdw blurRad="43656" dist="21828" dir="5400000" rotWithShape="0">
              <a:srgbClr val="000000">
                <a:alpha val="34900"/>
              </a:srgbClr>
            </a:outerShdw>
          </a:effectLst>
        </p:spPr>
        <p:txBody>
          <a:bodyPr spcFirstLastPara="1" wrap="square" lIns="55850" tIns="55850" rIns="55850" bIns="55850" anchor="ctr" anchorCtr="0">
            <a:noAutofit/>
          </a:bodyPr>
          <a:lstStyle/>
          <a:p>
            <a:pPr marL="0" marR="0" lvl="0" indent="0" algn="ctr" rtl="0">
              <a:lnSpc>
                <a:spcPct val="100000"/>
              </a:lnSpc>
              <a:spcBef>
                <a:spcPts val="0"/>
              </a:spcBef>
              <a:spcAft>
                <a:spcPts val="0"/>
              </a:spcAft>
              <a:buClr>
                <a:srgbClr val="000000"/>
              </a:buClr>
              <a:buSzPts val="2100"/>
              <a:buFont typeface="Arial"/>
              <a:buNone/>
            </a:pPr>
            <a:r>
              <a:rPr lang="en-US" sz="2100" b="1" i="0" u="none" strike="noStrike" cap="none">
                <a:solidFill>
                  <a:srgbClr val="000000"/>
                </a:solidFill>
                <a:latin typeface="Arial"/>
                <a:ea typeface="Arial"/>
                <a:cs typeface="Arial"/>
                <a:sym typeface="Arial"/>
              </a:rPr>
              <a:t>revised version</a:t>
            </a:r>
            <a:endParaRPr sz="1200" b="0" i="0" u="none" strike="noStrike" cap="none">
              <a:solidFill>
                <a:srgbClr val="000000"/>
              </a:solidFill>
              <a:latin typeface="Arial"/>
              <a:ea typeface="Arial"/>
              <a:cs typeface="Arial"/>
              <a:sym typeface="Arial"/>
            </a:endParaRPr>
          </a:p>
        </p:txBody>
      </p:sp>
      <p:cxnSp>
        <p:nvCxnSpPr>
          <p:cNvPr id="393" name="Google Shape;393;g3cfd27d4c35_0_10"/>
          <p:cNvCxnSpPr/>
          <p:nvPr/>
        </p:nvCxnSpPr>
        <p:spPr>
          <a:xfrm>
            <a:off x="874514" y="2807405"/>
            <a:ext cx="0" cy="938400"/>
          </a:xfrm>
          <a:prstGeom prst="straightConnector1">
            <a:avLst/>
          </a:prstGeom>
          <a:noFill/>
          <a:ln w="21825" cap="flat" cmpd="sng">
            <a:solidFill>
              <a:schemeClr val="accent1">
                <a:alpha val="21960"/>
              </a:schemeClr>
            </a:solidFill>
            <a:prstDash val="solid"/>
            <a:round/>
            <a:headEnd type="none" w="sm" len="sm"/>
            <a:tailEnd type="triangle" w="med" len="med"/>
          </a:ln>
          <a:effectLst>
            <a:outerShdw blurRad="43656" dist="21828" dir="5400000" rotWithShape="0">
              <a:srgbClr val="000000">
                <a:alpha val="37650"/>
              </a:srgbClr>
            </a:outerShdw>
          </a:effectLst>
        </p:spPr>
      </p:cxnSp>
      <p:sp>
        <p:nvSpPr>
          <p:cNvPr id="394" name="Google Shape;394;g3cfd27d4c35_0_10"/>
          <p:cNvSpPr txBox="1"/>
          <p:nvPr/>
        </p:nvSpPr>
        <p:spPr>
          <a:xfrm>
            <a:off x="924158" y="3013746"/>
            <a:ext cx="1195200" cy="636300"/>
          </a:xfrm>
          <a:prstGeom prst="rect">
            <a:avLst/>
          </a:prstGeom>
          <a:noFill/>
          <a:ln>
            <a:noFill/>
          </a:ln>
        </p:spPr>
        <p:txBody>
          <a:bodyPr spcFirstLastPara="1" wrap="square" lIns="55850" tIns="55850" rIns="55850" bIns="55850" anchor="t" anchorCtr="0">
            <a:spAutoFit/>
          </a:bodyPr>
          <a:lstStyle/>
          <a:p>
            <a:pPr marL="0" marR="0" lvl="0" indent="0" algn="l" rtl="0">
              <a:lnSpc>
                <a:spcPct val="100000"/>
              </a:lnSpc>
              <a:spcBef>
                <a:spcPts val="0"/>
              </a:spcBef>
              <a:spcAft>
                <a:spcPts val="0"/>
              </a:spcAft>
              <a:buClr>
                <a:srgbClr val="000000"/>
              </a:buClr>
              <a:buSzPts val="1700"/>
              <a:buFont typeface="Calibri"/>
              <a:buNone/>
            </a:pPr>
            <a:r>
              <a:rPr lang="en-US" sz="1700" b="0" i="0" u="none" strike="noStrike" cap="none">
                <a:solidFill>
                  <a:srgbClr val="000000"/>
                </a:solidFill>
                <a:latin typeface="Calibri"/>
                <a:ea typeface="Calibri"/>
                <a:cs typeface="Calibri"/>
                <a:sym typeface="Calibri"/>
              </a:rPr>
              <a:t>reviews come in</a:t>
            </a:r>
            <a:endParaRPr sz="1200" b="0" i="0" u="none" strike="noStrike" cap="none">
              <a:solidFill>
                <a:srgbClr val="000000"/>
              </a:solidFill>
              <a:latin typeface="Arial"/>
              <a:ea typeface="Arial"/>
              <a:cs typeface="Arial"/>
              <a:sym typeface="Arial"/>
            </a:endParaRPr>
          </a:p>
        </p:txBody>
      </p:sp>
      <p:cxnSp>
        <p:nvCxnSpPr>
          <p:cNvPr id="395" name="Google Shape;395;g3cfd27d4c35_0_10"/>
          <p:cNvCxnSpPr/>
          <p:nvPr/>
        </p:nvCxnSpPr>
        <p:spPr>
          <a:xfrm rot="10800000">
            <a:off x="2584780" y="3193606"/>
            <a:ext cx="0" cy="579000"/>
          </a:xfrm>
          <a:prstGeom prst="straightConnector1">
            <a:avLst/>
          </a:prstGeom>
          <a:noFill/>
          <a:ln w="21825" cap="flat" cmpd="sng">
            <a:solidFill>
              <a:schemeClr val="accent1">
                <a:alpha val="21960"/>
              </a:schemeClr>
            </a:solidFill>
            <a:prstDash val="solid"/>
            <a:round/>
            <a:headEnd type="none" w="sm" len="sm"/>
            <a:tailEnd type="none" w="sm" len="sm"/>
          </a:ln>
          <a:effectLst>
            <a:outerShdw blurRad="43656" dist="21828" dir="5400000" rotWithShape="0">
              <a:srgbClr val="000000">
                <a:alpha val="37650"/>
              </a:srgbClr>
            </a:outerShdw>
          </a:effectLst>
        </p:spPr>
      </p:cxnSp>
      <p:cxnSp>
        <p:nvCxnSpPr>
          <p:cNvPr id="396" name="Google Shape;396;g3cfd27d4c35_0_10"/>
          <p:cNvCxnSpPr/>
          <p:nvPr/>
        </p:nvCxnSpPr>
        <p:spPr>
          <a:xfrm rot="10800000">
            <a:off x="1890518" y="3206254"/>
            <a:ext cx="684600" cy="0"/>
          </a:xfrm>
          <a:prstGeom prst="straightConnector1">
            <a:avLst/>
          </a:prstGeom>
          <a:noFill/>
          <a:ln w="21825" cap="flat" cmpd="sng">
            <a:solidFill>
              <a:schemeClr val="accent1">
                <a:alpha val="21960"/>
              </a:schemeClr>
            </a:solidFill>
            <a:prstDash val="solid"/>
            <a:round/>
            <a:headEnd type="none" w="sm" len="sm"/>
            <a:tailEnd type="triangle" w="med" len="med"/>
          </a:ln>
          <a:effectLst>
            <a:outerShdw blurRad="43656" dist="21828" dir="5400000" rotWithShape="0">
              <a:srgbClr val="000000">
                <a:alpha val="37650"/>
              </a:srgbClr>
            </a:outerShdw>
          </a:effectLst>
        </p:spPr>
      </p:cxnSp>
      <p:cxnSp>
        <p:nvCxnSpPr>
          <p:cNvPr id="397" name="Google Shape;397;g3cfd27d4c35_0_10"/>
          <p:cNvCxnSpPr/>
          <p:nvPr/>
        </p:nvCxnSpPr>
        <p:spPr>
          <a:xfrm>
            <a:off x="874514" y="1893005"/>
            <a:ext cx="0" cy="393900"/>
          </a:xfrm>
          <a:prstGeom prst="straightConnector1">
            <a:avLst/>
          </a:prstGeom>
          <a:noFill/>
          <a:ln w="21825" cap="flat" cmpd="sng">
            <a:solidFill>
              <a:schemeClr val="accent1">
                <a:alpha val="21960"/>
              </a:schemeClr>
            </a:solidFill>
            <a:prstDash val="solid"/>
            <a:round/>
            <a:headEnd type="none" w="sm" len="sm"/>
            <a:tailEnd type="triangle" w="med" len="med"/>
          </a:ln>
          <a:effectLst>
            <a:outerShdw blurRad="43656" dist="21828" dir="5400000" rotWithShape="0">
              <a:srgbClr val="000000">
                <a:alpha val="37650"/>
              </a:srgbClr>
            </a:outerShdw>
          </a:effectLst>
        </p:spPr>
      </p:cxnSp>
      <p:cxnSp>
        <p:nvCxnSpPr>
          <p:cNvPr id="398" name="Google Shape;398;g3cfd27d4c35_0_10"/>
          <p:cNvCxnSpPr/>
          <p:nvPr/>
        </p:nvCxnSpPr>
        <p:spPr>
          <a:xfrm>
            <a:off x="874514" y="4291656"/>
            <a:ext cx="0" cy="393900"/>
          </a:xfrm>
          <a:prstGeom prst="straightConnector1">
            <a:avLst/>
          </a:prstGeom>
          <a:noFill/>
          <a:ln w="21825" cap="flat" cmpd="sng">
            <a:solidFill>
              <a:schemeClr val="accent1">
                <a:alpha val="21960"/>
              </a:schemeClr>
            </a:solidFill>
            <a:prstDash val="solid"/>
            <a:round/>
            <a:headEnd type="none" w="sm" len="sm"/>
            <a:tailEnd type="triangle" w="med" len="med"/>
          </a:ln>
          <a:effectLst>
            <a:outerShdw blurRad="43656" dist="21828" dir="5400000" rotWithShape="0">
              <a:srgbClr val="000000">
                <a:alpha val="37650"/>
              </a:srgbClr>
            </a:outerShdw>
          </a:effectLst>
        </p:spPr>
      </p:cxnSp>
      <p:sp>
        <p:nvSpPr>
          <p:cNvPr id="399" name="Google Shape;399;g3cfd27d4c35_0_10"/>
          <p:cNvSpPr/>
          <p:nvPr/>
        </p:nvSpPr>
        <p:spPr>
          <a:xfrm>
            <a:off x="575733" y="4692154"/>
            <a:ext cx="3720900" cy="531900"/>
          </a:xfrm>
          <a:prstGeom prst="rect">
            <a:avLst/>
          </a:prstGeom>
          <a:solidFill>
            <a:srgbClr val="FFFFFF">
              <a:alpha val="21960"/>
            </a:srgbClr>
          </a:solidFill>
          <a:ln w="21825" cap="flat" cmpd="sng">
            <a:solidFill>
              <a:schemeClr val="accent1">
                <a:alpha val="21960"/>
              </a:schemeClr>
            </a:solidFill>
            <a:prstDash val="solid"/>
            <a:round/>
            <a:headEnd type="none" w="sm" len="sm"/>
            <a:tailEnd type="none" w="sm" len="sm"/>
          </a:ln>
          <a:effectLst>
            <a:outerShdw blurRad="43656" dist="21828" dir="5400000" rotWithShape="0">
              <a:srgbClr val="000000">
                <a:alpha val="34900"/>
              </a:srgbClr>
            </a:outerShdw>
          </a:effectLst>
        </p:spPr>
        <p:txBody>
          <a:bodyPr spcFirstLastPara="1" wrap="square" lIns="55850" tIns="55850" rIns="55850" bIns="55850" anchor="ctr" anchorCtr="0">
            <a:noAutofit/>
          </a:bodyPr>
          <a:lstStyle/>
          <a:p>
            <a:pPr marL="0" marR="0" lvl="0" indent="0" algn="ctr" rtl="0">
              <a:lnSpc>
                <a:spcPct val="100000"/>
              </a:lnSpc>
              <a:spcBef>
                <a:spcPts val="0"/>
              </a:spcBef>
              <a:spcAft>
                <a:spcPts val="0"/>
              </a:spcAft>
              <a:buClr>
                <a:srgbClr val="000000"/>
              </a:buClr>
              <a:buSzPts val="2100"/>
              <a:buFont typeface="Arial"/>
              <a:buNone/>
            </a:pPr>
            <a:r>
              <a:rPr lang="en-US" sz="2100" b="1" i="0" u="none" strike="noStrike" cap="none">
                <a:solidFill>
                  <a:srgbClr val="000000"/>
                </a:solidFill>
                <a:latin typeface="Arial"/>
                <a:ea typeface="Arial"/>
                <a:cs typeface="Arial"/>
                <a:sym typeface="Arial"/>
              </a:rPr>
              <a:t>final version = Postprint</a:t>
            </a:r>
            <a:endParaRPr sz="1200" b="0" i="0" u="none" strike="noStrike" cap="none">
              <a:solidFill>
                <a:srgbClr val="000000"/>
              </a:solidFill>
              <a:latin typeface="Arial"/>
              <a:ea typeface="Arial"/>
              <a:cs typeface="Arial"/>
              <a:sym typeface="Arial"/>
            </a:endParaRPr>
          </a:p>
        </p:txBody>
      </p:sp>
      <p:sp>
        <p:nvSpPr>
          <p:cNvPr id="400" name="Google Shape;400;g3cfd27d4c35_0_10"/>
          <p:cNvSpPr/>
          <p:nvPr/>
        </p:nvSpPr>
        <p:spPr>
          <a:xfrm>
            <a:off x="575733" y="5787790"/>
            <a:ext cx="3720900" cy="531900"/>
          </a:xfrm>
          <a:prstGeom prst="rect">
            <a:avLst/>
          </a:prstGeom>
          <a:solidFill>
            <a:srgbClr val="FFFFFF">
              <a:alpha val="21960"/>
            </a:srgbClr>
          </a:solidFill>
          <a:ln w="21825" cap="flat" cmpd="sng">
            <a:solidFill>
              <a:schemeClr val="accent1">
                <a:alpha val="21960"/>
              </a:schemeClr>
            </a:solidFill>
            <a:prstDash val="solid"/>
            <a:round/>
            <a:headEnd type="none" w="sm" len="sm"/>
            <a:tailEnd type="none" w="sm" len="sm"/>
          </a:ln>
          <a:effectLst>
            <a:outerShdw blurRad="43656" dist="21828" dir="5400000" rotWithShape="0">
              <a:srgbClr val="000000">
                <a:alpha val="34900"/>
              </a:srgbClr>
            </a:outerShdw>
          </a:effectLst>
        </p:spPr>
        <p:txBody>
          <a:bodyPr spcFirstLastPara="1" wrap="square" lIns="55850" tIns="55850" rIns="55850" bIns="55850" anchor="ctr" anchorCtr="0">
            <a:noAutofit/>
          </a:bodyPr>
          <a:lstStyle/>
          <a:p>
            <a:pPr marL="0" marR="0" lvl="0" indent="0" algn="ctr" rtl="0">
              <a:lnSpc>
                <a:spcPct val="100000"/>
              </a:lnSpc>
              <a:spcBef>
                <a:spcPts val="0"/>
              </a:spcBef>
              <a:spcAft>
                <a:spcPts val="0"/>
              </a:spcAft>
              <a:buClr>
                <a:srgbClr val="000000"/>
              </a:buClr>
              <a:buSzPts val="2100"/>
              <a:buFont typeface="Arial"/>
              <a:buNone/>
            </a:pPr>
            <a:r>
              <a:rPr lang="en-US" sz="2100" b="1" i="0" u="none" strike="noStrike" cap="none">
                <a:solidFill>
                  <a:srgbClr val="000000"/>
                </a:solidFill>
                <a:latin typeface="Arial"/>
                <a:ea typeface="Arial"/>
                <a:cs typeface="Arial"/>
                <a:sym typeface="Arial"/>
              </a:rPr>
              <a:t>Publisher’s version</a:t>
            </a:r>
            <a:endParaRPr sz="1200" b="0" i="0" u="none" strike="noStrike" cap="none">
              <a:solidFill>
                <a:srgbClr val="000000"/>
              </a:solidFill>
              <a:latin typeface="Arial"/>
              <a:ea typeface="Arial"/>
              <a:cs typeface="Arial"/>
              <a:sym typeface="Arial"/>
            </a:endParaRPr>
          </a:p>
        </p:txBody>
      </p:sp>
      <p:cxnSp>
        <p:nvCxnSpPr>
          <p:cNvPr id="401" name="Google Shape;401;g3cfd27d4c35_0_10"/>
          <p:cNvCxnSpPr/>
          <p:nvPr/>
        </p:nvCxnSpPr>
        <p:spPr>
          <a:xfrm>
            <a:off x="874514" y="5231456"/>
            <a:ext cx="0" cy="549000"/>
          </a:xfrm>
          <a:prstGeom prst="straightConnector1">
            <a:avLst/>
          </a:prstGeom>
          <a:noFill/>
          <a:ln w="21825" cap="flat" cmpd="sng">
            <a:solidFill>
              <a:schemeClr val="accent1">
                <a:alpha val="21960"/>
              </a:schemeClr>
            </a:solidFill>
            <a:prstDash val="solid"/>
            <a:round/>
            <a:headEnd type="none" w="sm" len="sm"/>
            <a:tailEnd type="triangle" w="med" len="med"/>
          </a:ln>
          <a:effectLst>
            <a:outerShdw blurRad="43656" dist="21828" dir="5400000" rotWithShape="0">
              <a:srgbClr val="000000">
                <a:alpha val="37650"/>
              </a:srgbClr>
            </a:outerShdw>
          </a:effectLst>
        </p:spPr>
      </p:cxnSp>
      <p:sp>
        <p:nvSpPr>
          <p:cNvPr id="402" name="Google Shape;402;g3cfd27d4c35_0_10"/>
          <p:cNvSpPr txBox="1"/>
          <p:nvPr/>
        </p:nvSpPr>
        <p:spPr>
          <a:xfrm>
            <a:off x="1008824" y="5230342"/>
            <a:ext cx="4397100" cy="636300"/>
          </a:xfrm>
          <a:prstGeom prst="rect">
            <a:avLst/>
          </a:prstGeom>
          <a:noFill/>
          <a:ln>
            <a:noFill/>
          </a:ln>
        </p:spPr>
        <p:txBody>
          <a:bodyPr spcFirstLastPara="1" wrap="square" lIns="55850" tIns="55850" rIns="55850" bIns="55850" anchor="t" anchorCtr="0">
            <a:spAutoFit/>
          </a:bodyPr>
          <a:lstStyle/>
          <a:p>
            <a:pPr marL="0" marR="0" lvl="0" indent="0" algn="l" rtl="0">
              <a:lnSpc>
                <a:spcPct val="100000"/>
              </a:lnSpc>
              <a:spcBef>
                <a:spcPts val="0"/>
              </a:spcBef>
              <a:spcAft>
                <a:spcPts val="0"/>
              </a:spcAft>
              <a:buClr>
                <a:srgbClr val="000000"/>
              </a:buClr>
              <a:buSzPts val="1700"/>
              <a:buFont typeface="Calibri"/>
              <a:buNone/>
            </a:pPr>
            <a:r>
              <a:rPr lang="en-US" sz="1700" b="0" i="0" u="none" strike="noStrike" cap="none">
                <a:solidFill>
                  <a:srgbClr val="000000"/>
                </a:solidFill>
                <a:latin typeface="Calibri"/>
                <a:ea typeface="Calibri"/>
                <a:cs typeface="Calibri"/>
                <a:sym typeface="Calibri"/>
              </a:rPr>
              <a:t>copy-editing (minor linguistic changes) + journal’s layout</a:t>
            </a:r>
            <a:endParaRPr sz="1200" b="0" i="0" u="none" strike="noStrike" cap="none">
              <a:solidFill>
                <a:srgbClr val="000000"/>
              </a:solidFill>
              <a:latin typeface="Arial"/>
              <a:ea typeface="Arial"/>
              <a:cs typeface="Arial"/>
              <a:sym typeface="Arial"/>
            </a:endParaRPr>
          </a:p>
        </p:txBody>
      </p:sp>
      <p:sp>
        <p:nvSpPr>
          <p:cNvPr id="23" name="Google Shape;382;g3c3eaa8921b_0_631">
            <a:extLst>
              <a:ext uri="{FF2B5EF4-FFF2-40B4-BE49-F238E27FC236}">
                <a16:creationId xmlns:a16="http://schemas.microsoft.com/office/drawing/2014/main" id="{26C7FC1A-7867-4C43-8F40-51F34764CCF2}"/>
              </a:ext>
            </a:extLst>
          </p:cNvPr>
          <p:cNvSpPr txBox="1">
            <a:spLocks noGrp="1"/>
          </p:cNvSpPr>
          <p:nvPr>
            <p:ph type="title"/>
          </p:nvPr>
        </p:nvSpPr>
        <p:spPr>
          <a:xfrm>
            <a:off x="874530" y="-272397"/>
            <a:ext cx="10058400" cy="1598342"/>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sz="4600" b="0" dirty="0">
                <a:solidFill>
                  <a:schemeClr val="dk1"/>
                </a:solidFill>
                <a:latin typeface="Calibri"/>
                <a:ea typeface="Calibri"/>
                <a:cs typeface="Calibri"/>
                <a:sym typeface="Calibri"/>
              </a:rPr>
              <a:t>The Green OA publishing route</a:t>
            </a:r>
            <a:endParaRPr sz="4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8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8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8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8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89">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89">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8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g3c3eaa8921b_0_928"/>
          <p:cNvSpPr txBox="1">
            <a:spLocks noGrp="1"/>
          </p:cNvSpPr>
          <p:nvPr>
            <p:ph type="sldNum" idx="12"/>
          </p:nvPr>
        </p:nvSpPr>
        <p:spPr>
          <a:xfrm>
            <a:off x="10801722" y="4567535"/>
            <a:ext cx="303900" cy="328200"/>
          </a:xfrm>
          <a:prstGeom prst="rect">
            <a:avLst/>
          </a:prstGeom>
          <a:noFill/>
          <a:ln>
            <a:noFill/>
          </a:ln>
        </p:spPr>
        <p:txBody>
          <a:bodyPr spcFirstLastPara="1" wrap="square" lIns="55850" tIns="55850" rIns="55850" bIns="55850" anchor="t" anchorCtr="0">
            <a:spAutoFit/>
          </a:bodyPr>
          <a:lstStyle/>
          <a:p>
            <a:pPr marL="0" lvl="0" indent="0" algn="ctr" rtl="0">
              <a:lnSpc>
                <a:spcPct val="100000"/>
              </a:lnSpc>
              <a:spcBef>
                <a:spcPts val="0"/>
              </a:spcBef>
              <a:spcAft>
                <a:spcPts val="0"/>
              </a:spcAft>
              <a:buClr>
                <a:srgbClr val="535353"/>
              </a:buClr>
              <a:buSzPts val="1400"/>
              <a:buFont typeface="Gill Sans"/>
              <a:buNone/>
            </a:pPr>
            <a:fld id="{00000000-1234-1234-1234-123412341234}" type="slidenum">
              <a:rPr lang="en-US"/>
              <a:t>31</a:t>
            </a:fld>
            <a:endParaRPr sz="900"/>
          </a:p>
        </p:txBody>
      </p:sp>
      <p:grpSp>
        <p:nvGrpSpPr>
          <p:cNvPr id="408" name="Google Shape;408;g3c3eaa8921b_0_928"/>
          <p:cNvGrpSpPr/>
          <p:nvPr/>
        </p:nvGrpSpPr>
        <p:grpSpPr>
          <a:xfrm>
            <a:off x="8190" y="991575"/>
            <a:ext cx="8348917" cy="10270122"/>
            <a:chOff x="-1" y="-1"/>
            <a:chExt cx="11874437" cy="14606915"/>
          </a:xfrm>
        </p:grpSpPr>
        <p:pic>
          <p:nvPicPr>
            <p:cNvPr id="409" name="Google Shape;409;g3c3eaa8921b_0_928" descr="pasted-image.png"/>
            <p:cNvPicPr preferRelativeResize="0"/>
            <p:nvPr/>
          </p:nvPicPr>
          <p:blipFill rotWithShape="1">
            <a:blip r:embed="rId3">
              <a:alphaModFix/>
            </a:blip>
            <a:srcRect/>
            <a:stretch/>
          </p:blipFill>
          <p:spPr>
            <a:xfrm>
              <a:off x="203200" y="203200"/>
              <a:ext cx="11468037" cy="14162414"/>
            </a:xfrm>
            <a:prstGeom prst="rect">
              <a:avLst/>
            </a:prstGeom>
            <a:noFill/>
            <a:ln>
              <a:noFill/>
            </a:ln>
          </p:spPr>
        </p:pic>
        <p:pic>
          <p:nvPicPr>
            <p:cNvPr id="410" name="Google Shape;410;g3c3eaa8921b_0_928" descr="pasted-image.png"/>
            <p:cNvPicPr preferRelativeResize="0"/>
            <p:nvPr/>
          </p:nvPicPr>
          <p:blipFill rotWithShape="1">
            <a:blip r:embed="rId4">
              <a:alphaModFix/>
            </a:blip>
            <a:srcRect/>
            <a:stretch/>
          </p:blipFill>
          <p:spPr>
            <a:xfrm>
              <a:off x="-1" y="-1"/>
              <a:ext cx="11874437" cy="14606915"/>
            </a:xfrm>
            <a:prstGeom prst="rect">
              <a:avLst/>
            </a:prstGeom>
            <a:noFill/>
            <a:ln>
              <a:noFill/>
            </a:ln>
          </p:spPr>
        </p:pic>
      </p:grpSp>
      <p:sp>
        <p:nvSpPr>
          <p:cNvPr id="411" name="Google Shape;411;g3c3eaa8921b_0_928"/>
          <p:cNvSpPr/>
          <p:nvPr/>
        </p:nvSpPr>
        <p:spPr>
          <a:xfrm>
            <a:off x="8191" y="4441212"/>
            <a:ext cx="1693500" cy="1270200"/>
          </a:xfrm>
          <a:prstGeom prst="rightArrow">
            <a:avLst>
              <a:gd name="adj1" fmla="val 32000"/>
              <a:gd name="adj2" fmla="val 64000"/>
            </a:avLst>
          </a:prstGeom>
          <a:solidFill>
            <a:srgbClr val="FF0501"/>
          </a:solidFill>
          <a:ln>
            <a:noFill/>
          </a:ln>
          <a:effectLst>
            <a:outerShdw blurRad="43656" dist="21828" dir="5400000" rotWithShape="0">
              <a:srgbClr val="000000">
                <a:alpha val="34901"/>
              </a:srgbClr>
            </a:outerShdw>
          </a:effectLst>
        </p:spPr>
        <p:txBody>
          <a:bodyPr spcFirstLastPara="1" wrap="square" lIns="55850" tIns="55850" rIns="55850" bIns="55850" anchor="ctr" anchorCtr="0">
            <a:noAutofit/>
          </a:bodyPr>
          <a:lstStyle/>
          <a:p>
            <a:pPr marL="0" marR="0" lvl="0" indent="0" algn="l" rtl="0">
              <a:lnSpc>
                <a:spcPct val="100000"/>
              </a:lnSpc>
              <a:spcBef>
                <a:spcPts val="0"/>
              </a:spcBef>
              <a:spcAft>
                <a:spcPts val="0"/>
              </a:spcAft>
              <a:buClr>
                <a:srgbClr val="000000"/>
              </a:buClr>
              <a:buSzPts val="2100"/>
              <a:buFont typeface="Calibri"/>
              <a:buNone/>
            </a:pPr>
            <a:endParaRPr sz="2100" b="0" i="0" u="none" strike="noStrike" cap="none">
              <a:solidFill>
                <a:srgbClr val="000000"/>
              </a:solidFill>
              <a:latin typeface="Calibri"/>
              <a:ea typeface="Calibri"/>
              <a:cs typeface="Calibri"/>
              <a:sym typeface="Calibri"/>
            </a:endParaRPr>
          </a:p>
        </p:txBody>
      </p:sp>
      <p:sp>
        <p:nvSpPr>
          <p:cNvPr id="412" name="Google Shape;412;g3c3eaa8921b_0_928"/>
          <p:cNvSpPr txBox="1"/>
          <p:nvPr/>
        </p:nvSpPr>
        <p:spPr>
          <a:xfrm>
            <a:off x="8674187" y="4114104"/>
            <a:ext cx="3147000" cy="1421100"/>
          </a:xfrm>
          <a:prstGeom prst="rect">
            <a:avLst/>
          </a:prstGeom>
          <a:solidFill>
            <a:srgbClr val="CCCCFF"/>
          </a:solidFill>
          <a:ln w="10925" cap="flat" cmpd="sng">
            <a:solidFill>
              <a:srgbClr val="747574"/>
            </a:solidFill>
            <a:prstDash val="solid"/>
            <a:round/>
            <a:headEnd type="none" w="sm" len="sm"/>
            <a:tailEnd type="none" w="sm" len="sm"/>
          </a:ln>
          <a:effectLst>
            <a:outerShdw blurRad="43656" dist="21828" dir="5400000" rotWithShape="0">
              <a:srgbClr val="000000">
                <a:alpha val="37647"/>
              </a:srgbClr>
            </a:outerShdw>
          </a:effectLst>
        </p:spPr>
        <p:txBody>
          <a:bodyPr spcFirstLastPara="1" wrap="square" lIns="55850" tIns="55850" rIns="55850" bIns="55850" anchor="t" anchorCtr="0">
            <a:spAutoFit/>
          </a:bodyPr>
          <a:lstStyle/>
          <a:p>
            <a:pPr marL="0" marR="0" lvl="0" indent="0" algn="l" rtl="0">
              <a:lnSpc>
                <a:spcPct val="100000"/>
              </a:lnSpc>
              <a:spcBef>
                <a:spcPts val="0"/>
              </a:spcBef>
              <a:spcAft>
                <a:spcPts val="0"/>
              </a:spcAft>
              <a:buClr>
                <a:srgbClr val="000000"/>
              </a:buClr>
              <a:buSzPts val="1700"/>
              <a:buFont typeface="Calibri"/>
              <a:buNone/>
            </a:pPr>
            <a:r>
              <a:rPr lang="en-US" sz="1700" b="0" i="0" u="none" strike="noStrike" cap="none">
                <a:solidFill>
                  <a:srgbClr val="000000"/>
                </a:solidFill>
                <a:latin typeface="Calibri"/>
                <a:ea typeface="Calibri"/>
                <a:cs typeface="Calibri"/>
                <a:sym typeface="Calibri"/>
              </a:rPr>
              <a:t>Even better:</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Calibri"/>
              <a:buNone/>
            </a:pPr>
            <a:r>
              <a:rPr lang="en-US" sz="1700" b="0" i="0" u="none" strike="noStrike" cap="none">
                <a:solidFill>
                  <a:srgbClr val="000000"/>
                </a:solidFill>
                <a:latin typeface="Calibri"/>
                <a:ea typeface="Calibri"/>
                <a:cs typeface="Calibri"/>
                <a:sym typeface="Calibri"/>
              </a:rPr>
              <a:t>"Unpublished manuscript, </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Calibri"/>
              <a:buNone/>
            </a:pPr>
            <a:r>
              <a:rPr lang="en-US" sz="1700" b="0" i="0" u="none" strike="noStrike" cap="none">
                <a:solidFill>
                  <a:srgbClr val="000000"/>
                </a:solidFill>
                <a:latin typeface="Calibri"/>
                <a:ea typeface="Calibri"/>
                <a:cs typeface="Calibri"/>
                <a:sym typeface="Calibri"/>
              </a:rPr>
              <a:t>version 0.2 (2020-05-07), NOT peer-reviewed.</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00"/>
              <a:buFont typeface="Calibri"/>
              <a:buNone/>
            </a:pPr>
            <a:r>
              <a:rPr lang="en-US" sz="1700" b="0" i="0" u="none" strike="noStrike" cap="none">
                <a:solidFill>
                  <a:srgbClr val="000000"/>
                </a:solidFill>
                <a:latin typeface="Calibri"/>
                <a:ea typeface="Calibri"/>
                <a:cs typeface="Calibri"/>
                <a:sym typeface="Calibri"/>
              </a:rPr>
              <a:t>Cite at your own risk.“</a:t>
            </a:r>
            <a:endParaRPr sz="1200" b="0" i="0" u="none" strike="noStrike" cap="none">
              <a:solidFill>
                <a:srgbClr val="000000"/>
              </a:solidFill>
              <a:latin typeface="Arial"/>
              <a:ea typeface="Arial"/>
              <a:cs typeface="Arial"/>
              <a:sym typeface="Arial"/>
            </a:endParaRPr>
          </a:p>
        </p:txBody>
      </p:sp>
      <p:sp>
        <p:nvSpPr>
          <p:cNvPr id="413" name="Google Shape;413;g3c3eaa8921b_0_928"/>
          <p:cNvSpPr txBox="1">
            <a:spLocks noGrp="1"/>
          </p:cNvSpPr>
          <p:nvPr>
            <p:ph type="title"/>
          </p:nvPr>
        </p:nvSpPr>
        <p:spPr>
          <a:xfrm>
            <a:off x="874530" y="-272397"/>
            <a:ext cx="10058400" cy="1450800"/>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sz="4600" b="0" dirty="0">
                <a:solidFill>
                  <a:schemeClr val="dk1"/>
                </a:solidFill>
                <a:latin typeface="Calibri"/>
                <a:ea typeface="Calibri"/>
                <a:cs typeface="Calibri"/>
                <a:sym typeface="Calibri"/>
              </a:rPr>
              <a:t>Example: Preprint</a:t>
            </a:r>
            <a:endParaRPr sz="46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5" name="Google Shape;405;p31"/>
          <p:cNvSpPr txBox="1">
            <a:spLocks noGrp="1"/>
          </p:cNvSpPr>
          <p:nvPr>
            <p:ph type="sldNum" idx="12"/>
          </p:nvPr>
        </p:nvSpPr>
        <p:spPr>
          <a:xfrm>
            <a:off x="10287000" y="6496050"/>
            <a:ext cx="279108" cy="287096"/>
          </a:xfrm>
          <a:prstGeom prst="rect">
            <a:avLst/>
          </a:prstGeom>
          <a:noFill/>
          <a:ln>
            <a:noFill/>
          </a:ln>
        </p:spPr>
        <p:txBody>
          <a:bodyPr spcFirstLastPara="1" wrap="square" lIns="45703" tIns="45703" rIns="45703" bIns="45703" anchor="t" anchorCtr="0">
            <a:spAutoFit/>
          </a:bodyPr>
          <a:lstStyle/>
          <a:p>
            <a:pPr algn="l">
              <a:buSzPts val="1800"/>
            </a:pPr>
            <a:fld id="{00000000-1234-1234-1234-123412341234}" type="slidenum">
              <a:rPr lang="en-US" sz="1266">
                <a:latin typeface="Arial"/>
                <a:ea typeface="Arial"/>
                <a:cs typeface="Arial"/>
                <a:sym typeface="Arial"/>
              </a:rPr>
              <a:pPr algn="l">
                <a:buSzPts val="1800"/>
              </a:pPr>
              <a:t>32</a:t>
            </a:fld>
            <a:endParaRPr/>
          </a:p>
        </p:txBody>
      </p:sp>
      <p:sp>
        <p:nvSpPr>
          <p:cNvPr id="406" name="Google Shape;406;p31"/>
          <p:cNvSpPr/>
          <p:nvPr/>
        </p:nvSpPr>
        <p:spPr>
          <a:xfrm>
            <a:off x="1955800" y="1352053"/>
            <a:ext cx="2790664" cy="531926"/>
          </a:xfrm>
          <a:prstGeom prst="rect">
            <a:avLst/>
          </a:prstGeom>
          <a:solidFill>
            <a:srgbClr val="FFFFFF">
              <a:alpha val="22745"/>
            </a:srgbClr>
          </a:solidFill>
          <a:ln w="25400" cap="flat" cmpd="sng">
            <a:solidFill>
              <a:schemeClr val="accent1">
                <a:alpha val="22745"/>
              </a:schemeClr>
            </a:solidFill>
            <a:prstDash val="solid"/>
            <a:round/>
            <a:headEnd type="none" w="sm" len="sm"/>
            <a:tailEnd type="none" w="sm" len="sm"/>
          </a:ln>
          <a:effectLst>
            <a:outerShdw blurRad="50800" dist="25400" dir="5400000" rotWithShape="0">
              <a:srgbClr val="000000">
                <a:alpha val="34901"/>
              </a:srgbClr>
            </a:outerShdw>
          </a:effectLst>
        </p:spPr>
        <p:txBody>
          <a:bodyPr spcFirstLastPara="1" wrap="square" lIns="45703" tIns="45703" rIns="45703" bIns="45703" anchor="ctr" anchorCtr="0">
            <a:noAutofit/>
          </a:bodyPr>
          <a:lstStyle/>
          <a:p>
            <a:pPr algn="ctr">
              <a:buSzPts val="2400"/>
            </a:pPr>
            <a:r>
              <a:rPr lang="en-US" sz="1687" b="1"/>
              <a:t>Preprint</a:t>
            </a:r>
            <a:endParaRPr sz="984"/>
          </a:p>
        </p:txBody>
      </p:sp>
      <p:sp>
        <p:nvSpPr>
          <p:cNvPr id="407" name="Google Shape;407;p31"/>
          <p:cNvSpPr/>
          <p:nvPr/>
        </p:nvSpPr>
        <p:spPr>
          <a:xfrm>
            <a:off x="1955800" y="2279154"/>
            <a:ext cx="2790664" cy="531926"/>
          </a:xfrm>
          <a:prstGeom prst="rect">
            <a:avLst/>
          </a:prstGeom>
          <a:solidFill>
            <a:srgbClr val="FFFFFF">
              <a:alpha val="21568"/>
            </a:srgbClr>
          </a:solidFill>
          <a:ln w="25400" cap="flat" cmpd="sng">
            <a:solidFill>
              <a:schemeClr val="accent1">
                <a:alpha val="21568"/>
              </a:schemeClr>
            </a:solidFill>
            <a:prstDash val="solid"/>
            <a:round/>
            <a:headEnd type="none" w="sm" len="sm"/>
            <a:tailEnd type="none" w="sm" len="sm"/>
          </a:ln>
          <a:effectLst>
            <a:outerShdw blurRad="50800" dist="25400" dir="5400000" rotWithShape="0">
              <a:srgbClr val="000000">
                <a:alpha val="34901"/>
              </a:srgbClr>
            </a:outerShdw>
          </a:effectLst>
        </p:spPr>
        <p:txBody>
          <a:bodyPr spcFirstLastPara="1" wrap="square" lIns="45703" tIns="45703" rIns="45703" bIns="45703" anchor="ctr" anchorCtr="0">
            <a:noAutofit/>
          </a:bodyPr>
          <a:lstStyle/>
          <a:p>
            <a:pPr algn="ctr">
              <a:buSzPts val="2400"/>
            </a:pPr>
            <a:r>
              <a:rPr lang="en-US" sz="1687" b="1"/>
              <a:t>submitted manuscript</a:t>
            </a:r>
            <a:endParaRPr sz="984"/>
          </a:p>
        </p:txBody>
      </p:sp>
      <p:sp>
        <p:nvSpPr>
          <p:cNvPr id="408" name="Google Shape;408;p31"/>
          <p:cNvSpPr/>
          <p:nvPr/>
        </p:nvSpPr>
        <p:spPr>
          <a:xfrm>
            <a:off x="1955800" y="3765054"/>
            <a:ext cx="2790664" cy="531926"/>
          </a:xfrm>
          <a:prstGeom prst="rect">
            <a:avLst/>
          </a:prstGeom>
          <a:solidFill>
            <a:srgbClr val="FFFFFF"/>
          </a:solidFill>
          <a:ln w="25400" cap="flat" cmpd="sng">
            <a:solidFill>
              <a:schemeClr val="accent1"/>
            </a:solidFill>
            <a:prstDash val="solid"/>
            <a:round/>
            <a:headEnd type="none" w="sm" len="sm"/>
            <a:tailEnd type="none" w="sm" len="sm"/>
          </a:ln>
          <a:effectLst>
            <a:outerShdw blurRad="50800" dist="25400" dir="5400000" rotWithShape="0">
              <a:srgbClr val="000000">
                <a:alpha val="34901"/>
              </a:srgbClr>
            </a:outerShdw>
          </a:effectLst>
        </p:spPr>
        <p:txBody>
          <a:bodyPr spcFirstLastPara="1" wrap="square" lIns="45703" tIns="45703" rIns="45703" bIns="45703" anchor="ctr" anchorCtr="0">
            <a:noAutofit/>
          </a:bodyPr>
          <a:lstStyle/>
          <a:p>
            <a:pPr algn="ctr">
              <a:buSzPts val="2400"/>
            </a:pPr>
            <a:r>
              <a:rPr lang="en-US" sz="1687" b="1"/>
              <a:t>revised version</a:t>
            </a:r>
            <a:endParaRPr sz="984"/>
          </a:p>
        </p:txBody>
      </p:sp>
      <p:cxnSp>
        <p:nvCxnSpPr>
          <p:cNvPr id="409" name="Google Shape;409;p31"/>
          <p:cNvCxnSpPr/>
          <p:nvPr/>
        </p:nvCxnSpPr>
        <p:spPr>
          <a:xfrm flipH="1">
            <a:off x="2179885" y="2807405"/>
            <a:ext cx="1" cy="938390"/>
          </a:xfrm>
          <a:prstGeom prst="straightConnector1">
            <a:avLst/>
          </a:prstGeom>
          <a:noFill/>
          <a:ln w="25400" cap="flat" cmpd="sng">
            <a:solidFill>
              <a:schemeClr val="accent1">
                <a:alpha val="21960"/>
              </a:schemeClr>
            </a:solidFill>
            <a:prstDash val="solid"/>
            <a:round/>
            <a:headEnd type="none" w="sm" len="sm"/>
            <a:tailEnd type="triangle" w="med" len="med"/>
          </a:ln>
          <a:effectLst>
            <a:outerShdw blurRad="50800" dist="25400" dir="5400000" rotWithShape="0">
              <a:srgbClr val="000000">
                <a:alpha val="37647"/>
              </a:srgbClr>
            </a:outerShdw>
          </a:effectLst>
        </p:spPr>
      </p:cxnSp>
      <p:sp>
        <p:nvSpPr>
          <p:cNvPr id="410" name="Google Shape;410;p31"/>
          <p:cNvSpPr txBox="1"/>
          <p:nvPr/>
        </p:nvSpPr>
        <p:spPr>
          <a:xfrm>
            <a:off x="2217119" y="3013746"/>
            <a:ext cx="896427" cy="524981"/>
          </a:xfrm>
          <a:prstGeom prst="rect">
            <a:avLst/>
          </a:prstGeom>
          <a:noFill/>
          <a:ln>
            <a:noFill/>
          </a:ln>
        </p:spPr>
        <p:txBody>
          <a:bodyPr spcFirstLastPara="1" wrap="square" lIns="45703" tIns="45703" rIns="45703" bIns="45703" anchor="t" anchorCtr="0">
            <a:spAutoFit/>
          </a:bodyPr>
          <a:lstStyle/>
          <a:p>
            <a:pPr>
              <a:buSzPts val="2000"/>
            </a:pPr>
            <a:r>
              <a:rPr lang="en-US" sz="1406">
                <a:latin typeface="Calibri"/>
                <a:ea typeface="Calibri"/>
                <a:cs typeface="Calibri"/>
                <a:sym typeface="Calibri"/>
              </a:rPr>
              <a:t>reviews come in</a:t>
            </a:r>
            <a:endParaRPr sz="984"/>
          </a:p>
        </p:txBody>
      </p:sp>
      <p:cxnSp>
        <p:nvCxnSpPr>
          <p:cNvPr id="411" name="Google Shape;411;p31"/>
          <p:cNvCxnSpPr/>
          <p:nvPr/>
        </p:nvCxnSpPr>
        <p:spPr>
          <a:xfrm rot="10800000" flipH="1">
            <a:off x="3462585" y="3193554"/>
            <a:ext cx="1" cy="579052"/>
          </a:xfrm>
          <a:prstGeom prst="straightConnector1">
            <a:avLst/>
          </a:prstGeom>
          <a:noFill/>
          <a:ln w="25400" cap="flat" cmpd="sng">
            <a:solidFill>
              <a:schemeClr val="accent1">
                <a:alpha val="21960"/>
              </a:schemeClr>
            </a:solidFill>
            <a:prstDash val="solid"/>
            <a:round/>
            <a:headEnd type="none" w="sm" len="sm"/>
            <a:tailEnd type="none" w="sm" len="sm"/>
          </a:ln>
          <a:effectLst>
            <a:outerShdw blurRad="50800" dist="25400" dir="5400000" rotWithShape="0">
              <a:srgbClr val="000000">
                <a:alpha val="37647"/>
              </a:srgbClr>
            </a:outerShdw>
          </a:effectLst>
        </p:spPr>
      </p:cxnSp>
      <p:cxnSp>
        <p:nvCxnSpPr>
          <p:cNvPr id="412" name="Google Shape;412;p31"/>
          <p:cNvCxnSpPr/>
          <p:nvPr/>
        </p:nvCxnSpPr>
        <p:spPr>
          <a:xfrm flipH="1">
            <a:off x="2941885" y="3206254"/>
            <a:ext cx="513454" cy="1"/>
          </a:xfrm>
          <a:prstGeom prst="straightConnector1">
            <a:avLst/>
          </a:prstGeom>
          <a:noFill/>
          <a:ln w="25400" cap="flat" cmpd="sng">
            <a:solidFill>
              <a:schemeClr val="accent1">
                <a:alpha val="21960"/>
              </a:schemeClr>
            </a:solidFill>
            <a:prstDash val="solid"/>
            <a:round/>
            <a:headEnd type="none" w="sm" len="sm"/>
            <a:tailEnd type="triangle" w="med" len="med"/>
          </a:ln>
          <a:effectLst>
            <a:outerShdw blurRad="50800" dist="25400" dir="5400000" rotWithShape="0">
              <a:srgbClr val="000000">
                <a:alpha val="37647"/>
              </a:srgbClr>
            </a:outerShdw>
          </a:effectLst>
        </p:spPr>
      </p:cxnSp>
      <p:cxnSp>
        <p:nvCxnSpPr>
          <p:cNvPr id="413" name="Google Shape;413;p31"/>
          <p:cNvCxnSpPr/>
          <p:nvPr/>
        </p:nvCxnSpPr>
        <p:spPr>
          <a:xfrm flipH="1">
            <a:off x="2179885" y="1893005"/>
            <a:ext cx="1" cy="393938"/>
          </a:xfrm>
          <a:prstGeom prst="straightConnector1">
            <a:avLst/>
          </a:prstGeom>
          <a:noFill/>
          <a:ln w="25400" cap="flat" cmpd="sng">
            <a:solidFill>
              <a:schemeClr val="accent1">
                <a:alpha val="22745"/>
              </a:schemeClr>
            </a:solidFill>
            <a:prstDash val="solid"/>
            <a:round/>
            <a:headEnd type="none" w="sm" len="sm"/>
            <a:tailEnd type="triangle" w="med" len="med"/>
          </a:ln>
          <a:effectLst>
            <a:outerShdw blurRad="50800" dist="25400" dir="5400000" rotWithShape="0">
              <a:srgbClr val="000000">
                <a:alpha val="37647"/>
              </a:srgbClr>
            </a:outerShdw>
          </a:effectLst>
        </p:spPr>
      </p:cxnSp>
      <p:cxnSp>
        <p:nvCxnSpPr>
          <p:cNvPr id="414" name="Google Shape;414;p31"/>
          <p:cNvCxnSpPr/>
          <p:nvPr/>
        </p:nvCxnSpPr>
        <p:spPr>
          <a:xfrm flipH="1">
            <a:off x="2179885" y="4291657"/>
            <a:ext cx="1" cy="393938"/>
          </a:xfrm>
          <a:prstGeom prst="straightConnector1">
            <a:avLst/>
          </a:prstGeom>
          <a:noFill/>
          <a:ln w="25400" cap="flat" cmpd="sng">
            <a:solidFill>
              <a:schemeClr val="accent1">
                <a:alpha val="21960"/>
              </a:schemeClr>
            </a:solidFill>
            <a:prstDash val="solid"/>
            <a:round/>
            <a:headEnd type="none" w="sm" len="sm"/>
            <a:tailEnd type="triangle" w="med" len="med"/>
          </a:ln>
          <a:effectLst>
            <a:outerShdw blurRad="50800" dist="25400" dir="5400000" rotWithShape="0">
              <a:srgbClr val="000000">
                <a:alpha val="37647"/>
              </a:srgbClr>
            </a:outerShdw>
          </a:effectLst>
        </p:spPr>
      </p:cxnSp>
      <p:sp>
        <p:nvSpPr>
          <p:cNvPr id="415" name="Google Shape;415;p31"/>
          <p:cNvSpPr/>
          <p:nvPr/>
        </p:nvSpPr>
        <p:spPr>
          <a:xfrm>
            <a:off x="1955800" y="4692154"/>
            <a:ext cx="2790664" cy="531926"/>
          </a:xfrm>
          <a:prstGeom prst="rect">
            <a:avLst/>
          </a:prstGeom>
          <a:solidFill>
            <a:srgbClr val="FFFFFF">
              <a:alpha val="21960"/>
            </a:srgbClr>
          </a:solidFill>
          <a:ln w="25400" cap="flat" cmpd="sng">
            <a:solidFill>
              <a:schemeClr val="accent1">
                <a:alpha val="21960"/>
              </a:schemeClr>
            </a:solidFill>
            <a:prstDash val="solid"/>
            <a:round/>
            <a:headEnd type="none" w="sm" len="sm"/>
            <a:tailEnd type="none" w="sm" len="sm"/>
          </a:ln>
          <a:effectLst>
            <a:outerShdw blurRad="50800" dist="25400" dir="5400000" rotWithShape="0">
              <a:srgbClr val="000000">
                <a:alpha val="34901"/>
              </a:srgbClr>
            </a:outerShdw>
          </a:effectLst>
        </p:spPr>
        <p:txBody>
          <a:bodyPr spcFirstLastPara="1" wrap="square" lIns="45703" tIns="45703" rIns="45703" bIns="45703" anchor="ctr" anchorCtr="0">
            <a:noAutofit/>
          </a:bodyPr>
          <a:lstStyle/>
          <a:p>
            <a:pPr algn="ctr">
              <a:buSzPts val="2400"/>
            </a:pPr>
            <a:r>
              <a:rPr lang="en-US" sz="1687" b="1"/>
              <a:t>final version = Postprint</a:t>
            </a:r>
            <a:endParaRPr sz="984"/>
          </a:p>
        </p:txBody>
      </p:sp>
      <p:sp>
        <p:nvSpPr>
          <p:cNvPr id="416" name="Google Shape;416;p31"/>
          <p:cNvSpPr/>
          <p:nvPr/>
        </p:nvSpPr>
        <p:spPr>
          <a:xfrm>
            <a:off x="1955800" y="5787790"/>
            <a:ext cx="2790664" cy="531926"/>
          </a:xfrm>
          <a:prstGeom prst="rect">
            <a:avLst/>
          </a:prstGeom>
          <a:solidFill>
            <a:srgbClr val="FFFFFF">
              <a:alpha val="21960"/>
            </a:srgbClr>
          </a:solidFill>
          <a:ln w="25400" cap="flat" cmpd="sng">
            <a:solidFill>
              <a:schemeClr val="accent1">
                <a:alpha val="21960"/>
              </a:schemeClr>
            </a:solidFill>
            <a:prstDash val="solid"/>
            <a:round/>
            <a:headEnd type="none" w="sm" len="sm"/>
            <a:tailEnd type="none" w="sm" len="sm"/>
          </a:ln>
          <a:effectLst>
            <a:outerShdw blurRad="50800" dist="25400" dir="5400000" rotWithShape="0">
              <a:srgbClr val="000000">
                <a:alpha val="34901"/>
              </a:srgbClr>
            </a:outerShdw>
          </a:effectLst>
        </p:spPr>
        <p:txBody>
          <a:bodyPr spcFirstLastPara="1" wrap="square" lIns="45703" tIns="45703" rIns="45703" bIns="45703" anchor="ctr" anchorCtr="0">
            <a:noAutofit/>
          </a:bodyPr>
          <a:lstStyle/>
          <a:p>
            <a:pPr algn="ctr">
              <a:buSzPts val="2400"/>
            </a:pPr>
            <a:r>
              <a:rPr lang="en-US" sz="1687" b="1"/>
              <a:t>Publisher’s version</a:t>
            </a:r>
            <a:endParaRPr sz="984"/>
          </a:p>
        </p:txBody>
      </p:sp>
      <p:cxnSp>
        <p:nvCxnSpPr>
          <p:cNvPr id="417" name="Google Shape;417;p31"/>
          <p:cNvCxnSpPr/>
          <p:nvPr/>
        </p:nvCxnSpPr>
        <p:spPr>
          <a:xfrm flipH="1">
            <a:off x="2179885" y="5231456"/>
            <a:ext cx="1" cy="548956"/>
          </a:xfrm>
          <a:prstGeom prst="straightConnector1">
            <a:avLst/>
          </a:prstGeom>
          <a:noFill/>
          <a:ln w="25400" cap="flat" cmpd="sng">
            <a:solidFill>
              <a:schemeClr val="accent1">
                <a:alpha val="21960"/>
              </a:schemeClr>
            </a:solidFill>
            <a:prstDash val="solid"/>
            <a:round/>
            <a:headEnd type="none" w="sm" len="sm"/>
            <a:tailEnd type="triangle" w="med" len="med"/>
          </a:ln>
          <a:effectLst>
            <a:outerShdw blurRad="50800" dist="25400" dir="5400000" rotWithShape="0">
              <a:srgbClr val="000000">
                <a:alpha val="37647"/>
              </a:srgbClr>
            </a:outerShdw>
          </a:effectLst>
        </p:spPr>
      </p:cxnSp>
      <p:sp>
        <p:nvSpPr>
          <p:cNvPr id="418" name="Google Shape;418;p31"/>
          <p:cNvSpPr txBox="1"/>
          <p:nvPr/>
        </p:nvSpPr>
        <p:spPr>
          <a:xfrm>
            <a:off x="2280618" y="5230342"/>
            <a:ext cx="3297819" cy="524981"/>
          </a:xfrm>
          <a:prstGeom prst="rect">
            <a:avLst/>
          </a:prstGeom>
          <a:noFill/>
          <a:ln>
            <a:noFill/>
          </a:ln>
        </p:spPr>
        <p:txBody>
          <a:bodyPr spcFirstLastPara="1" wrap="square" lIns="45703" tIns="45703" rIns="45703" bIns="45703" anchor="t" anchorCtr="0">
            <a:spAutoFit/>
          </a:bodyPr>
          <a:lstStyle/>
          <a:p>
            <a:pPr>
              <a:buSzPts val="2000"/>
            </a:pPr>
            <a:r>
              <a:rPr lang="en-US" sz="1406">
                <a:latin typeface="Calibri"/>
                <a:ea typeface="Calibri"/>
                <a:cs typeface="Calibri"/>
                <a:sym typeface="Calibri"/>
              </a:rPr>
              <a:t>copy-editing (minor linguistic changes) + journal’s layout</a:t>
            </a:r>
            <a:endParaRPr sz="984"/>
          </a:p>
        </p:txBody>
      </p:sp>
      <p:sp>
        <p:nvSpPr>
          <p:cNvPr id="419" name="Google Shape;419;p31"/>
          <p:cNvSpPr txBox="1">
            <a:spLocks noGrp="1"/>
          </p:cNvSpPr>
          <p:nvPr>
            <p:ph type="body" idx="1"/>
          </p:nvPr>
        </p:nvSpPr>
        <p:spPr>
          <a:xfrm>
            <a:off x="5731222" y="1261428"/>
            <a:ext cx="4585892" cy="5129005"/>
          </a:xfrm>
          <a:prstGeom prst="rect">
            <a:avLst/>
          </a:prstGeom>
          <a:noFill/>
          <a:ln>
            <a:noFill/>
          </a:ln>
        </p:spPr>
        <p:txBody>
          <a:bodyPr spcFirstLastPara="1" wrap="square" lIns="45703" tIns="45703" rIns="45703" bIns="45703" anchor="t" anchorCtr="0">
            <a:normAutofit/>
          </a:bodyPr>
          <a:lstStyle/>
          <a:p>
            <a:pPr marL="333821" indent="-333821">
              <a:lnSpc>
                <a:spcPct val="100000"/>
              </a:lnSpc>
              <a:spcBef>
                <a:spcPts val="0"/>
              </a:spcBef>
              <a:buClr>
                <a:srgbClr val="000000"/>
              </a:buClr>
              <a:buSzPts val="3600"/>
              <a:buChar char="•"/>
            </a:pPr>
            <a:r>
              <a:rPr lang="en-US" sz="2531" i="1" dirty="0">
                <a:latin typeface="Calibri" panose="020F0502020204030204" pitchFamily="34" charset="0"/>
                <a:ea typeface="Calibri" panose="020F0502020204030204" pitchFamily="34" charset="0"/>
                <a:cs typeface="Calibri" panose="020F0502020204030204" pitchFamily="34" charset="0"/>
                <a:sym typeface="Arial"/>
              </a:rPr>
              <a:t>Optionally</a:t>
            </a:r>
            <a:r>
              <a:rPr lang="en-US" sz="2531" dirty="0">
                <a:latin typeface="Calibri" panose="020F0502020204030204" pitchFamily="34" charset="0"/>
                <a:ea typeface="Calibri" panose="020F0502020204030204" pitchFamily="34" charset="0"/>
                <a:cs typeface="Calibri" panose="020F0502020204030204" pitchFamily="34" charset="0"/>
                <a:sym typeface="Arial"/>
              </a:rPr>
              <a:t>: Update preprint on preprint server with revised version</a:t>
            </a:r>
            <a:endParaRPr dirty="0">
              <a:latin typeface="Calibri" panose="020F0502020204030204" pitchFamily="34" charset="0"/>
              <a:ea typeface="Calibri" panose="020F0502020204030204" pitchFamily="34" charset="0"/>
              <a:cs typeface="Calibri" panose="020F0502020204030204" pitchFamily="34" charset="0"/>
            </a:endParaRPr>
          </a:p>
          <a:p>
            <a:pPr marL="791021" lvl="1" indent="-333821">
              <a:lnSpc>
                <a:spcPct val="100000"/>
              </a:lnSpc>
              <a:spcBef>
                <a:spcPts val="562"/>
              </a:spcBef>
              <a:buClr>
                <a:srgbClr val="000000"/>
              </a:buClr>
              <a:buSzPts val="3600"/>
              <a:buChar char="•"/>
            </a:pPr>
            <a:r>
              <a:rPr lang="en-US" sz="2331" dirty="0">
                <a:latin typeface="Calibri" panose="020F0502020204030204" pitchFamily="34" charset="0"/>
                <a:ea typeface="Calibri" panose="020F0502020204030204" pitchFamily="34" charset="0"/>
                <a:cs typeface="Calibri" panose="020F0502020204030204" pitchFamily="34" charset="0"/>
                <a:sym typeface="Arial"/>
              </a:rPr>
              <a:t>Make a note on the front page that this is a </a:t>
            </a:r>
            <a:r>
              <a:rPr lang="en-US" sz="2331" b="1" dirty="0">
                <a:latin typeface="Calibri" panose="020F0502020204030204" pitchFamily="34" charset="0"/>
                <a:ea typeface="Calibri" panose="020F0502020204030204" pitchFamily="34" charset="0"/>
                <a:cs typeface="Calibri" panose="020F0502020204030204" pitchFamily="34" charset="0"/>
                <a:sym typeface="Arial"/>
              </a:rPr>
              <a:t>revised</a:t>
            </a:r>
            <a:r>
              <a:rPr lang="en-US" sz="2331" dirty="0">
                <a:latin typeface="Calibri" panose="020F0502020204030204" pitchFamily="34" charset="0"/>
                <a:ea typeface="Calibri" panose="020F0502020204030204" pitchFamily="34" charset="0"/>
                <a:cs typeface="Calibri" panose="020F0502020204030204" pitchFamily="34" charset="0"/>
                <a:sym typeface="Arial"/>
              </a:rPr>
              <a:t> version</a:t>
            </a:r>
            <a:endParaRPr dirty="0">
              <a:latin typeface="Calibri" panose="020F0502020204030204" pitchFamily="34" charset="0"/>
              <a:ea typeface="Calibri" panose="020F0502020204030204" pitchFamily="34" charset="0"/>
              <a:cs typeface="Calibri" panose="020F0502020204030204" pitchFamily="34" charset="0"/>
            </a:endParaRPr>
          </a:p>
          <a:p>
            <a:pPr marL="791021" lvl="1" indent="-333821">
              <a:lnSpc>
                <a:spcPct val="100000"/>
              </a:lnSpc>
              <a:spcBef>
                <a:spcPts val="562"/>
              </a:spcBef>
              <a:buClr>
                <a:srgbClr val="000000"/>
              </a:buClr>
              <a:buSzPts val="3600"/>
              <a:buChar char="•"/>
            </a:pPr>
            <a:r>
              <a:rPr lang="en-US" sz="2331" dirty="0">
                <a:latin typeface="Calibri" panose="020F0502020204030204" pitchFamily="34" charset="0"/>
                <a:ea typeface="Calibri" panose="020F0502020204030204" pitchFamily="34" charset="0"/>
                <a:cs typeface="Calibri" panose="020F0502020204030204" pitchFamily="34" charset="0"/>
                <a:sym typeface="Arial"/>
              </a:rPr>
              <a:t>(technically, a revised version is somewhere between pre- and </a:t>
            </a:r>
            <a:r>
              <a:rPr lang="en-US" sz="2331" dirty="0" err="1">
                <a:latin typeface="Calibri" panose="020F0502020204030204" pitchFamily="34" charset="0"/>
                <a:ea typeface="Calibri" panose="020F0502020204030204" pitchFamily="34" charset="0"/>
                <a:cs typeface="Calibri" panose="020F0502020204030204" pitchFamily="34" charset="0"/>
                <a:sym typeface="Arial"/>
              </a:rPr>
              <a:t>postprint</a:t>
            </a:r>
            <a:r>
              <a:rPr lang="en-US" sz="2331" dirty="0">
                <a:latin typeface="Calibri" panose="020F0502020204030204" pitchFamily="34" charset="0"/>
                <a:ea typeface="Calibri" panose="020F0502020204030204" pitchFamily="34" charset="0"/>
                <a:cs typeface="Calibri" panose="020F0502020204030204" pitchFamily="34" charset="0"/>
                <a:sym typeface="Arial"/>
              </a:rPr>
              <a:t>)</a:t>
            </a:r>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23" name="Google Shape;382;g3c3eaa8921b_0_631">
            <a:extLst>
              <a:ext uri="{FF2B5EF4-FFF2-40B4-BE49-F238E27FC236}">
                <a16:creationId xmlns:a16="http://schemas.microsoft.com/office/drawing/2014/main" id="{8B344536-8EA3-4ED7-BEDC-E711A3880D75}"/>
              </a:ext>
            </a:extLst>
          </p:cNvPr>
          <p:cNvSpPr txBox="1">
            <a:spLocks noGrp="1"/>
          </p:cNvSpPr>
          <p:nvPr>
            <p:ph type="title"/>
          </p:nvPr>
        </p:nvSpPr>
        <p:spPr>
          <a:xfrm>
            <a:off x="874530" y="-272397"/>
            <a:ext cx="10058400" cy="1598342"/>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sz="4600" b="0" dirty="0">
                <a:solidFill>
                  <a:schemeClr val="dk1"/>
                </a:solidFill>
                <a:latin typeface="Calibri"/>
                <a:ea typeface="Calibri"/>
                <a:cs typeface="Calibri"/>
                <a:sym typeface="Calibri"/>
              </a:rPr>
              <a:t>The Green OA publishing route</a:t>
            </a:r>
            <a:endParaRPr sz="46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pic>
        <p:nvPicPr>
          <p:cNvPr id="418" name="Google Shape;418;g3cfd27d4c35_0_48"/>
          <p:cNvPicPr preferRelativeResize="0"/>
          <p:nvPr/>
        </p:nvPicPr>
        <p:blipFill rotWithShape="1">
          <a:blip r:embed="rId3">
            <a:alphaModFix/>
          </a:blip>
          <a:srcRect/>
          <a:stretch/>
        </p:blipFill>
        <p:spPr>
          <a:xfrm>
            <a:off x="10252981" y="137374"/>
            <a:ext cx="1781174" cy="554002"/>
          </a:xfrm>
          <a:prstGeom prst="rect">
            <a:avLst/>
          </a:prstGeom>
          <a:noFill/>
          <a:ln>
            <a:noFill/>
          </a:ln>
        </p:spPr>
      </p:pic>
      <p:sp>
        <p:nvSpPr>
          <p:cNvPr id="419" name="Google Shape;419;g3cfd27d4c35_0_48"/>
          <p:cNvSpPr txBox="1">
            <a:spLocks noGrp="1"/>
          </p:cNvSpPr>
          <p:nvPr>
            <p:ph type="body" idx="1"/>
          </p:nvPr>
        </p:nvSpPr>
        <p:spPr>
          <a:xfrm>
            <a:off x="4974325" y="1352050"/>
            <a:ext cx="6858000" cy="5015100"/>
          </a:xfrm>
          <a:prstGeom prst="rect">
            <a:avLst/>
          </a:prstGeom>
          <a:noFill/>
          <a:ln>
            <a:noFill/>
          </a:ln>
        </p:spPr>
        <p:txBody>
          <a:bodyPr spcFirstLastPara="1" wrap="square" lIns="0" tIns="45700" rIns="0" bIns="45700" anchor="t" anchorCtr="0">
            <a:normAutofit/>
          </a:bodyPr>
          <a:lstStyle/>
          <a:p>
            <a:pPr marL="0" lvl="0" indent="0" algn="l" rtl="0">
              <a:lnSpc>
                <a:spcPct val="100000"/>
              </a:lnSpc>
              <a:spcBef>
                <a:spcPts val="0"/>
              </a:spcBef>
              <a:spcAft>
                <a:spcPts val="0"/>
              </a:spcAft>
              <a:buNone/>
            </a:pPr>
            <a:r>
              <a:rPr lang="en-US" sz="2600" b="1" dirty="0"/>
              <a:t>Post-print = accepted version after review,</a:t>
            </a:r>
            <a:r>
              <a:rPr lang="en-US" sz="2600" dirty="0"/>
              <a:t> but </a:t>
            </a:r>
            <a:r>
              <a:rPr lang="en-US" sz="2600" i="1" dirty="0"/>
              <a:t>before </a:t>
            </a:r>
            <a:r>
              <a:rPr lang="en-US" sz="2600" dirty="0" err="1"/>
              <a:t>layouting</a:t>
            </a:r>
            <a:r>
              <a:rPr lang="en-US" sz="2600" dirty="0"/>
              <a:t>. </a:t>
            </a:r>
            <a:r>
              <a:rPr lang="en-US" sz="2600" i="1" dirty="0"/>
              <a:t>a.k.a. the accepted manuscript (AM)</a:t>
            </a:r>
            <a:endParaRPr sz="2600" i="1" dirty="0"/>
          </a:p>
          <a:p>
            <a:pPr marL="0" lvl="0" indent="0" algn="l" rtl="0">
              <a:lnSpc>
                <a:spcPct val="100000"/>
              </a:lnSpc>
              <a:spcBef>
                <a:spcPts val="0"/>
              </a:spcBef>
              <a:spcAft>
                <a:spcPts val="0"/>
              </a:spcAft>
              <a:buNone/>
            </a:pPr>
            <a:endParaRPr sz="2600" i="1" dirty="0"/>
          </a:p>
          <a:p>
            <a:pPr marL="0" lvl="0" indent="0" algn="l" rtl="0">
              <a:lnSpc>
                <a:spcPct val="100000"/>
              </a:lnSpc>
              <a:spcBef>
                <a:spcPts val="0"/>
              </a:spcBef>
              <a:spcAft>
                <a:spcPts val="0"/>
              </a:spcAft>
              <a:buNone/>
            </a:pPr>
            <a:r>
              <a:rPr lang="en-US" sz="2600" b="1" dirty="0"/>
              <a:t>Before final submission to journal for copyediting</a:t>
            </a:r>
            <a:endParaRPr sz="2600" b="1" dirty="0"/>
          </a:p>
          <a:p>
            <a:pPr marL="457200" lvl="0" indent="-393700" algn="l" rtl="0">
              <a:lnSpc>
                <a:spcPct val="100000"/>
              </a:lnSpc>
              <a:spcBef>
                <a:spcPts val="0"/>
              </a:spcBef>
              <a:spcAft>
                <a:spcPts val="0"/>
              </a:spcAft>
              <a:buSzPts val="2600"/>
              <a:buAutoNum type="alphaLcPeriod"/>
            </a:pPr>
            <a:r>
              <a:rPr lang="en-US" sz="2600" b="1" dirty="0"/>
              <a:t>Check </a:t>
            </a:r>
            <a:r>
              <a:rPr lang="en-US" sz="2600" dirty="0"/>
              <a:t>if journal allows post-prints: </a:t>
            </a:r>
            <a:r>
              <a:rPr lang="en-US" sz="2600" u="sng" dirty="0">
                <a:solidFill>
                  <a:schemeClr val="hlink"/>
                </a:solidFill>
                <a:hlinkClick r:id="rId4"/>
              </a:rPr>
              <a:t>https://openpolicyfinder.jisc.ac.uk/</a:t>
            </a:r>
            <a:endParaRPr sz="2600" dirty="0"/>
          </a:p>
          <a:p>
            <a:pPr marL="457200" lvl="0" indent="-393700" algn="l" rtl="0">
              <a:lnSpc>
                <a:spcPct val="100000"/>
              </a:lnSpc>
              <a:spcBef>
                <a:spcPts val="0"/>
              </a:spcBef>
              <a:spcAft>
                <a:spcPts val="0"/>
              </a:spcAft>
              <a:buSzPts val="2600"/>
              <a:buAutoNum type="alphaLcPeriod"/>
            </a:pPr>
            <a:r>
              <a:rPr lang="en-US" sz="2600" b="1" dirty="0"/>
              <a:t>Update </a:t>
            </a:r>
            <a:r>
              <a:rPr lang="en-US" sz="2600" dirty="0"/>
              <a:t>PDF on preprint server with the post-print</a:t>
            </a:r>
            <a:endParaRPr sz="2600" dirty="0"/>
          </a:p>
          <a:p>
            <a:pPr marL="457200" lvl="0" indent="-393700" algn="l" rtl="0">
              <a:lnSpc>
                <a:spcPct val="100000"/>
              </a:lnSpc>
              <a:spcBef>
                <a:spcPts val="0"/>
              </a:spcBef>
              <a:spcAft>
                <a:spcPts val="0"/>
              </a:spcAft>
              <a:buSzPts val="2600"/>
              <a:buAutoNum type="alphaLcPeriod"/>
            </a:pPr>
            <a:r>
              <a:rPr lang="en-US" sz="2600" dirty="0"/>
              <a:t>Clearly </a:t>
            </a:r>
            <a:r>
              <a:rPr lang="en-US" sz="2600" b="1" dirty="0"/>
              <a:t>mark the PDF as </a:t>
            </a:r>
            <a:r>
              <a:rPr lang="en-US" sz="2600" b="1" dirty="0" err="1"/>
              <a:t>postprint</a:t>
            </a:r>
            <a:r>
              <a:rPr lang="en-US" sz="2600" b="1" dirty="0"/>
              <a:t>. </a:t>
            </a:r>
            <a:endParaRPr sz="2600" dirty="0"/>
          </a:p>
          <a:p>
            <a:pPr marL="457200" lvl="0" indent="-393700" algn="l" rtl="0">
              <a:lnSpc>
                <a:spcPct val="100000"/>
              </a:lnSpc>
              <a:spcBef>
                <a:spcPts val="0"/>
              </a:spcBef>
              <a:spcAft>
                <a:spcPts val="0"/>
              </a:spcAft>
              <a:buSzPts val="2600"/>
              <a:buAutoNum type="alphaLcPeriod"/>
            </a:pPr>
            <a:r>
              <a:rPr lang="en-US" sz="2600" b="1" dirty="0"/>
              <a:t>Distribute </a:t>
            </a:r>
            <a:r>
              <a:rPr lang="en-US" sz="2600" dirty="0"/>
              <a:t>the link to the open access version to colleagues etc. Put OA link on your website.</a:t>
            </a:r>
            <a:endParaRPr sz="2600" i="1" dirty="0"/>
          </a:p>
        </p:txBody>
      </p:sp>
      <p:sp>
        <p:nvSpPr>
          <p:cNvPr id="420" name="Google Shape;420;g3cfd27d4c35_0_48"/>
          <p:cNvSpPr/>
          <p:nvPr/>
        </p:nvSpPr>
        <p:spPr>
          <a:xfrm>
            <a:off x="575733" y="1352053"/>
            <a:ext cx="3720900" cy="531900"/>
          </a:xfrm>
          <a:prstGeom prst="rect">
            <a:avLst/>
          </a:prstGeom>
          <a:solidFill>
            <a:srgbClr val="FFFFFF">
              <a:alpha val="22750"/>
            </a:srgbClr>
          </a:solidFill>
          <a:ln w="21825" cap="flat" cmpd="sng">
            <a:solidFill>
              <a:schemeClr val="accent1">
                <a:alpha val="22750"/>
              </a:schemeClr>
            </a:solidFill>
            <a:prstDash val="solid"/>
            <a:round/>
            <a:headEnd type="none" w="sm" len="sm"/>
            <a:tailEnd type="none" w="sm" len="sm"/>
          </a:ln>
          <a:effectLst>
            <a:outerShdw blurRad="43656" dist="21828" dir="5400000" rotWithShape="0">
              <a:srgbClr val="000000">
                <a:alpha val="34900"/>
              </a:srgbClr>
            </a:outerShdw>
          </a:effectLst>
        </p:spPr>
        <p:txBody>
          <a:bodyPr spcFirstLastPara="1" wrap="square" lIns="55850" tIns="55850" rIns="55850" bIns="55850" anchor="ctr" anchorCtr="0">
            <a:noAutofit/>
          </a:bodyPr>
          <a:lstStyle/>
          <a:p>
            <a:pPr marL="0" marR="0" lvl="0" indent="0" algn="ctr" rtl="0">
              <a:lnSpc>
                <a:spcPct val="100000"/>
              </a:lnSpc>
              <a:spcBef>
                <a:spcPts val="0"/>
              </a:spcBef>
              <a:spcAft>
                <a:spcPts val="0"/>
              </a:spcAft>
              <a:buClr>
                <a:srgbClr val="000000"/>
              </a:buClr>
              <a:buSzPts val="2100"/>
              <a:buFont typeface="Arial"/>
              <a:buNone/>
            </a:pPr>
            <a:r>
              <a:rPr lang="en-US" sz="2100" b="1" i="0" u="none" strike="noStrike" cap="none">
                <a:solidFill>
                  <a:srgbClr val="000000"/>
                </a:solidFill>
                <a:latin typeface="Arial"/>
                <a:ea typeface="Arial"/>
                <a:cs typeface="Arial"/>
                <a:sym typeface="Arial"/>
              </a:rPr>
              <a:t>Preprint</a:t>
            </a:r>
            <a:endParaRPr sz="1200" b="0" i="0" u="none" strike="noStrike" cap="none">
              <a:solidFill>
                <a:srgbClr val="000000"/>
              </a:solidFill>
              <a:latin typeface="Arial"/>
              <a:ea typeface="Arial"/>
              <a:cs typeface="Arial"/>
              <a:sym typeface="Arial"/>
            </a:endParaRPr>
          </a:p>
        </p:txBody>
      </p:sp>
      <p:sp>
        <p:nvSpPr>
          <p:cNvPr id="421" name="Google Shape;421;g3cfd27d4c35_0_48"/>
          <p:cNvSpPr/>
          <p:nvPr/>
        </p:nvSpPr>
        <p:spPr>
          <a:xfrm>
            <a:off x="575733" y="2279154"/>
            <a:ext cx="3720900" cy="531900"/>
          </a:xfrm>
          <a:prstGeom prst="rect">
            <a:avLst/>
          </a:prstGeom>
          <a:solidFill>
            <a:srgbClr val="FFFFFF">
              <a:alpha val="21570"/>
            </a:srgbClr>
          </a:solidFill>
          <a:ln w="21825" cap="flat" cmpd="sng">
            <a:solidFill>
              <a:schemeClr val="accent1">
                <a:alpha val="21570"/>
              </a:schemeClr>
            </a:solidFill>
            <a:prstDash val="solid"/>
            <a:round/>
            <a:headEnd type="none" w="sm" len="sm"/>
            <a:tailEnd type="none" w="sm" len="sm"/>
          </a:ln>
          <a:effectLst>
            <a:outerShdw blurRad="43656" dist="21828" dir="5400000" rotWithShape="0">
              <a:srgbClr val="000000">
                <a:alpha val="34900"/>
              </a:srgbClr>
            </a:outerShdw>
          </a:effectLst>
        </p:spPr>
        <p:txBody>
          <a:bodyPr spcFirstLastPara="1" wrap="square" lIns="55850" tIns="55850" rIns="55850" bIns="55850" anchor="ctr" anchorCtr="0">
            <a:noAutofit/>
          </a:bodyPr>
          <a:lstStyle/>
          <a:p>
            <a:pPr marL="0" marR="0" lvl="0" indent="0" algn="ctr" rtl="0">
              <a:lnSpc>
                <a:spcPct val="100000"/>
              </a:lnSpc>
              <a:spcBef>
                <a:spcPts val="0"/>
              </a:spcBef>
              <a:spcAft>
                <a:spcPts val="0"/>
              </a:spcAft>
              <a:buClr>
                <a:srgbClr val="000000"/>
              </a:buClr>
              <a:buSzPts val="2100"/>
              <a:buFont typeface="Arial"/>
              <a:buNone/>
            </a:pPr>
            <a:r>
              <a:rPr lang="en-US" sz="2100" b="1" i="0" u="none" strike="noStrike" cap="none">
                <a:solidFill>
                  <a:srgbClr val="000000"/>
                </a:solidFill>
                <a:latin typeface="Arial"/>
                <a:ea typeface="Arial"/>
                <a:cs typeface="Arial"/>
                <a:sym typeface="Arial"/>
              </a:rPr>
              <a:t>submitted manuscript</a:t>
            </a:r>
            <a:endParaRPr sz="1200" b="0" i="0" u="none" strike="noStrike" cap="none">
              <a:solidFill>
                <a:srgbClr val="000000"/>
              </a:solidFill>
              <a:latin typeface="Arial"/>
              <a:ea typeface="Arial"/>
              <a:cs typeface="Arial"/>
              <a:sym typeface="Arial"/>
            </a:endParaRPr>
          </a:p>
        </p:txBody>
      </p:sp>
      <p:sp>
        <p:nvSpPr>
          <p:cNvPr id="422" name="Google Shape;422;g3cfd27d4c35_0_48"/>
          <p:cNvSpPr/>
          <p:nvPr/>
        </p:nvSpPr>
        <p:spPr>
          <a:xfrm>
            <a:off x="575733" y="3765054"/>
            <a:ext cx="3720900" cy="531900"/>
          </a:xfrm>
          <a:prstGeom prst="rect">
            <a:avLst/>
          </a:prstGeom>
          <a:solidFill>
            <a:srgbClr val="FFFFFF">
              <a:alpha val="23920"/>
            </a:srgbClr>
          </a:solidFill>
          <a:ln w="21825" cap="flat" cmpd="sng">
            <a:solidFill>
              <a:schemeClr val="accent1">
                <a:alpha val="23920"/>
              </a:schemeClr>
            </a:solidFill>
            <a:prstDash val="solid"/>
            <a:round/>
            <a:headEnd type="none" w="sm" len="sm"/>
            <a:tailEnd type="none" w="sm" len="sm"/>
          </a:ln>
          <a:effectLst>
            <a:outerShdw blurRad="43656" dist="21828" dir="5400000" rotWithShape="0">
              <a:srgbClr val="000000">
                <a:alpha val="34900"/>
              </a:srgbClr>
            </a:outerShdw>
          </a:effectLst>
        </p:spPr>
        <p:txBody>
          <a:bodyPr spcFirstLastPara="1" wrap="square" lIns="55850" tIns="55850" rIns="55850" bIns="55850" anchor="ctr" anchorCtr="0">
            <a:noAutofit/>
          </a:bodyPr>
          <a:lstStyle/>
          <a:p>
            <a:pPr marL="0" marR="0" lvl="0" indent="0" algn="ctr" rtl="0">
              <a:lnSpc>
                <a:spcPct val="100000"/>
              </a:lnSpc>
              <a:spcBef>
                <a:spcPts val="0"/>
              </a:spcBef>
              <a:spcAft>
                <a:spcPts val="0"/>
              </a:spcAft>
              <a:buClr>
                <a:srgbClr val="000000"/>
              </a:buClr>
              <a:buSzPts val="2100"/>
              <a:buFont typeface="Arial"/>
              <a:buNone/>
            </a:pPr>
            <a:r>
              <a:rPr lang="en-US" sz="2100" b="1" i="0" u="none" strike="noStrike" cap="none">
                <a:solidFill>
                  <a:srgbClr val="000000"/>
                </a:solidFill>
                <a:latin typeface="Arial"/>
                <a:ea typeface="Arial"/>
                <a:cs typeface="Arial"/>
                <a:sym typeface="Arial"/>
              </a:rPr>
              <a:t>revised version</a:t>
            </a:r>
            <a:endParaRPr sz="1200" b="0" i="0" u="none" strike="noStrike" cap="none">
              <a:solidFill>
                <a:srgbClr val="000000"/>
              </a:solidFill>
              <a:latin typeface="Arial"/>
              <a:ea typeface="Arial"/>
              <a:cs typeface="Arial"/>
              <a:sym typeface="Arial"/>
            </a:endParaRPr>
          </a:p>
        </p:txBody>
      </p:sp>
      <p:cxnSp>
        <p:nvCxnSpPr>
          <p:cNvPr id="423" name="Google Shape;423;g3cfd27d4c35_0_48"/>
          <p:cNvCxnSpPr/>
          <p:nvPr/>
        </p:nvCxnSpPr>
        <p:spPr>
          <a:xfrm>
            <a:off x="874514" y="2807405"/>
            <a:ext cx="0" cy="938400"/>
          </a:xfrm>
          <a:prstGeom prst="straightConnector1">
            <a:avLst/>
          </a:prstGeom>
          <a:noFill/>
          <a:ln w="21825" cap="flat" cmpd="sng">
            <a:solidFill>
              <a:schemeClr val="accent1">
                <a:alpha val="21960"/>
              </a:schemeClr>
            </a:solidFill>
            <a:prstDash val="solid"/>
            <a:round/>
            <a:headEnd type="none" w="sm" len="sm"/>
            <a:tailEnd type="triangle" w="med" len="med"/>
          </a:ln>
          <a:effectLst>
            <a:outerShdw blurRad="43656" dist="21828" dir="5400000" rotWithShape="0">
              <a:srgbClr val="000000">
                <a:alpha val="37650"/>
              </a:srgbClr>
            </a:outerShdw>
          </a:effectLst>
        </p:spPr>
      </p:cxnSp>
      <p:sp>
        <p:nvSpPr>
          <p:cNvPr id="424" name="Google Shape;424;g3cfd27d4c35_0_48"/>
          <p:cNvSpPr txBox="1"/>
          <p:nvPr/>
        </p:nvSpPr>
        <p:spPr>
          <a:xfrm>
            <a:off x="924158" y="3013746"/>
            <a:ext cx="1195200" cy="636300"/>
          </a:xfrm>
          <a:prstGeom prst="rect">
            <a:avLst/>
          </a:prstGeom>
          <a:noFill/>
          <a:ln>
            <a:noFill/>
          </a:ln>
        </p:spPr>
        <p:txBody>
          <a:bodyPr spcFirstLastPara="1" wrap="square" lIns="55850" tIns="55850" rIns="55850" bIns="55850" anchor="t" anchorCtr="0">
            <a:spAutoFit/>
          </a:bodyPr>
          <a:lstStyle/>
          <a:p>
            <a:pPr marL="0" marR="0" lvl="0" indent="0" algn="l" rtl="0">
              <a:lnSpc>
                <a:spcPct val="100000"/>
              </a:lnSpc>
              <a:spcBef>
                <a:spcPts val="0"/>
              </a:spcBef>
              <a:spcAft>
                <a:spcPts val="0"/>
              </a:spcAft>
              <a:buClr>
                <a:srgbClr val="000000"/>
              </a:buClr>
              <a:buSzPts val="1700"/>
              <a:buFont typeface="Calibri"/>
              <a:buNone/>
            </a:pPr>
            <a:r>
              <a:rPr lang="en-US" sz="1700" b="0" i="0" u="none" strike="noStrike" cap="none">
                <a:solidFill>
                  <a:srgbClr val="000000"/>
                </a:solidFill>
                <a:latin typeface="Calibri"/>
                <a:ea typeface="Calibri"/>
                <a:cs typeface="Calibri"/>
                <a:sym typeface="Calibri"/>
              </a:rPr>
              <a:t>reviews come in</a:t>
            </a:r>
            <a:endParaRPr sz="1200" b="0" i="0" u="none" strike="noStrike" cap="none">
              <a:solidFill>
                <a:srgbClr val="000000"/>
              </a:solidFill>
              <a:latin typeface="Arial"/>
              <a:ea typeface="Arial"/>
              <a:cs typeface="Arial"/>
              <a:sym typeface="Arial"/>
            </a:endParaRPr>
          </a:p>
        </p:txBody>
      </p:sp>
      <p:cxnSp>
        <p:nvCxnSpPr>
          <p:cNvPr id="425" name="Google Shape;425;g3cfd27d4c35_0_48"/>
          <p:cNvCxnSpPr/>
          <p:nvPr/>
        </p:nvCxnSpPr>
        <p:spPr>
          <a:xfrm rot="10800000">
            <a:off x="2584780" y="3193606"/>
            <a:ext cx="0" cy="579000"/>
          </a:xfrm>
          <a:prstGeom prst="straightConnector1">
            <a:avLst/>
          </a:prstGeom>
          <a:noFill/>
          <a:ln w="21825" cap="flat" cmpd="sng">
            <a:solidFill>
              <a:schemeClr val="accent1">
                <a:alpha val="21960"/>
              </a:schemeClr>
            </a:solidFill>
            <a:prstDash val="solid"/>
            <a:round/>
            <a:headEnd type="none" w="sm" len="sm"/>
            <a:tailEnd type="none" w="sm" len="sm"/>
          </a:ln>
          <a:effectLst>
            <a:outerShdw blurRad="43656" dist="21828" dir="5400000" rotWithShape="0">
              <a:srgbClr val="000000">
                <a:alpha val="37650"/>
              </a:srgbClr>
            </a:outerShdw>
          </a:effectLst>
        </p:spPr>
      </p:cxnSp>
      <p:cxnSp>
        <p:nvCxnSpPr>
          <p:cNvPr id="426" name="Google Shape;426;g3cfd27d4c35_0_48"/>
          <p:cNvCxnSpPr/>
          <p:nvPr/>
        </p:nvCxnSpPr>
        <p:spPr>
          <a:xfrm rot="10800000">
            <a:off x="1890518" y="3206254"/>
            <a:ext cx="684600" cy="0"/>
          </a:xfrm>
          <a:prstGeom prst="straightConnector1">
            <a:avLst/>
          </a:prstGeom>
          <a:noFill/>
          <a:ln w="21825" cap="flat" cmpd="sng">
            <a:solidFill>
              <a:schemeClr val="accent1">
                <a:alpha val="21960"/>
              </a:schemeClr>
            </a:solidFill>
            <a:prstDash val="solid"/>
            <a:round/>
            <a:headEnd type="none" w="sm" len="sm"/>
            <a:tailEnd type="triangle" w="med" len="med"/>
          </a:ln>
          <a:effectLst>
            <a:outerShdw blurRad="43656" dist="21828" dir="5400000" rotWithShape="0">
              <a:srgbClr val="000000">
                <a:alpha val="37650"/>
              </a:srgbClr>
            </a:outerShdw>
          </a:effectLst>
        </p:spPr>
      </p:cxnSp>
      <p:cxnSp>
        <p:nvCxnSpPr>
          <p:cNvPr id="427" name="Google Shape;427;g3cfd27d4c35_0_48"/>
          <p:cNvCxnSpPr/>
          <p:nvPr/>
        </p:nvCxnSpPr>
        <p:spPr>
          <a:xfrm>
            <a:off x="874514" y="1893005"/>
            <a:ext cx="0" cy="393900"/>
          </a:xfrm>
          <a:prstGeom prst="straightConnector1">
            <a:avLst/>
          </a:prstGeom>
          <a:noFill/>
          <a:ln w="21825" cap="flat" cmpd="sng">
            <a:solidFill>
              <a:schemeClr val="accent1">
                <a:alpha val="22750"/>
              </a:schemeClr>
            </a:solidFill>
            <a:prstDash val="solid"/>
            <a:round/>
            <a:headEnd type="none" w="sm" len="sm"/>
            <a:tailEnd type="triangle" w="med" len="med"/>
          </a:ln>
          <a:effectLst>
            <a:outerShdw blurRad="43656" dist="21828" dir="5400000" rotWithShape="0">
              <a:srgbClr val="000000">
                <a:alpha val="37650"/>
              </a:srgbClr>
            </a:outerShdw>
          </a:effectLst>
        </p:spPr>
      </p:cxnSp>
      <p:cxnSp>
        <p:nvCxnSpPr>
          <p:cNvPr id="428" name="Google Shape;428;g3cfd27d4c35_0_48"/>
          <p:cNvCxnSpPr/>
          <p:nvPr/>
        </p:nvCxnSpPr>
        <p:spPr>
          <a:xfrm>
            <a:off x="874514" y="4291656"/>
            <a:ext cx="0" cy="393900"/>
          </a:xfrm>
          <a:prstGeom prst="straightConnector1">
            <a:avLst/>
          </a:prstGeom>
          <a:noFill/>
          <a:ln w="21825" cap="flat" cmpd="sng">
            <a:solidFill>
              <a:schemeClr val="accent1">
                <a:alpha val="21960"/>
              </a:schemeClr>
            </a:solidFill>
            <a:prstDash val="solid"/>
            <a:round/>
            <a:headEnd type="none" w="sm" len="sm"/>
            <a:tailEnd type="triangle" w="med" len="med"/>
          </a:ln>
          <a:effectLst>
            <a:outerShdw blurRad="43656" dist="21828" dir="5400000" rotWithShape="0">
              <a:srgbClr val="000000">
                <a:alpha val="37650"/>
              </a:srgbClr>
            </a:outerShdw>
          </a:effectLst>
        </p:spPr>
      </p:cxnSp>
      <p:sp>
        <p:nvSpPr>
          <p:cNvPr id="429" name="Google Shape;429;g3cfd27d4c35_0_48"/>
          <p:cNvSpPr/>
          <p:nvPr/>
        </p:nvSpPr>
        <p:spPr>
          <a:xfrm>
            <a:off x="575733" y="4692154"/>
            <a:ext cx="3720900" cy="531900"/>
          </a:xfrm>
          <a:prstGeom prst="rect">
            <a:avLst/>
          </a:prstGeom>
          <a:solidFill>
            <a:srgbClr val="FFFFFF"/>
          </a:solidFill>
          <a:ln w="21825" cap="flat" cmpd="sng">
            <a:solidFill>
              <a:schemeClr val="accent1"/>
            </a:solidFill>
            <a:prstDash val="solid"/>
            <a:round/>
            <a:headEnd type="none" w="sm" len="sm"/>
            <a:tailEnd type="none" w="sm" len="sm"/>
          </a:ln>
          <a:effectLst>
            <a:outerShdw blurRad="43656" dist="21828" dir="5400000" rotWithShape="0">
              <a:srgbClr val="000000">
                <a:alpha val="34900"/>
              </a:srgbClr>
            </a:outerShdw>
          </a:effectLst>
        </p:spPr>
        <p:txBody>
          <a:bodyPr spcFirstLastPara="1" wrap="square" lIns="55850" tIns="55850" rIns="55850" bIns="55850" anchor="ctr" anchorCtr="0">
            <a:noAutofit/>
          </a:bodyPr>
          <a:lstStyle/>
          <a:p>
            <a:pPr marL="0" marR="0" lvl="0" indent="0" algn="ctr" rtl="0">
              <a:lnSpc>
                <a:spcPct val="100000"/>
              </a:lnSpc>
              <a:spcBef>
                <a:spcPts val="0"/>
              </a:spcBef>
              <a:spcAft>
                <a:spcPts val="0"/>
              </a:spcAft>
              <a:buClr>
                <a:srgbClr val="000000"/>
              </a:buClr>
              <a:buSzPts val="2100"/>
              <a:buFont typeface="Arial"/>
              <a:buNone/>
            </a:pPr>
            <a:r>
              <a:rPr lang="en-US" sz="2100" b="1" i="0" u="none" strike="noStrike" cap="none">
                <a:solidFill>
                  <a:srgbClr val="000000"/>
                </a:solidFill>
                <a:latin typeface="Arial"/>
                <a:ea typeface="Arial"/>
                <a:cs typeface="Arial"/>
                <a:sym typeface="Arial"/>
              </a:rPr>
              <a:t>final version = Postprint</a:t>
            </a:r>
            <a:endParaRPr sz="1200" b="0" i="0" u="none" strike="noStrike" cap="none">
              <a:solidFill>
                <a:srgbClr val="000000"/>
              </a:solidFill>
              <a:latin typeface="Arial"/>
              <a:ea typeface="Arial"/>
              <a:cs typeface="Arial"/>
              <a:sym typeface="Arial"/>
            </a:endParaRPr>
          </a:p>
        </p:txBody>
      </p:sp>
      <p:sp>
        <p:nvSpPr>
          <p:cNvPr id="430" name="Google Shape;430;g3cfd27d4c35_0_48"/>
          <p:cNvSpPr/>
          <p:nvPr/>
        </p:nvSpPr>
        <p:spPr>
          <a:xfrm>
            <a:off x="575733" y="5787790"/>
            <a:ext cx="3720900" cy="531900"/>
          </a:xfrm>
          <a:prstGeom prst="rect">
            <a:avLst/>
          </a:prstGeom>
          <a:solidFill>
            <a:srgbClr val="FFFFFF">
              <a:alpha val="21960"/>
            </a:srgbClr>
          </a:solidFill>
          <a:ln w="21825" cap="flat" cmpd="sng">
            <a:solidFill>
              <a:schemeClr val="accent1">
                <a:alpha val="21960"/>
              </a:schemeClr>
            </a:solidFill>
            <a:prstDash val="solid"/>
            <a:round/>
            <a:headEnd type="none" w="sm" len="sm"/>
            <a:tailEnd type="none" w="sm" len="sm"/>
          </a:ln>
          <a:effectLst>
            <a:outerShdw blurRad="43656" dist="21828" dir="5400000" rotWithShape="0">
              <a:srgbClr val="000000">
                <a:alpha val="34900"/>
              </a:srgbClr>
            </a:outerShdw>
          </a:effectLst>
        </p:spPr>
        <p:txBody>
          <a:bodyPr spcFirstLastPara="1" wrap="square" lIns="55850" tIns="55850" rIns="55850" bIns="55850" anchor="ctr" anchorCtr="0">
            <a:noAutofit/>
          </a:bodyPr>
          <a:lstStyle/>
          <a:p>
            <a:pPr marL="0" marR="0" lvl="0" indent="0" algn="ctr" rtl="0">
              <a:lnSpc>
                <a:spcPct val="100000"/>
              </a:lnSpc>
              <a:spcBef>
                <a:spcPts val="0"/>
              </a:spcBef>
              <a:spcAft>
                <a:spcPts val="0"/>
              </a:spcAft>
              <a:buClr>
                <a:srgbClr val="000000"/>
              </a:buClr>
              <a:buSzPts val="2100"/>
              <a:buFont typeface="Arial"/>
              <a:buNone/>
            </a:pPr>
            <a:r>
              <a:rPr lang="en-US" sz="2100" b="1" i="0" u="none" strike="noStrike" cap="none">
                <a:solidFill>
                  <a:srgbClr val="000000"/>
                </a:solidFill>
                <a:latin typeface="Arial"/>
                <a:ea typeface="Arial"/>
                <a:cs typeface="Arial"/>
                <a:sym typeface="Arial"/>
              </a:rPr>
              <a:t>Publisher’s version</a:t>
            </a:r>
            <a:endParaRPr sz="1200" b="0" i="0" u="none" strike="noStrike" cap="none">
              <a:solidFill>
                <a:srgbClr val="000000"/>
              </a:solidFill>
              <a:latin typeface="Arial"/>
              <a:ea typeface="Arial"/>
              <a:cs typeface="Arial"/>
              <a:sym typeface="Arial"/>
            </a:endParaRPr>
          </a:p>
        </p:txBody>
      </p:sp>
      <p:cxnSp>
        <p:nvCxnSpPr>
          <p:cNvPr id="431" name="Google Shape;431;g3cfd27d4c35_0_48"/>
          <p:cNvCxnSpPr/>
          <p:nvPr/>
        </p:nvCxnSpPr>
        <p:spPr>
          <a:xfrm>
            <a:off x="874514" y="5231456"/>
            <a:ext cx="0" cy="549000"/>
          </a:xfrm>
          <a:prstGeom prst="straightConnector1">
            <a:avLst/>
          </a:prstGeom>
          <a:noFill/>
          <a:ln w="21825" cap="flat" cmpd="sng">
            <a:solidFill>
              <a:schemeClr val="accent1">
                <a:alpha val="21960"/>
              </a:schemeClr>
            </a:solidFill>
            <a:prstDash val="solid"/>
            <a:round/>
            <a:headEnd type="none" w="sm" len="sm"/>
            <a:tailEnd type="triangle" w="med" len="med"/>
          </a:ln>
          <a:effectLst>
            <a:outerShdw blurRad="43656" dist="21828" dir="5400000" rotWithShape="0">
              <a:srgbClr val="000000">
                <a:alpha val="37650"/>
              </a:srgbClr>
            </a:outerShdw>
          </a:effectLst>
        </p:spPr>
      </p:cxnSp>
      <p:sp>
        <p:nvSpPr>
          <p:cNvPr id="432" name="Google Shape;432;g3cfd27d4c35_0_48"/>
          <p:cNvSpPr txBox="1"/>
          <p:nvPr/>
        </p:nvSpPr>
        <p:spPr>
          <a:xfrm>
            <a:off x="1008824" y="5230342"/>
            <a:ext cx="4397100" cy="636300"/>
          </a:xfrm>
          <a:prstGeom prst="rect">
            <a:avLst/>
          </a:prstGeom>
          <a:noFill/>
          <a:ln>
            <a:noFill/>
          </a:ln>
        </p:spPr>
        <p:txBody>
          <a:bodyPr spcFirstLastPara="1" wrap="square" lIns="55850" tIns="55850" rIns="55850" bIns="55850" anchor="t" anchorCtr="0">
            <a:spAutoFit/>
          </a:bodyPr>
          <a:lstStyle/>
          <a:p>
            <a:pPr marL="0" marR="0" lvl="0" indent="0" algn="l" rtl="0">
              <a:lnSpc>
                <a:spcPct val="100000"/>
              </a:lnSpc>
              <a:spcBef>
                <a:spcPts val="0"/>
              </a:spcBef>
              <a:spcAft>
                <a:spcPts val="0"/>
              </a:spcAft>
              <a:buClr>
                <a:srgbClr val="000000"/>
              </a:buClr>
              <a:buSzPts val="1700"/>
              <a:buFont typeface="Calibri"/>
              <a:buNone/>
            </a:pPr>
            <a:r>
              <a:rPr lang="en-US" sz="1700" b="0" i="0" u="none" strike="noStrike" cap="none">
                <a:solidFill>
                  <a:srgbClr val="000000"/>
                </a:solidFill>
                <a:latin typeface="Calibri"/>
                <a:ea typeface="Calibri"/>
                <a:cs typeface="Calibri"/>
                <a:sym typeface="Calibri"/>
              </a:rPr>
              <a:t>copy-editing (minor linguistic changes) + journal’s layout</a:t>
            </a:r>
            <a:endParaRPr sz="1200" b="0" i="0" u="none" strike="noStrike" cap="none">
              <a:solidFill>
                <a:srgbClr val="000000"/>
              </a:solidFill>
              <a:latin typeface="Arial"/>
              <a:ea typeface="Arial"/>
              <a:cs typeface="Arial"/>
              <a:sym typeface="Arial"/>
            </a:endParaRPr>
          </a:p>
        </p:txBody>
      </p:sp>
      <p:sp>
        <p:nvSpPr>
          <p:cNvPr id="23" name="Google Shape;382;g3c3eaa8921b_0_631">
            <a:extLst>
              <a:ext uri="{FF2B5EF4-FFF2-40B4-BE49-F238E27FC236}">
                <a16:creationId xmlns:a16="http://schemas.microsoft.com/office/drawing/2014/main" id="{F2EAEE0F-AB4B-4338-88BF-F8B2BCDA2931}"/>
              </a:ext>
            </a:extLst>
          </p:cNvPr>
          <p:cNvSpPr txBox="1">
            <a:spLocks noGrp="1"/>
          </p:cNvSpPr>
          <p:nvPr>
            <p:ph type="title"/>
          </p:nvPr>
        </p:nvSpPr>
        <p:spPr>
          <a:xfrm>
            <a:off x="874530" y="-272397"/>
            <a:ext cx="10058400" cy="1598342"/>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sz="4600" b="0" dirty="0">
                <a:solidFill>
                  <a:schemeClr val="dk1"/>
                </a:solidFill>
                <a:latin typeface="Calibri"/>
                <a:ea typeface="Calibri"/>
                <a:cs typeface="Calibri"/>
                <a:sym typeface="Calibri"/>
              </a:rPr>
              <a:t>The Green OA publishing route</a:t>
            </a:r>
            <a:endParaRPr sz="4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1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1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19">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1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438" name="Google Shape;438;g3c3eaa8921b_0_938"/>
          <p:cNvSpPr txBox="1">
            <a:spLocks noGrp="1"/>
          </p:cNvSpPr>
          <p:nvPr>
            <p:ph type="sldNum" idx="12"/>
          </p:nvPr>
        </p:nvSpPr>
        <p:spPr>
          <a:xfrm>
            <a:off x="10801722" y="4567535"/>
            <a:ext cx="303900" cy="328200"/>
          </a:xfrm>
          <a:prstGeom prst="rect">
            <a:avLst/>
          </a:prstGeom>
          <a:noFill/>
          <a:ln>
            <a:noFill/>
          </a:ln>
        </p:spPr>
        <p:txBody>
          <a:bodyPr spcFirstLastPara="1" wrap="square" lIns="55850" tIns="55850" rIns="55850" bIns="55850" anchor="t" anchorCtr="0">
            <a:spAutoFit/>
          </a:bodyPr>
          <a:lstStyle/>
          <a:p>
            <a:pPr marL="0" lvl="0" indent="0" algn="ctr" rtl="0">
              <a:lnSpc>
                <a:spcPct val="100000"/>
              </a:lnSpc>
              <a:spcBef>
                <a:spcPts val="0"/>
              </a:spcBef>
              <a:spcAft>
                <a:spcPts val="0"/>
              </a:spcAft>
              <a:buClr>
                <a:srgbClr val="535353"/>
              </a:buClr>
              <a:buSzPts val="1400"/>
              <a:buFont typeface="Gill Sans"/>
              <a:buNone/>
            </a:pPr>
            <a:fld id="{00000000-1234-1234-1234-123412341234}" type="slidenum">
              <a:rPr lang="en-US"/>
              <a:t>34</a:t>
            </a:fld>
            <a:endParaRPr sz="900"/>
          </a:p>
        </p:txBody>
      </p:sp>
      <p:grpSp>
        <p:nvGrpSpPr>
          <p:cNvPr id="439" name="Google Shape;439;g3c3eaa8921b_0_938"/>
          <p:cNvGrpSpPr/>
          <p:nvPr/>
        </p:nvGrpSpPr>
        <p:grpSpPr>
          <a:xfrm>
            <a:off x="217330" y="1188061"/>
            <a:ext cx="11391190" cy="5556020"/>
            <a:chOff x="-203200" y="-203202"/>
            <a:chExt cx="12150603" cy="7902176"/>
          </a:xfrm>
        </p:grpSpPr>
        <p:grpSp>
          <p:nvGrpSpPr>
            <p:cNvPr id="440" name="Google Shape;440;g3c3eaa8921b_0_938"/>
            <p:cNvGrpSpPr/>
            <p:nvPr/>
          </p:nvGrpSpPr>
          <p:grpSpPr>
            <a:xfrm>
              <a:off x="-203200" y="-203202"/>
              <a:ext cx="12150603" cy="7902176"/>
              <a:chOff x="0" y="-1"/>
              <a:chExt cx="12150603" cy="7902176"/>
            </a:xfrm>
          </p:grpSpPr>
          <p:pic>
            <p:nvPicPr>
              <p:cNvPr id="441" name="Google Shape;441;g3c3eaa8921b_0_938" descr="pasted-image.png"/>
              <p:cNvPicPr preferRelativeResize="0"/>
              <p:nvPr/>
            </p:nvPicPr>
            <p:blipFill rotWithShape="1">
              <a:blip r:embed="rId3">
                <a:alphaModFix/>
              </a:blip>
              <a:srcRect l="8756" t="6023" r="2709"/>
              <a:stretch/>
            </p:blipFill>
            <p:spPr>
              <a:xfrm>
                <a:off x="203200" y="203200"/>
                <a:ext cx="11744201" cy="7457675"/>
              </a:xfrm>
              <a:prstGeom prst="rect">
                <a:avLst/>
              </a:prstGeom>
              <a:noFill/>
              <a:ln>
                <a:noFill/>
              </a:ln>
            </p:spPr>
          </p:pic>
          <p:pic>
            <p:nvPicPr>
              <p:cNvPr id="442" name="Google Shape;442;g3c3eaa8921b_0_938" descr="pasted-image.png"/>
              <p:cNvPicPr preferRelativeResize="0"/>
              <p:nvPr/>
            </p:nvPicPr>
            <p:blipFill rotWithShape="1">
              <a:blip r:embed="rId4">
                <a:alphaModFix/>
              </a:blip>
              <a:srcRect/>
              <a:stretch/>
            </p:blipFill>
            <p:spPr>
              <a:xfrm>
                <a:off x="0" y="-1"/>
                <a:ext cx="12150603" cy="7902176"/>
              </a:xfrm>
              <a:prstGeom prst="rect">
                <a:avLst/>
              </a:prstGeom>
              <a:noFill/>
              <a:ln>
                <a:noFill/>
              </a:ln>
            </p:spPr>
          </p:pic>
        </p:grpSp>
        <p:sp>
          <p:nvSpPr>
            <p:cNvPr id="443" name="Google Shape;443;g3c3eaa8921b_0_938"/>
            <p:cNvSpPr/>
            <p:nvPr/>
          </p:nvSpPr>
          <p:spPr>
            <a:xfrm>
              <a:off x="1635476" y="4560213"/>
              <a:ext cx="3134700" cy="419100"/>
            </a:xfrm>
            <a:prstGeom prst="rect">
              <a:avLst/>
            </a:prstGeom>
            <a:solidFill>
              <a:srgbClr val="CBCCFB"/>
            </a:solidFill>
            <a:ln>
              <a:noFill/>
            </a:ln>
          </p:spPr>
          <p:txBody>
            <a:bodyPr spcFirstLastPara="1" wrap="square" lIns="55850" tIns="55850" rIns="55850" bIns="55850" anchor="ctr" anchorCtr="0">
              <a:noAutofit/>
            </a:bodyPr>
            <a:lstStyle/>
            <a:p>
              <a:pPr marL="0" marR="0" lvl="0" indent="0" algn="l" rtl="0">
                <a:lnSpc>
                  <a:spcPct val="100000"/>
                </a:lnSpc>
                <a:spcBef>
                  <a:spcPts val="0"/>
                </a:spcBef>
                <a:spcAft>
                  <a:spcPts val="0"/>
                </a:spcAft>
                <a:buClr>
                  <a:srgbClr val="000000"/>
                </a:buClr>
                <a:buSzPts val="1500"/>
                <a:buFont typeface="Times New Roman"/>
                <a:buNone/>
              </a:pPr>
              <a:r>
                <a:rPr lang="en-US" sz="1500" b="0" i="0" u="none" strike="noStrike" cap="none">
                  <a:solidFill>
                    <a:srgbClr val="000000"/>
                  </a:solidFill>
                  <a:latin typeface="Times New Roman"/>
                  <a:ea typeface="Times New Roman"/>
                  <a:cs typeface="Times New Roman"/>
                  <a:sym typeface="Times New Roman"/>
                </a:rPr>
                <a:t>Please cite as:</a:t>
              </a:r>
              <a:endParaRPr sz="1200" b="0" i="0" u="none" strike="noStrike" cap="none">
                <a:solidFill>
                  <a:srgbClr val="000000"/>
                </a:solidFill>
                <a:latin typeface="Arial"/>
                <a:ea typeface="Arial"/>
                <a:cs typeface="Arial"/>
                <a:sym typeface="Arial"/>
              </a:endParaRPr>
            </a:p>
          </p:txBody>
        </p:sp>
      </p:grpSp>
      <p:sp>
        <p:nvSpPr>
          <p:cNvPr id="444" name="Google Shape;444;g3c3eaa8921b_0_938"/>
          <p:cNvSpPr/>
          <p:nvPr/>
        </p:nvSpPr>
        <p:spPr>
          <a:xfrm>
            <a:off x="154060" y="3569575"/>
            <a:ext cx="1693500" cy="1270200"/>
          </a:xfrm>
          <a:prstGeom prst="rightArrow">
            <a:avLst>
              <a:gd name="adj1" fmla="val 32000"/>
              <a:gd name="adj2" fmla="val 64000"/>
            </a:avLst>
          </a:prstGeom>
          <a:solidFill>
            <a:srgbClr val="FF0501"/>
          </a:solidFill>
          <a:ln>
            <a:noFill/>
          </a:ln>
          <a:effectLst>
            <a:outerShdw blurRad="43656" dist="21828" dir="5400000" rotWithShape="0">
              <a:srgbClr val="000000">
                <a:alpha val="34901"/>
              </a:srgbClr>
            </a:outerShdw>
          </a:effectLst>
        </p:spPr>
        <p:txBody>
          <a:bodyPr spcFirstLastPara="1" wrap="square" lIns="55850" tIns="55850" rIns="55850" bIns="55850" anchor="ctr" anchorCtr="0">
            <a:noAutofit/>
          </a:bodyPr>
          <a:lstStyle/>
          <a:p>
            <a:pPr marL="0" marR="0" lvl="0" indent="0" algn="l" rtl="0">
              <a:lnSpc>
                <a:spcPct val="100000"/>
              </a:lnSpc>
              <a:spcBef>
                <a:spcPts val="0"/>
              </a:spcBef>
              <a:spcAft>
                <a:spcPts val="0"/>
              </a:spcAft>
              <a:buClr>
                <a:srgbClr val="000000"/>
              </a:buClr>
              <a:buSzPts val="2100"/>
              <a:buFont typeface="Calibri"/>
              <a:buNone/>
            </a:pPr>
            <a:endParaRPr sz="2100" b="0" i="0" u="none" strike="noStrike" cap="none">
              <a:solidFill>
                <a:srgbClr val="000000"/>
              </a:solidFill>
              <a:latin typeface="Calibri"/>
              <a:ea typeface="Calibri"/>
              <a:cs typeface="Calibri"/>
              <a:sym typeface="Calibri"/>
            </a:endParaRPr>
          </a:p>
        </p:txBody>
      </p:sp>
      <p:sp>
        <p:nvSpPr>
          <p:cNvPr id="445" name="Google Shape;445;g3c3eaa8921b_0_938"/>
          <p:cNvSpPr txBox="1">
            <a:spLocks noGrp="1"/>
          </p:cNvSpPr>
          <p:nvPr>
            <p:ph type="title"/>
          </p:nvPr>
        </p:nvSpPr>
        <p:spPr>
          <a:xfrm>
            <a:off x="874530" y="-272397"/>
            <a:ext cx="10058400" cy="1450800"/>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sz="4600" b="0" dirty="0">
                <a:solidFill>
                  <a:schemeClr val="dk1"/>
                </a:solidFill>
                <a:latin typeface="Calibri"/>
                <a:ea typeface="Calibri"/>
                <a:cs typeface="Calibri"/>
                <a:sym typeface="Calibri"/>
              </a:rPr>
              <a:t>Example: </a:t>
            </a:r>
            <a:r>
              <a:rPr lang="en-US" sz="4600" b="0" dirty="0" err="1">
                <a:solidFill>
                  <a:schemeClr val="dk1"/>
                </a:solidFill>
                <a:latin typeface="Calibri"/>
                <a:ea typeface="Calibri"/>
                <a:cs typeface="Calibri"/>
                <a:sym typeface="Calibri"/>
              </a:rPr>
              <a:t>Postprint</a:t>
            </a:r>
            <a:endParaRPr sz="46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083"/>
        <p:cNvGrpSpPr/>
        <p:nvPr/>
      </p:nvGrpSpPr>
      <p:grpSpPr>
        <a:xfrm>
          <a:off x="0" y="0"/>
          <a:ext cx="0" cy="0"/>
          <a:chOff x="0" y="0"/>
          <a:chExt cx="0" cy="0"/>
        </a:xfrm>
      </p:grpSpPr>
      <p:sp>
        <p:nvSpPr>
          <p:cNvPr id="1084" name="Google Shape;1084;g3c3eaa8921b_0_669"/>
          <p:cNvSpPr txBox="1">
            <a:spLocks noGrp="1"/>
          </p:cNvSpPr>
          <p:nvPr>
            <p:ph type="title"/>
          </p:nvPr>
        </p:nvSpPr>
        <p:spPr>
          <a:xfrm>
            <a:off x="333374" y="72701"/>
            <a:ext cx="7248000" cy="574500"/>
          </a:xfrm>
          <a:prstGeom prst="rect">
            <a:avLst/>
          </a:prstGeom>
          <a:noFill/>
          <a:ln>
            <a:noFill/>
          </a:ln>
        </p:spPr>
        <p:txBody>
          <a:bodyPr spcFirstLastPara="1" wrap="square" lIns="55850" tIns="55850" rIns="55850" bIns="55850" anchor="ctr" anchorCtr="0">
            <a:normAutofit fontScale="90000"/>
          </a:bodyPr>
          <a:lstStyle/>
          <a:p>
            <a:pPr marL="0" marR="0" lvl="0" indent="0" algn="l" rtl="0">
              <a:lnSpc>
                <a:spcPct val="100000"/>
              </a:lnSpc>
              <a:spcBef>
                <a:spcPts val="0"/>
              </a:spcBef>
              <a:spcAft>
                <a:spcPts val="0"/>
              </a:spcAft>
              <a:buClr>
                <a:srgbClr val="1016F4"/>
              </a:buClr>
              <a:buSzPct val="100000"/>
              <a:buFont typeface="Arial"/>
              <a:buNone/>
            </a:pPr>
            <a:r>
              <a:rPr lang="en-US" sz="3500" b="0" i="0" u="sng" strike="noStrike" cap="none" dirty="0">
                <a:solidFill>
                  <a:srgbClr val="1016F4"/>
                </a:solidFill>
                <a:latin typeface="Arial"/>
                <a:ea typeface="Arial"/>
                <a:cs typeface="Arial"/>
                <a:sym typeface="Arial"/>
                <a:hlinkClick r:id="rId3">
                  <a:extLst>
                    <a:ext uri="{A12FA001-AC4F-418D-AE19-62706E023703}">
                      <ahyp:hlinkClr xmlns:ahyp="http://schemas.microsoft.com/office/drawing/2018/hyperlinkcolor" val="tx"/>
                    </a:ext>
                  </a:extLst>
                </a:hlinkClick>
              </a:rPr>
              <a:t>https://openpolicyfinder.jisc.ac.uk</a:t>
            </a:r>
            <a:endParaRPr b="0" dirty="0"/>
          </a:p>
        </p:txBody>
      </p:sp>
      <p:sp>
        <p:nvSpPr>
          <p:cNvPr id="1085" name="Google Shape;1085;g3c3eaa8921b_0_669"/>
          <p:cNvSpPr txBox="1">
            <a:spLocks noGrp="1"/>
          </p:cNvSpPr>
          <p:nvPr>
            <p:ph type="sldNum" idx="12"/>
          </p:nvPr>
        </p:nvSpPr>
        <p:spPr>
          <a:xfrm>
            <a:off x="10801722" y="4567535"/>
            <a:ext cx="303900" cy="328200"/>
          </a:xfrm>
          <a:prstGeom prst="rect">
            <a:avLst/>
          </a:prstGeom>
          <a:noFill/>
          <a:ln>
            <a:noFill/>
          </a:ln>
        </p:spPr>
        <p:txBody>
          <a:bodyPr spcFirstLastPara="1" wrap="square" lIns="55850" tIns="55850" rIns="55850" bIns="55850" anchor="t" anchorCtr="0">
            <a:spAutoFit/>
          </a:bodyPr>
          <a:lstStyle/>
          <a:p>
            <a:pPr marL="0" lvl="0" indent="0" algn="ctr" rtl="0">
              <a:lnSpc>
                <a:spcPct val="100000"/>
              </a:lnSpc>
              <a:spcBef>
                <a:spcPts val="0"/>
              </a:spcBef>
              <a:spcAft>
                <a:spcPts val="0"/>
              </a:spcAft>
              <a:buClr>
                <a:srgbClr val="535353"/>
              </a:buClr>
              <a:buSzPts val="1400"/>
              <a:buFont typeface="Gill Sans"/>
              <a:buNone/>
            </a:pPr>
            <a:fld id="{00000000-1234-1234-1234-123412341234}" type="slidenum">
              <a:rPr lang="en-US"/>
              <a:t>35</a:t>
            </a:fld>
            <a:endParaRPr sz="900"/>
          </a:p>
        </p:txBody>
      </p:sp>
      <p:grpSp>
        <p:nvGrpSpPr>
          <p:cNvPr id="1086" name="Google Shape;1086;g3c3eaa8921b_0_669"/>
          <p:cNvGrpSpPr/>
          <p:nvPr/>
        </p:nvGrpSpPr>
        <p:grpSpPr>
          <a:xfrm>
            <a:off x="1424938" y="1032920"/>
            <a:ext cx="7179085" cy="5615101"/>
            <a:chOff x="-1" y="-1"/>
            <a:chExt cx="10210617" cy="7986205"/>
          </a:xfrm>
        </p:grpSpPr>
        <p:pic>
          <p:nvPicPr>
            <p:cNvPr id="1087" name="Google Shape;1087;g3c3eaa8921b_0_669" descr="eingesetzter-Film.png"/>
            <p:cNvPicPr preferRelativeResize="0"/>
            <p:nvPr/>
          </p:nvPicPr>
          <p:blipFill rotWithShape="1">
            <a:blip r:embed="rId4">
              <a:alphaModFix/>
            </a:blip>
            <a:srcRect/>
            <a:stretch/>
          </p:blipFill>
          <p:spPr>
            <a:xfrm>
              <a:off x="203199" y="203199"/>
              <a:ext cx="9804216" cy="7541705"/>
            </a:xfrm>
            <a:prstGeom prst="rect">
              <a:avLst/>
            </a:prstGeom>
            <a:noFill/>
            <a:ln>
              <a:noFill/>
            </a:ln>
          </p:spPr>
        </p:pic>
        <p:pic>
          <p:nvPicPr>
            <p:cNvPr id="1088" name="Google Shape;1088;g3c3eaa8921b_0_669" descr="eingesetzter-Film.png"/>
            <p:cNvPicPr preferRelativeResize="0"/>
            <p:nvPr/>
          </p:nvPicPr>
          <p:blipFill rotWithShape="1">
            <a:blip r:embed="rId5">
              <a:alphaModFix/>
            </a:blip>
            <a:srcRect/>
            <a:stretch/>
          </p:blipFill>
          <p:spPr>
            <a:xfrm>
              <a:off x="-1" y="-1"/>
              <a:ext cx="10210617" cy="7986205"/>
            </a:xfrm>
            <a:prstGeom prst="rect">
              <a:avLst/>
            </a:prstGeom>
            <a:noFill/>
            <a:ln>
              <a:noFill/>
            </a:ln>
          </p:spPr>
        </p:pic>
      </p:grpSp>
    </p:spTree>
    <p:extLst>
      <p:ext uri="{BB962C8B-B14F-4D97-AF65-F5344CB8AC3E}">
        <p14:creationId xmlns:p14="http://schemas.microsoft.com/office/powerpoint/2010/main" val="23907870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49"/>
        <p:cNvGrpSpPr/>
        <p:nvPr/>
      </p:nvGrpSpPr>
      <p:grpSpPr>
        <a:xfrm>
          <a:off x="0" y="0"/>
          <a:ext cx="0" cy="0"/>
          <a:chOff x="0" y="0"/>
          <a:chExt cx="0" cy="0"/>
        </a:xfrm>
      </p:grpSpPr>
      <p:sp>
        <p:nvSpPr>
          <p:cNvPr id="450" name="Google Shape;450;g3c3eaa8921b_0_740"/>
          <p:cNvSpPr txBox="1">
            <a:spLocks noGrp="1"/>
          </p:cNvSpPr>
          <p:nvPr>
            <p:ph type="title"/>
          </p:nvPr>
        </p:nvSpPr>
        <p:spPr>
          <a:xfrm>
            <a:off x="1158625" y="1011750"/>
            <a:ext cx="8204700" cy="436200"/>
          </a:xfrm>
          <a:prstGeom prst="rect">
            <a:avLst/>
          </a:prstGeom>
          <a:noFill/>
          <a:ln>
            <a:noFill/>
          </a:ln>
        </p:spPr>
        <p:txBody>
          <a:bodyPr spcFirstLastPara="1" wrap="square" lIns="55850" tIns="55850" rIns="55850" bIns="55850" anchor="ctr" anchorCtr="0">
            <a:noAutofit/>
          </a:bodyPr>
          <a:lstStyle/>
          <a:p>
            <a:pPr marL="0" lvl="0" indent="0" algn="l" rtl="0">
              <a:lnSpc>
                <a:spcPct val="100000"/>
              </a:lnSpc>
              <a:spcBef>
                <a:spcPts val="0"/>
              </a:spcBef>
              <a:spcAft>
                <a:spcPts val="0"/>
              </a:spcAft>
              <a:buClr>
                <a:srgbClr val="000000"/>
              </a:buClr>
              <a:buSzPct val="100000"/>
              <a:buFont typeface="Arial"/>
              <a:buNone/>
            </a:pPr>
            <a:r>
              <a:rPr lang="en-US" sz="4600" b="0" dirty="0">
                <a:solidFill>
                  <a:schemeClr val="dk1"/>
                </a:solidFill>
                <a:latin typeface="Calibri"/>
                <a:ea typeface="Calibri"/>
                <a:cs typeface="Calibri"/>
                <a:sym typeface="Calibri"/>
              </a:rPr>
              <a:t>Pre- and </a:t>
            </a:r>
            <a:r>
              <a:rPr lang="en-US" sz="4600" b="0" dirty="0" err="1">
                <a:solidFill>
                  <a:schemeClr val="dk1"/>
                </a:solidFill>
                <a:latin typeface="Calibri"/>
                <a:ea typeface="Calibri"/>
                <a:cs typeface="Calibri"/>
                <a:sym typeface="Calibri"/>
              </a:rPr>
              <a:t>postprint</a:t>
            </a:r>
            <a:r>
              <a:rPr lang="en-US" sz="4600" b="0" dirty="0">
                <a:solidFill>
                  <a:schemeClr val="dk1"/>
                </a:solidFill>
                <a:latin typeface="Calibri"/>
                <a:ea typeface="Calibri"/>
                <a:cs typeface="Calibri"/>
                <a:sym typeface="Calibri"/>
              </a:rPr>
              <a:t> servers</a:t>
            </a:r>
            <a:endParaRPr sz="4600" dirty="0">
              <a:solidFill>
                <a:schemeClr val="dk1"/>
              </a:solidFill>
            </a:endParaRPr>
          </a:p>
        </p:txBody>
      </p:sp>
      <p:sp>
        <p:nvSpPr>
          <p:cNvPr id="451" name="Google Shape;451;g3c3eaa8921b_0_740"/>
          <p:cNvSpPr txBox="1">
            <a:spLocks noGrp="1"/>
          </p:cNvSpPr>
          <p:nvPr>
            <p:ph type="sldNum" idx="12"/>
          </p:nvPr>
        </p:nvSpPr>
        <p:spPr>
          <a:xfrm>
            <a:off x="10801722" y="4567535"/>
            <a:ext cx="303900" cy="328200"/>
          </a:xfrm>
          <a:prstGeom prst="rect">
            <a:avLst/>
          </a:prstGeom>
          <a:noFill/>
          <a:ln>
            <a:noFill/>
          </a:ln>
        </p:spPr>
        <p:txBody>
          <a:bodyPr spcFirstLastPara="1" wrap="square" lIns="55850" tIns="55850" rIns="55850" bIns="55850" anchor="t" anchorCtr="0">
            <a:spAutoFit/>
          </a:bodyPr>
          <a:lstStyle/>
          <a:p>
            <a:pPr marL="0" lvl="0" indent="0" algn="ctr" rtl="0">
              <a:lnSpc>
                <a:spcPct val="100000"/>
              </a:lnSpc>
              <a:spcBef>
                <a:spcPts val="0"/>
              </a:spcBef>
              <a:spcAft>
                <a:spcPts val="0"/>
              </a:spcAft>
              <a:buClr>
                <a:srgbClr val="535353"/>
              </a:buClr>
              <a:buSzPts val="1400"/>
              <a:buFont typeface="Gill Sans"/>
              <a:buNone/>
            </a:pPr>
            <a:fld id="{00000000-1234-1234-1234-123412341234}" type="slidenum">
              <a:rPr lang="en-US"/>
              <a:t>36</a:t>
            </a:fld>
            <a:endParaRPr sz="900"/>
          </a:p>
        </p:txBody>
      </p:sp>
      <p:pic>
        <p:nvPicPr>
          <p:cNvPr id="452" name="Google Shape;452;g3c3eaa8921b_0_740" descr="pasted-image.png"/>
          <p:cNvPicPr preferRelativeResize="0"/>
          <p:nvPr/>
        </p:nvPicPr>
        <p:blipFill rotWithShape="1">
          <a:blip r:embed="rId3">
            <a:alphaModFix/>
          </a:blip>
          <a:srcRect/>
          <a:stretch/>
        </p:blipFill>
        <p:spPr>
          <a:xfrm>
            <a:off x="639266" y="1985756"/>
            <a:ext cx="5798525" cy="2886491"/>
          </a:xfrm>
          <a:prstGeom prst="rect">
            <a:avLst/>
          </a:prstGeom>
          <a:noFill/>
          <a:ln>
            <a:noFill/>
          </a:ln>
          <a:effectLst>
            <a:outerShdw blurRad="185539" dist="65484" dir="1933291" rotWithShape="0">
              <a:srgbClr val="000000">
                <a:alpha val="65882"/>
              </a:srgbClr>
            </a:outerShdw>
          </a:effectLst>
        </p:spPr>
      </p:pic>
      <p:pic>
        <p:nvPicPr>
          <p:cNvPr id="454" name="Google Shape;454;g3c3eaa8921b_0_740"/>
          <p:cNvPicPr preferRelativeResize="0"/>
          <p:nvPr/>
        </p:nvPicPr>
        <p:blipFill>
          <a:blip r:embed="rId4">
            <a:alphaModFix/>
          </a:blip>
          <a:stretch>
            <a:fillRect/>
          </a:stretch>
        </p:blipFill>
        <p:spPr>
          <a:xfrm>
            <a:off x="7196324" y="2341688"/>
            <a:ext cx="4409524" cy="2174625"/>
          </a:xfrm>
          <a:prstGeom prst="rect">
            <a:avLst/>
          </a:prstGeom>
          <a:noFill/>
          <a:ln>
            <a:noFill/>
          </a:ln>
        </p:spPr>
      </p:pic>
      <p:sp>
        <p:nvSpPr>
          <p:cNvPr id="455" name="Google Shape;455;g3c3eaa8921b_0_740"/>
          <p:cNvSpPr txBox="1"/>
          <p:nvPr/>
        </p:nvSpPr>
        <p:spPr>
          <a:xfrm>
            <a:off x="8406613" y="4872250"/>
            <a:ext cx="300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u="sng">
                <a:solidFill>
                  <a:schemeClr val="hlink"/>
                </a:solidFill>
                <a:hlinkClick r:id="rId5"/>
              </a:rPr>
              <a:t>https://www.biorxiv.org/</a:t>
            </a:r>
            <a:endParaRPr/>
          </a:p>
        </p:txBody>
      </p:sp>
      <p:sp>
        <p:nvSpPr>
          <p:cNvPr id="456" name="Google Shape;456;g3c3eaa8921b_0_740"/>
          <p:cNvSpPr txBox="1"/>
          <p:nvPr/>
        </p:nvSpPr>
        <p:spPr>
          <a:xfrm>
            <a:off x="2038538" y="5157225"/>
            <a:ext cx="300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u="sng">
                <a:solidFill>
                  <a:schemeClr val="hlink"/>
                </a:solidFill>
                <a:hlinkClick r:id="rId6"/>
              </a:rPr>
              <a:t>https://arxiv.org/</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g3c3eaa8921b_0_747"/>
          <p:cNvSpPr txBox="1">
            <a:spLocks noGrp="1"/>
          </p:cNvSpPr>
          <p:nvPr>
            <p:ph type="sldNum" idx="12"/>
          </p:nvPr>
        </p:nvSpPr>
        <p:spPr>
          <a:xfrm>
            <a:off x="10801722" y="4567535"/>
            <a:ext cx="303900" cy="328200"/>
          </a:xfrm>
          <a:prstGeom prst="rect">
            <a:avLst/>
          </a:prstGeom>
          <a:noFill/>
          <a:ln>
            <a:noFill/>
          </a:ln>
        </p:spPr>
        <p:txBody>
          <a:bodyPr spcFirstLastPara="1" wrap="square" lIns="55850" tIns="55850" rIns="55850" bIns="55850" anchor="t" anchorCtr="0">
            <a:spAutoFit/>
          </a:bodyPr>
          <a:lstStyle/>
          <a:p>
            <a:pPr marL="0" lvl="0" indent="0" algn="ctr" rtl="0">
              <a:lnSpc>
                <a:spcPct val="100000"/>
              </a:lnSpc>
              <a:spcBef>
                <a:spcPts val="0"/>
              </a:spcBef>
              <a:spcAft>
                <a:spcPts val="0"/>
              </a:spcAft>
              <a:buClr>
                <a:srgbClr val="535353"/>
              </a:buClr>
              <a:buSzPts val="1400"/>
              <a:buFont typeface="Gill Sans"/>
              <a:buNone/>
            </a:pPr>
            <a:fld id="{00000000-1234-1234-1234-123412341234}" type="slidenum">
              <a:rPr lang="en-US"/>
              <a:t>37</a:t>
            </a:fld>
            <a:endParaRPr sz="900"/>
          </a:p>
        </p:txBody>
      </p:sp>
      <p:pic>
        <p:nvPicPr>
          <p:cNvPr id="462" name="Google Shape;462;g3c3eaa8921b_0_747" descr="pasted-image.png"/>
          <p:cNvPicPr preferRelativeResize="0"/>
          <p:nvPr/>
        </p:nvPicPr>
        <p:blipFill rotWithShape="1">
          <a:blip r:embed="rId3">
            <a:alphaModFix/>
          </a:blip>
          <a:srcRect/>
          <a:stretch/>
        </p:blipFill>
        <p:spPr>
          <a:xfrm>
            <a:off x="626533" y="1168486"/>
            <a:ext cx="2997201" cy="596901"/>
          </a:xfrm>
          <a:prstGeom prst="rect">
            <a:avLst/>
          </a:prstGeom>
          <a:noFill/>
          <a:ln>
            <a:noFill/>
          </a:ln>
        </p:spPr>
      </p:pic>
      <p:sp>
        <p:nvSpPr>
          <p:cNvPr id="464" name="Google Shape;464;g3c3eaa8921b_0_747"/>
          <p:cNvSpPr txBox="1"/>
          <p:nvPr/>
        </p:nvSpPr>
        <p:spPr>
          <a:xfrm>
            <a:off x="909713" y="5955195"/>
            <a:ext cx="9727800" cy="436200"/>
          </a:xfrm>
          <a:prstGeom prst="rect">
            <a:avLst/>
          </a:prstGeom>
          <a:noFill/>
          <a:ln>
            <a:noFill/>
          </a:ln>
        </p:spPr>
        <p:txBody>
          <a:bodyPr spcFirstLastPara="1" wrap="square" lIns="55850" tIns="55850" rIns="55850" bIns="55850" anchor="t" anchorCtr="0">
            <a:spAutoFit/>
          </a:bodyPr>
          <a:lstStyle/>
          <a:p>
            <a:pPr marL="0" marR="0" lvl="0" indent="0" algn="l" rtl="0">
              <a:lnSpc>
                <a:spcPct val="100000"/>
              </a:lnSpc>
              <a:spcBef>
                <a:spcPts val="0"/>
              </a:spcBef>
              <a:spcAft>
                <a:spcPts val="0"/>
              </a:spcAft>
              <a:buClr>
                <a:srgbClr val="000000"/>
              </a:buClr>
              <a:buSzPts val="2100"/>
              <a:buFont typeface="Calibri"/>
              <a:buNone/>
            </a:pPr>
            <a:r>
              <a:rPr lang="en-US" sz="2100" b="0" i="0" u="none" strike="noStrike" cap="none">
                <a:solidFill>
                  <a:srgbClr val="000000"/>
                </a:solidFill>
                <a:latin typeface="Calibri"/>
                <a:ea typeface="Calibri"/>
                <a:cs typeface="Calibri"/>
                <a:sym typeface="Calibri"/>
              </a:rPr>
              <a:t>In contrast to </a:t>
            </a:r>
            <a:r>
              <a:rPr lang="en-US" sz="2100" b="0" i="1" u="none" strike="noStrike" cap="none">
                <a:solidFill>
                  <a:srgbClr val="000000"/>
                </a:solidFill>
                <a:latin typeface="Calibri"/>
                <a:ea typeface="Calibri"/>
                <a:cs typeface="Calibri"/>
                <a:sym typeface="Calibri"/>
              </a:rPr>
              <a:t>ResearchGate</a:t>
            </a:r>
            <a:r>
              <a:rPr lang="en-US" sz="2100" b="0" i="0" u="none" strike="noStrike" cap="none">
                <a:solidFill>
                  <a:srgbClr val="000000"/>
                </a:solidFill>
                <a:latin typeface="Calibri"/>
                <a:ea typeface="Calibri"/>
                <a:cs typeface="Calibri"/>
                <a:sym typeface="Calibri"/>
              </a:rPr>
              <a:t> and </a:t>
            </a:r>
            <a:r>
              <a:rPr lang="en-US" sz="2100" b="0" i="1" u="none" strike="noStrike" cap="none">
                <a:solidFill>
                  <a:srgbClr val="000000"/>
                </a:solidFill>
                <a:latin typeface="Calibri"/>
                <a:ea typeface="Calibri"/>
                <a:cs typeface="Calibri"/>
                <a:sym typeface="Calibri"/>
              </a:rPr>
              <a:t>academia.edu</a:t>
            </a:r>
            <a:r>
              <a:rPr lang="en-US" sz="2100" b="0" i="0" u="none" strike="noStrike" cap="none">
                <a:solidFill>
                  <a:srgbClr val="000000"/>
                </a:solidFill>
                <a:latin typeface="Calibri"/>
                <a:ea typeface="Calibri"/>
                <a:cs typeface="Calibri"/>
                <a:sym typeface="Calibri"/>
              </a:rPr>
              <a:t> these are </a:t>
            </a:r>
            <a:r>
              <a:rPr lang="en-US" sz="2100" b="0" i="0" u="sng" strike="noStrike" cap="none">
                <a:solidFill>
                  <a:srgbClr val="000000"/>
                </a:solidFill>
                <a:latin typeface="Calibri"/>
                <a:ea typeface="Calibri"/>
                <a:cs typeface="Calibri"/>
                <a:sym typeface="Calibri"/>
              </a:rPr>
              <a:t>non-commercial </a:t>
            </a:r>
            <a:r>
              <a:rPr lang="en-US" sz="2100" b="0" i="0" u="none" strike="noStrike" cap="none">
                <a:solidFill>
                  <a:srgbClr val="000000"/>
                </a:solidFill>
                <a:latin typeface="Calibri"/>
                <a:ea typeface="Calibri"/>
                <a:cs typeface="Calibri"/>
                <a:sym typeface="Calibri"/>
              </a:rPr>
              <a:t>services!</a:t>
            </a:r>
            <a:endParaRPr sz="1200" b="0" i="0" u="none" strike="noStrike" cap="none">
              <a:solidFill>
                <a:srgbClr val="000000"/>
              </a:solidFill>
              <a:latin typeface="Arial"/>
              <a:ea typeface="Arial"/>
              <a:cs typeface="Arial"/>
              <a:sym typeface="Arial"/>
            </a:endParaRPr>
          </a:p>
        </p:txBody>
      </p:sp>
      <p:sp>
        <p:nvSpPr>
          <p:cNvPr id="465" name="Google Shape;465;g3c3eaa8921b_0_747"/>
          <p:cNvSpPr txBox="1">
            <a:spLocks noGrp="1"/>
          </p:cNvSpPr>
          <p:nvPr>
            <p:ph type="title"/>
          </p:nvPr>
        </p:nvSpPr>
        <p:spPr>
          <a:xfrm>
            <a:off x="626533" y="112794"/>
            <a:ext cx="7814547" cy="1062860"/>
          </a:xfrm>
          <a:prstGeom prst="rect">
            <a:avLst/>
          </a:prstGeom>
          <a:noFill/>
          <a:ln>
            <a:noFill/>
          </a:ln>
        </p:spPr>
        <p:txBody>
          <a:bodyPr spcFirstLastPara="1" wrap="square" lIns="55850" tIns="55850" rIns="55850" bIns="55850" anchor="ctr" anchorCtr="0">
            <a:noAutofit/>
          </a:bodyPr>
          <a:lstStyle/>
          <a:p>
            <a:pPr marL="0" lvl="0" indent="0" algn="l" rtl="0">
              <a:lnSpc>
                <a:spcPct val="100000"/>
              </a:lnSpc>
              <a:spcBef>
                <a:spcPts val="0"/>
              </a:spcBef>
              <a:spcAft>
                <a:spcPts val="0"/>
              </a:spcAft>
              <a:buClr>
                <a:srgbClr val="000000"/>
              </a:buClr>
              <a:buSzPct val="100000"/>
              <a:buFont typeface="Arial"/>
              <a:buNone/>
            </a:pPr>
            <a:r>
              <a:rPr lang="en-US" sz="4600" b="0" dirty="0">
                <a:solidFill>
                  <a:schemeClr val="dk1"/>
                </a:solidFill>
                <a:latin typeface="Calibri"/>
                <a:ea typeface="Calibri"/>
                <a:cs typeface="Calibri"/>
                <a:sym typeface="Calibri"/>
              </a:rPr>
              <a:t>Pre- and </a:t>
            </a:r>
            <a:r>
              <a:rPr lang="en-US" sz="4600" b="0" dirty="0" err="1">
                <a:solidFill>
                  <a:schemeClr val="dk1"/>
                </a:solidFill>
                <a:latin typeface="Calibri"/>
                <a:ea typeface="Calibri"/>
                <a:cs typeface="Calibri"/>
                <a:sym typeface="Calibri"/>
              </a:rPr>
              <a:t>postprint</a:t>
            </a:r>
            <a:r>
              <a:rPr lang="en-US" sz="4600" b="0" dirty="0">
                <a:solidFill>
                  <a:schemeClr val="dk1"/>
                </a:solidFill>
                <a:latin typeface="Calibri"/>
                <a:ea typeface="Calibri"/>
                <a:cs typeface="Calibri"/>
                <a:sym typeface="Calibri"/>
              </a:rPr>
              <a:t> servers: OSF</a:t>
            </a:r>
            <a:endParaRPr sz="4600" dirty="0">
              <a:solidFill>
                <a:schemeClr val="dk1"/>
              </a:solidFill>
            </a:endParaRPr>
          </a:p>
        </p:txBody>
      </p:sp>
      <p:pic>
        <p:nvPicPr>
          <p:cNvPr id="466" name="Google Shape;466;g3c3eaa8921b_0_747"/>
          <p:cNvPicPr preferRelativeResize="0"/>
          <p:nvPr/>
        </p:nvPicPr>
        <p:blipFill>
          <a:blip r:embed="rId4">
            <a:alphaModFix/>
          </a:blip>
          <a:stretch>
            <a:fillRect/>
          </a:stretch>
        </p:blipFill>
        <p:spPr>
          <a:xfrm>
            <a:off x="627325" y="1917787"/>
            <a:ext cx="6753201" cy="3885009"/>
          </a:xfrm>
          <a:prstGeom prst="rect">
            <a:avLst/>
          </a:prstGeom>
          <a:noFill/>
          <a:ln>
            <a:noFill/>
          </a:ln>
        </p:spPr>
      </p:pic>
      <p:sp>
        <p:nvSpPr>
          <p:cNvPr id="467" name="Google Shape;467;g3c3eaa8921b_0_747"/>
          <p:cNvSpPr txBox="1"/>
          <p:nvPr/>
        </p:nvSpPr>
        <p:spPr>
          <a:xfrm>
            <a:off x="9466284" y="6415134"/>
            <a:ext cx="300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u="sng" dirty="0">
                <a:solidFill>
                  <a:schemeClr val="bg1"/>
                </a:solidFill>
                <a:hlinkClick r:id="rId5">
                  <a:extLst>
                    <a:ext uri="{A12FA001-AC4F-418D-AE19-62706E023703}">
                      <ahyp:hlinkClr xmlns:ahyp="http://schemas.microsoft.com/office/drawing/2018/hyperlinkcolor" val="tx"/>
                    </a:ext>
                  </a:extLst>
                </a:hlinkClick>
              </a:rPr>
              <a:t>https://osf.io/preprints/discover</a:t>
            </a:r>
            <a:endParaRPr dirty="0">
              <a:solidFill>
                <a:schemeClr val="bg1"/>
              </a:solidFill>
            </a:endParaRPr>
          </a:p>
        </p:txBody>
      </p:sp>
      <p:sp>
        <p:nvSpPr>
          <p:cNvPr id="468" name="Google Shape;468;g3c3eaa8921b_0_747"/>
          <p:cNvSpPr txBox="1"/>
          <p:nvPr/>
        </p:nvSpPr>
        <p:spPr>
          <a:xfrm>
            <a:off x="8923350" y="1838775"/>
            <a:ext cx="3000000" cy="1662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a:solidFill>
                  <a:schemeClr val="dk1"/>
                </a:solidFill>
                <a:latin typeface="Calibri"/>
                <a:ea typeface="Calibri"/>
                <a:cs typeface="Calibri"/>
                <a:sym typeface="Calibri"/>
              </a:rPr>
              <a:t>Hettne et al. 2021. A Practical Guide to Preprints: Accelerating Scholarly Communication (1.0). Zenodo. </a:t>
            </a:r>
            <a:r>
              <a:rPr lang="en-US" sz="1600" u="sng">
                <a:solidFill>
                  <a:schemeClr val="hlink"/>
                </a:solidFill>
                <a:latin typeface="Calibri"/>
                <a:ea typeface="Calibri"/>
                <a:cs typeface="Calibri"/>
                <a:sym typeface="Calibri"/>
                <a:hlinkClick r:id="rId6"/>
              </a:rPr>
              <a:t>https://doi.org/10.5281/zenodo.5600535</a:t>
            </a:r>
            <a:endParaRPr sz="1600">
              <a:solidFill>
                <a:schemeClr val="dk1"/>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g3c3eaa8921b_0_747"/>
          <p:cNvSpPr txBox="1">
            <a:spLocks noGrp="1"/>
          </p:cNvSpPr>
          <p:nvPr>
            <p:ph type="sldNum" idx="12"/>
          </p:nvPr>
        </p:nvSpPr>
        <p:spPr>
          <a:xfrm>
            <a:off x="10801722" y="4567535"/>
            <a:ext cx="303900" cy="328200"/>
          </a:xfrm>
          <a:prstGeom prst="rect">
            <a:avLst/>
          </a:prstGeom>
          <a:noFill/>
          <a:ln>
            <a:noFill/>
          </a:ln>
        </p:spPr>
        <p:txBody>
          <a:bodyPr spcFirstLastPara="1" wrap="square" lIns="55850" tIns="55850" rIns="55850" bIns="55850" anchor="t" anchorCtr="0">
            <a:spAutoFit/>
          </a:bodyPr>
          <a:lstStyle/>
          <a:p>
            <a:pPr marL="0" lvl="0" indent="0" algn="ctr" rtl="0">
              <a:lnSpc>
                <a:spcPct val="100000"/>
              </a:lnSpc>
              <a:spcBef>
                <a:spcPts val="0"/>
              </a:spcBef>
              <a:spcAft>
                <a:spcPts val="0"/>
              </a:spcAft>
              <a:buClr>
                <a:srgbClr val="535353"/>
              </a:buClr>
              <a:buSzPts val="1400"/>
              <a:buFont typeface="Gill Sans"/>
              <a:buNone/>
            </a:pPr>
            <a:fld id="{00000000-1234-1234-1234-123412341234}" type="slidenum">
              <a:rPr lang="en-US"/>
              <a:t>38</a:t>
            </a:fld>
            <a:endParaRPr sz="900"/>
          </a:p>
        </p:txBody>
      </p:sp>
      <p:sp>
        <p:nvSpPr>
          <p:cNvPr id="465" name="Google Shape;465;g3c3eaa8921b_0_747"/>
          <p:cNvSpPr txBox="1">
            <a:spLocks noGrp="1"/>
          </p:cNvSpPr>
          <p:nvPr>
            <p:ph type="title"/>
          </p:nvPr>
        </p:nvSpPr>
        <p:spPr>
          <a:xfrm>
            <a:off x="453643" y="288101"/>
            <a:ext cx="7248000" cy="1981570"/>
          </a:xfrm>
          <a:prstGeom prst="rect">
            <a:avLst/>
          </a:prstGeom>
          <a:noFill/>
          <a:ln>
            <a:noFill/>
          </a:ln>
        </p:spPr>
        <p:txBody>
          <a:bodyPr spcFirstLastPara="1" wrap="square" lIns="55850" tIns="55850" rIns="55850" bIns="55850" anchor="ctr" anchorCtr="0">
            <a:normAutofit/>
          </a:bodyPr>
          <a:lstStyle/>
          <a:p>
            <a:pPr marL="0" lvl="0" indent="0" algn="l" rtl="0">
              <a:lnSpc>
                <a:spcPct val="100000"/>
              </a:lnSpc>
              <a:spcBef>
                <a:spcPts val="0"/>
              </a:spcBef>
              <a:spcAft>
                <a:spcPts val="0"/>
              </a:spcAft>
              <a:buClr>
                <a:srgbClr val="000000"/>
              </a:buClr>
              <a:buSzPct val="100000"/>
              <a:buFont typeface="Arial"/>
              <a:buNone/>
            </a:pPr>
            <a:r>
              <a:rPr lang="en-US" sz="4600" b="0" dirty="0">
                <a:solidFill>
                  <a:schemeClr val="dk1"/>
                </a:solidFill>
                <a:latin typeface="Calibri"/>
                <a:ea typeface="Calibri"/>
                <a:cs typeface="Calibri"/>
                <a:sym typeface="Calibri"/>
              </a:rPr>
              <a:t>Pre- and </a:t>
            </a:r>
            <a:r>
              <a:rPr lang="en-US" sz="4600" b="0" dirty="0" err="1">
                <a:solidFill>
                  <a:schemeClr val="dk1"/>
                </a:solidFill>
                <a:latin typeface="Calibri"/>
                <a:ea typeface="Calibri"/>
                <a:cs typeface="Calibri"/>
                <a:sym typeface="Calibri"/>
              </a:rPr>
              <a:t>postprint</a:t>
            </a:r>
            <a:r>
              <a:rPr lang="en-US" sz="4600" b="0" dirty="0">
                <a:solidFill>
                  <a:schemeClr val="dk1"/>
                </a:solidFill>
                <a:latin typeface="Calibri"/>
                <a:ea typeface="Calibri"/>
                <a:cs typeface="Calibri"/>
                <a:sym typeface="Calibri"/>
              </a:rPr>
              <a:t> </a:t>
            </a:r>
            <a:br>
              <a:rPr lang="en-US" sz="4600" b="0" dirty="0">
                <a:solidFill>
                  <a:schemeClr val="dk1"/>
                </a:solidFill>
                <a:latin typeface="Calibri"/>
                <a:ea typeface="Calibri"/>
                <a:cs typeface="Calibri"/>
                <a:sym typeface="Calibri"/>
              </a:rPr>
            </a:br>
            <a:r>
              <a:rPr lang="en-US" sz="4600" b="0" dirty="0">
                <a:solidFill>
                  <a:schemeClr val="dk1"/>
                </a:solidFill>
                <a:latin typeface="Calibri"/>
                <a:ea typeface="Calibri"/>
                <a:cs typeface="Calibri"/>
                <a:sym typeface="Calibri"/>
              </a:rPr>
              <a:t>servers: OSF</a:t>
            </a:r>
            <a:endParaRPr sz="4600" dirty="0">
              <a:solidFill>
                <a:schemeClr val="dk1"/>
              </a:solidFill>
            </a:endParaRPr>
          </a:p>
        </p:txBody>
      </p:sp>
      <p:sp>
        <p:nvSpPr>
          <p:cNvPr id="467" name="Google Shape;467;g3c3eaa8921b_0_747"/>
          <p:cNvSpPr txBox="1"/>
          <p:nvPr/>
        </p:nvSpPr>
        <p:spPr>
          <a:xfrm>
            <a:off x="9453672" y="6457800"/>
            <a:ext cx="300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u="sng" dirty="0">
                <a:solidFill>
                  <a:schemeClr val="bg1"/>
                </a:solidFill>
                <a:hlinkClick r:id="rId3">
                  <a:extLst>
                    <a:ext uri="{A12FA001-AC4F-418D-AE19-62706E023703}">
                      <ahyp:hlinkClr xmlns:ahyp="http://schemas.microsoft.com/office/drawing/2018/hyperlinkcolor" val="tx"/>
                    </a:ext>
                  </a:extLst>
                </a:hlinkClick>
              </a:rPr>
              <a:t>https://osf.io/preprints/discover</a:t>
            </a:r>
            <a:endParaRPr dirty="0">
              <a:solidFill>
                <a:schemeClr val="bg1"/>
              </a:solidFill>
            </a:endParaRPr>
          </a:p>
        </p:txBody>
      </p:sp>
      <p:pic>
        <p:nvPicPr>
          <p:cNvPr id="2" name="Grafik 1">
            <a:extLst>
              <a:ext uri="{FF2B5EF4-FFF2-40B4-BE49-F238E27FC236}">
                <a16:creationId xmlns:a16="http://schemas.microsoft.com/office/drawing/2014/main" id="{4B1AE081-CC62-49A0-9378-0EEA3B4EF0C9}"/>
              </a:ext>
            </a:extLst>
          </p:cNvPr>
          <p:cNvPicPr>
            <a:picLocks noChangeAspect="1"/>
          </p:cNvPicPr>
          <p:nvPr/>
        </p:nvPicPr>
        <p:blipFill>
          <a:blip r:embed="rId4"/>
          <a:stretch>
            <a:fillRect/>
          </a:stretch>
        </p:blipFill>
        <p:spPr>
          <a:xfrm>
            <a:off x="5671947" y="103304"/>
            <a:ext cx="6362996" cy="3610835"/>
          </a:xfrm>
          <a:prstGeom prst="rect">
            <a:avLst/>
          </a:prstGeom>
        </p:spPr>
      </p:pic>
      <p:pic>
        <p:nvPicPr>
          <p:cNvPr id="3" name="Grafik 2">
            <a:extLst>
              <a:ext uri="{FF2B5EF4-FFF2-40B4-BE49-F238E27FC236}">
                <a16:creationId xmlns:a16="http://schemas.microsoft.com/office/drawing/2014/main" id="{A12BE4EF-B2D5-4413-AA26-EDE4CA769BC3}"/>
              </a:ext>
            </a:extLst>
          </p:cNvPr>
          <p:cNvPicPr>
            <a:picLocks noChangeAspect="1"/>
          </p:cNvPicPr>
          <p:nvPr/>
        </p:nvPicPr>
        <p:blipFill>
          <a:blip r:embed="rId5"/>
          <a:stretch>
            <a:fillRect/>
          </a:stretch>
        </p:blipFill>
        <p:spPr>
          <a:xfrm>
            <a:off x="5718893" y="3757002"/>
            <a:ext cx="6362996" cy="3143861"/>
          </a:xfrm>
          <a:prstGeom prst="rect">
            <a:avLst/>
          </a:prstGeom>
        </p:spPr>
      </p:pic>
      <p:pic>
        <p:nvPicPr>
          <p:cNvPr id="4" name="Grafik 3">
            <a:extLst>
              <a:ext uri="{FF2B5EF4-FFF2-40B4-BE49-F238E27FC236}">
                <a16:creationId xmlns:a16="http://schemas.microsoft.com/office/drawing/2014/main" id="{840577F7-0B2A-4803-8614-06FCED7D203F}"/>
              </a:ext>
            </a:extLst>
          </p:cNvPr>
          <p:cNvPicPr>
            <a:picLocks noChangeAspect="1"/>
          </p:cNvPicPr>
          <p:nvPr/>
        </p:nvPicPr>
        <p:blipFill>
          <a:blip r:embed="rId6"/>
          <a:stretch>
            <a:fillRect/>
          </a:stretch>
        </p:blipFill>
        <p:spPr>
          <a:xfrm>
            <a:off x="157057" y="2483043"/>
            <a:ext cx="5412595" cy="1185377"/>
          </a:xfrm>
          <a:prstGeom prst="rect">
            <a:avLst/>
          </a:prstGeom>
        </p:spPr>
      </p:pic>
      <p:sp>
        <p:nvSpPr>
          <p:cNvPr id="5" name="Rechteck 4">
            <a:extLst>
              <a:ext uri="{FF2B5EF4-FFF2-40B4-BE49-F238E27FC236}">
                <a16:creationId xmlns:a16="http://schemas.microsoft.com/office/drawing/2014/main" id="{27F9748A-742D-410B-87E8-8F3B389E10B7}"/>
              </a:ext>
            </a:extLst>
          </p:cNvPr>
          <p:cNvSpPr/>
          <p:nvPr/>
        </p:nvSpPr>
        <p:spPr>
          <a:xfrm>
            <a:off x="464038" y="6504011"/>
            <a:ext cx="3387466" cy="307777"/>
          </a:xfrm>
          <a:prstGeom prst="rect">
            <a:avLst/>
          </a:prstGeom>
        </p:spPr>
        <p:txBody>
          <a:bodyPr wrap="none">
            <a:spAutoFit/>
          </a:bodyPr>
          <a:lstStyle/>
          <a:p>
            <a:r>
              <a:rPr lang="en-DE" dirty="0">
                <a:solidFill>
                  <a:schemeClr val="bg1"/>
                </a:solidFill>
              </a:rPr>
              <a:t>https://osf.io/preprints/psyarxiv/7dr9y_v1</a:t>
            </a:r>
          </a:p>
        </p:txBody>
      </p:sp>
      <p:sp>
        <p:nvSpPr>
          <p:cNvPr id="6" name="Rechteck: abgerundete Ecken 5">
            <a:extLst>
              <a:ext uri="{FF2B5EF4-FFF2-40B4-BE49-F238E27FC236}">
                <a16:creationId xmlns:a16="http://schemas.microsoft.com/office/drawing/2014/main" id="{8F459DB6-BAE6-42D0-9DB2-1FCA3087CFAB}"/>
              </a:ext>
            </a:extLst>
          </p:cNvPr>
          <p:cNvSpPr/>
          <p:nvPr/>
        </p:nvSpPr>
        <p:spPr>
          <a:xfrm>
            <a:off x="157057" y="3271838"/>
            <a:ext cx="4057756" cy="30777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sp>
        <p:nvSpPr>
          <p:cNvPr id="14" name="Rechteck: abgerundete Ecken 13">
            <a:extLst>
              <a:ext uri="{FF2B5EF4-FFF2-40B4-BE49-F238E27FC236}">
                <a16:creationId xmlns:a16="http://schemas.microsoft.com/office/drawing/2014/main" id="{C6BF31A8-71B6-418B-8891-82AC7CC7592C}"/>
              </a:ext>
            </a:extLst>
          </p:cNvPr>
          <p:cNvSpPr/>
          <p:nvPr/>
        </p:nvSpPr>
        <p:spPr>
          <a:xfrm>
            <a:off x="2265076" y="2700337"/>
            <a:ext cx="1021049" cy="493809"/>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spTree>
    <p:extLst>
      <p:ext uri="{BB962C8B-B14F-4D97-AF65-F5344CB8AC3E}">
        <p14:creationId xmlns:p14="http://schemas.microsoft.com/office/powerpoint/2010/main" val="39294463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Shape 460"/>
        <p:cNvGrpSpPr/>
        <p:nvPr/>
      </p:nvGrpSpPr>
      <p:grpSpPr>
        <a:xfrm>
          <a:off x="0" y="0"/>
          <a:ext cx="0" cy="0"/>
          <a:chOff x="0" y="0"/>
          <a:chExt cx="0" cy="0"/>
        </a:xfrm>
      </p:grpSpPr>
      <p:sp>
        <p:nvSpPr>
          <p:cNvPr id="461" name="Google Shape;461;g3c3eaa8921b_0_747"/>
          <p:cNvSpPr txBox="1">
            <a:spLocks noGrp="1"/>
          </p:cNvSpPr>
          <p:nvPr>
            <p:ph type="sldNum" idx="12"/>
          </p:nvPr>
        </p:nvSpPr>
        <p:spPr>
          <a:xfrm>
            <a:off x="10801722" y="4567535"/>
            <a:ext cx="303900" cy="328200"/>
          </a:xfrm>
          <a:prstGeom prst="rect">
            <a:avLst/>
          </a:prstGeom>
          <a:noFill/>
          <a:ln>
            <a:noFill/>
          </a:ln>
        </p:spPr>
        <p:txBody>
          <a:bodyPr spcFirstLastPara="1" wrap="square" lIns="55850" tIns="55850" rIns="55850" bIns="55850" anchor="t" anchorCtr="0">
            <a:spAutoFit/>
          </a:bodyPr>
          <a:lstStyle/>
          <a:p>
            <a:pPr marL="0" lvl="0" indent="0" algn="ctr" rtl="0">
              <a:lnSpc>
                <a:spcPct val="100000"/>
              </a:lnSpc>
              <a:spcBef>
                <a:spcPts val="0"/>
              </a:spcBef>
              <a:spcAft>
                <a:spcPts val="0"/>
              </a:spcAft>
              <a:buClr>
                <a:srgbClr val="535353"/>
              </a:buClr>
              <a:buSzPts val="1400"/>
              <a:buFont typeface="Gill Sans"/>
              <a:buNone/>
            </a:pPr>
            <a:fld id="{00000000-1234-1234-1234-123412341234}" type="slidenum">
              <a:rPr lang="en-US"/>
              <a:t>39</a:t>
            </a:fld>
            <a:endParaRPr sz="900"/>
          </a:p>
        </p:txBody>
      </p:sp>
      <p:sp>
        <p:nvSpPr>
          <p:cNvPr id="467" name="Google Shape;467;g3c3eaa8921b_0_747"/>
          <p:cNvSpPr txBox="1"/>
          <p:nvPr/>
        </p:nvSpPr>
        <p:spPr>
          <a:xfrm>
            <a:off x="9453672" y="6457800"/>
            <a:ext cx="300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u="sng" dirty="0">
                <a:solidFill>
                  <a:schemeClr val="bg1"/>
                </a:solidFill>
                <a:hlinkClick r:id="rId3">
                  <a:extLst>
                    <a:ext uri="{A12FA001-AC4F-418D-AE19-62706E023703}">
                      <ahyp:hlinkClr xmlns:ahyp="http://schemas.microsoft.com/office/drawing/2018/hyperlinkcolor" val="tx"/>
                    </a:ext>
                  </a:extLst>
                </a:hlinkClick>
              </a:rPr>
              <a:t>https://osf.io/preprints/discover</a:t>
            </a:r>
            <a:endParaRPr dirty="0">
              <a:solidFill>
                <a:schemeClr val="bg1"/>
              </a:solidFill>
            </a:endParaRPr>
          </a:p>
        </p:txBody>
      </p:sp>
      <p:grpSp>
        <p:nvGrpSpPr>
          <p:cNvPr id="10" name="Google Shape;397;p30">
            <a:extLst>
              <a:ext uri="{FF2B5EF4-FFF2-40B4-BE49-F238E27FC236}">
                <a16:creationId xmlns:a16="http://schemas.microsoft.com/office/drawing/2014/main" id="{1808833B-0B21-43A7-A2ED-CB4052B15C39}"/>
              </a:ext>
            </a:extLst>
          </p:cNvPr>
          <p:cNvGrpSpPr/>
          <p:nvPr/>
        </p:nvGrpSpPr>
        <p:grpSpPr>
          <a:xfrm>
            <a:off x="772373" y="1026432"/>
            <a:ext cx="8681299" cy="7082206"/>
            <a:chOff x="0" y="0"/>
            <a:chExt cx="10315912" cy="9782669"/>
          </a:xfrm>
        </p:grpSpPr>
        <p:pic>
          <p:nvPicPr>
            <p:cNvPr id="11" name="Google Shape;398;p30" descr="pasted-image.png">
              <a:extLst>
                <a:ext uri="{FF2B5EF4-FFF2-40B4-BE49-F238E27FC236}">
                  <a16:creationId xmlns:a16="http://schemas.microsoft.com/office/drawing/2014/main" id="{04E17B70-796F-4654-B042-477EB072AE7C}"/>
                </a:ext>
              </a:extLst>
            </p:cNvPr>
            <p:cNvPicPr preferRelativeResize="0"/>
            <p:nvPr/>
          </p:nvPicPr>
          <p:blipFill rotWithShape="1">
            <a:blip r:embed="rId4">
              <a:alphaModFix/>
            </a:blip>
            <a:srcRect/>
            <a:stretch/>
          </p:blipFill>
          <p:spPr>
            <a:xfrm>
              <a:off x="203200" y="203200"/>
              <a:ext cx="9909512" cy="9338169"/>
            </a:xfrm>
            <a:prstGeom prst="rect">
              <a:avLst/>
            </a:prstGeom>
            <a:noFill/>
            <a:ln>
              <a:noFill/>
            </a:ln>
          </p:spPr>
        </p:pic>
        <p:pic>
          <p:nvPicPr>
            <p:cNvPr id="12" name="Google Shape;399;p30" descr="pasted-image.png">
              <a:extLst>
                <a:ext uri="{FF2B5EF4-FFF2-40B4-BE49-F238E27FC236}">
                  <a16:creationId xmlns:a16="http://schemas.microsoft.com/office/drawing/2014/main" id="{FD8D7F6D-4D59-49D4-916B-71AB1DBAD85B}"/>
                </a:ext>
              </a:extLst>
            </p:cNvPr>
            <p:cNvPicPr preferRelativeResize="0"/>
            <p:nvPr/>
          </p:nvPicPr>
          <p:blipFill rotWithShape="1">
            <a:blip r:embed="rId5">
              <a:alphaModFix/>
            </a:blip>
            <a:srcRect/>
            <a:stretch/>
          </p:blipFill>
          <p:spPr>
            <a:xfrm>
              <a:off x="0" y="0"/>
              <a:ext cx="10315912" cy="9782669"/>
            </a:xfrm>
            <a:prstGeom prst="rect">
              <a:avLst/>
            </a:prstGeom>
            <a:noFill/>
            <a:ln>
              <a:noFill/>
            </a:ln>
          </p:spPr>
        </p:pic>
      </p:grpSp>
      <p:sp>
        <p:nvSpPr>
          <p:cNvPr id="15" name="Google Shape;465;g3c3eaa8921b_0_747">
            <a:extLst>
              <a:ext uri="{FF2B5EF4-FFF2-40B4-BE49-F238E27FC236}">
                <a16:creationId xmlns:a16="http://schemas.microsoft.com/office/drawing/2014/main" id="{979093E5-77E0-4417-B6DE-C6101C2BB5CA}"/>
              </a:ext>
            </a:extLst>
          </p:cNvPr>
          <p:cNvSpPr txBox="1">
            <a:spLocks noGrp="1"/>
          </p:cNvSpPr>
          <p:nvPr>
            <p:ph type="title"/>
          </p:nvPr>
        </p:nvSpPr>
        <p:spPr>
          <a:xfrm>
            <a:off x="626533" y="112794"/>
            <a:ext cx="7814547" cy="1062860"/>
          </a:xfrm>
          <a:prstGeom prst="rect">
            <a:avLst/>
          </a:prstGeom>
          <a:noFill/>
          <a:ln>
            <a:noFill/>
          </a:ln>
        </p:spPr>
        <p:txBody>
          <a:bodyPr spcFirstLastPara="1" wrap="square" lIns="55850" tIns="55850" rIns="55850" bIns="55850" anchor="ctr" anchorCtr="0">
            <a:noAutofit/>
          </a:bodyPr>
          <a:lstStyle/>
          <a:p>
            <a:pPr marL="0" lvl="0" indent="0" algn="l" rtl="0">
              <a:lnSpc>
                <a:spcPct val="100000"/>
              </a:lnSpc>
              <a:spcBef>
                <a:spcPts val="0"/>
              </a:spcBef>
              <a:spcAft>
                <a:spcPts val="0"/>
              </a:spcAft>
              <a:buClr>
                <a:srgbClr val="000000"/>
              </a:buClr>
              <a:buSzPct val="100000"/>
              <a:buFont typeface="Arial"/>
              <a:buNone/>
            </a:pPr>
            <a:r>
              <a:rPr lang="en-US" sz="4600" b="0" dirty="0">
                <a:solidFill>
                  <a:schemeClr val="dk1"/>
                </a:solidFill>
                <a:latin typeface="Calibri"/>
                <a:ea typeface="Calibri"/>
                <a:cs typeface="Calibri"/>
                <a:sym typeface="Calibri"/>
              </a:rPr>
              <a:t>Pre- and </a:t>
            </a:r>
            <a:r>
              <a:rPr lang="en-US" sz="4600" b="0" dirty="0" err="1">
                <a:solidFill>
                  <a:schemeClr val="dk1"/>
                </a:solidFill>
                <a:latin typeface="Calibri"/>
                <a:ea typeface="Calibri"/>
                <a:cs typeface="Calibri"/>
                <a:sym typeface="Calibri"/>
              </a:rPr>
              <a:t>postprint</a:t>
            </a:r>
            <a:r>
              <a:rPr lang="en-US" sz="4600" b="0" dirty="0">
                <a:solidFill>
                  <a:schemeClr val="dk1"/>
                </a:solidFill>
                <a:latin typeface="Calibri"/>
                <a:ea typeface="Calibri"/>
                <a:cs typeface="Calibri"/>
                <a:sym typeface="Calibri"/>
              </a:rPr>
              <a:t> servers: OSF</a:t>
            </a:r>
            <a:endParaRPr sz="4600" dirty="0">
              <a:solidFill>
                <a:schemeClr val="dk1"/>
              </a:solidFill>
            </a:endParaRPr>
          </a:p>
        </p:txBody>
      </p:sp>
    </p:spTree>
    <p:extLst>
      <p:ext uri="{BB962C8B-B14F-4D97-AF65-F5344CB8AC3E}">
        <p14:creationId xmlns:p14="http://schemas.microsoft.com/office/powerpoint/2010/main" val="233482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Shape 472"/>
        <p:cNvGrpSpPr/>
        <p:nvPr/>
      </p:nvGrpSpPr>
      <p:grpSpPr>
        <a:xfrm>
          <a:off x="0" y="0"/>
          <a:ext cx="0" cy="0"/>
          <a:chOff x="0" y="0"/>
          <a:chExt cx="0" cy="0"/>
        </a:xfrm>
      </p:grpSpPr>
      <p:sp>
        <p:nvSpPr>
          <p:cNvPr id="473" name="Google Shape;473;g3d260f7e9e2_1_3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2400"/>
              <a:buNone/>
            </a:pPr>
            <a:r>
              <a:rPr lang="en-US"/>
              <a:t>Pros and cons</a:t>
            </a:r>
            <a:endParaRPr/>
          </a:p>
        </p:txBody>
      </p:sp>
      <p:pic>
        <p:nvPicPr>
          <p:cNvPr id="474" name="Google Shape;474;g3d260f7e9e2_1_37" descr="A screenshot of a cell phone&#10;&#10;Description automatically generated"/>
          <p:cNvPicPr preferRelativeResize="0"/>
          <p:nvPr/>
        </p:nvPicPr>
        <p:blipFill rotWithShape="1">
          <a:blip r:embed="rId3">
            <a:alphaModFix/>
          </a:blip>
          <a:srcRect/>
          <a:stretch/>
        </p:blipFill>
        <p:spPr>
          <a:xfrm>
            <a:off x="838200" y="1886857"/>
            <a:ext cx="3571122" cy="3897086"/>
          </a:xfrm>
          <a:prstGeom prst="rect">
            <a:avLst/>
          </a:prstGeom>
          <a:noFill/>
          <a:ln>
            <a:noFill/>
          </a:ln>
        </p:spPr>
      </p:pic>
      <p:pic>
        <p:nvPicPr>
          <p:cNvPr id="475" name="Google Shape;475;g3d260f7e9e2_1_37" descr="A screenshot of a screenshot of a cell phone&#10;&#10;Description automatically generated"/>
          <p:cNvPicPr preferRelativeResize="0"/>
          <p:nvPr/>
        </p:nvPicPr>
        <p:blipFill rotWithShape="1">
          <a:blip r:embed="rId4">
            <a:alphaModFix/>
          </a:blip>
          <a:srcRect/>
          <a:stretch/>
        </p:blipFill>
        <p:spPr>
          <a:xfrm>
            <a:off x="4932043" y="0"/>
            <a:ext cx="7117634" cy="6857995"/>
          </a:xfrm>
          <a:prstGeom prst="rect">
            <a:avLst/>
          </a:prstGeom>
          <a:noFill/>
          <a:ln>
            <a:noFill/>
          </a:ln>
        </p:spPr>
      </p:pic>
      <p:sp>
        <p:nvSpPr>
          <p:cNvPr id="476" name="Google Shape;476;g3d260f7e9e2_1_37"/>
          <p:cNvSpPr txBox="1"/>
          <p:nvPr/>
        </p:nvSpPr>
        <p:spPr>
          <a:xfrm>
            <a:off x="503677" y="5861503"/>
            <a:ext cx="4008000" cy="708000"/>
          </a:xfrm>
          <a:prstGeom prst="rect">
            <a:avLst/>
          </a:prstGeom>
          <a:noFill/>
          <a:ln>
            <a:noFill/>
          </a:ln>
        </p:spPr>
        <p:txBody>
          <a:bodyPr spcFirstLastPara="1" wrap="square" lIns="121900" tIns="60925" rIns="121900" bIns="60925" anchor="t" anchorCtr="0">
            <a:spAutoFit/>
          </a:bodyPr>
          <a:lstStyle/>
          <a:p>
            <a:pPr marL="0" marR="0" lvl="0" indent="0" algn="l" rtl="0">
              <a:lnSpc>
                <a:spcPct val="100000"/>
              </a:lnSpc>
              <a:spcBef>
                <a:spcPts val="0"/>
              </a:spcBef>
              <a:spcAft>
                <a:spcPts val="0"/>
              </a:spcAft>
              <a:buNone/>
            </a:pPr>
            <a:r>
              <a:rPr lang="en-US" sz="1900" b="0" i="0" u="sng" strike="noStrike" cap="none">
                <a:solidFill>
                  <a:schemeClr val="dk1"/>
                </a:solidFill>
                <a:latin typeface="Arial"/>
                <a:ea typeface="Arial"/>
                <a:cs typeface="Arial"/>
                <a:sym typeface="Arial"/>
                <a:hlinkClick r:id="rId5">
                  <a:extLst>
                    <a:ext uri="{A12FA001-AC4F-418D-AE19-62706E023703}">
                      <ahyp:hlinkClr xmlns:ahyp="http://schemas.microsoft.com/office/drawing/2018/hyperlinkcolor" val="tx"/>
                    </a:ext>
                  </a:extLst>
                </a:hlinkClick>
              </a:rPr>
              <a:t>FOSTER course ‘Sharing Preprints’</a:t>
            </a:r>
            <a:endParaRPr sz="1900" b="0" i="0" u="none" strike="noStrike" cap="none">
              <a:solidFill>
                <a:schemeClr val="dk1"/>
              </a:solidFill>
              <a:latin typeface="Arial"/>
              <a:ea typeface="Arial"/>
              <a:cs typeface="Arial"/>
              <a:sym typeface="Arial"/>
            </a:endParaRPr>
          </a:p>
        </p:txBody>
      </p:sp>
      <p:sp>
        <p:nvSpPr>
          <p:cNvPr id="477" name="Google Shape;477;g3d260f7e9e2_1_37"/>
          <p:cNvSpPr txBox="1"/>
          <p:nvPr/>
        </p:nvSpPr>
        <p:spPr>
          <a:xfrm>
            <a:off x="9417725" y="241931"/>
            <a:ext cx="1346700" cy="415500"/>
          </a:xfrm>
          <a:prstGeom prst="rect">
            <a:avLst/>
          </a:prstGeom>
          <a:noFill/>
          <a:ln>
            <a:noFill/>
          </a:ln>
        </p:spPr>
        <p:txBody>
          <a:bodyPr spcFirstLastPara="1" wrap="square" lIns="121900" tIns="60925" rIns="121900" bIns="60925" anchor="t" anchorCtr="0">
            <a:spAutoFit/>
          </a:bodyPr>
          <a:lstStyle/>
          <a:p>
            <a:pPr marL="0" marR="0" lvl="0" indent="0" algn="l" rtl="0">
              <a:lnSpc>
                <a:spcPct val="100000"/>
              </a:lnSpc>
              <a:spcBef>
                <a:spcPts val="0"/>
              </a:spcBef>
              <a:spcAft>
                <a:spcPts val="0"/>
              </a:spcAft>
              <a:buNone/>
            </a:pPr>
            <a:r>
              <a:rPr lang="en-US" sz="1900" b="0" i="0" u="none" strike="noStrike" cap="none">
                <a:solidFill>
                  <a:srgbClr val="000000"/>
                </a:solidFill>
                <a:latin typeface="Arial"/>
                <a:ea typeface="Arial"/>
                <a:cs typeface="Arial"/>
                <a:sym typeface="Arial"/>
              </a:rPr>
              <a:t>/concerns</a:t>
            </a:r>
            <a:endParaRPr sz="190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81"/>
        <p:cNvGrpSpPr/>
        <p:nvPr/>
      </p:nvGrpSpPr>
      <p:grpSpPr>
        <a:xfrm>
          <a:off x="0" y="0"/>
          <a:ext cx="0" cy="0"/>
          <a:chOff x="0" y="0"/>
          <a:chExt cx="0" cy="0"/>
        </a:xfrm>
      </p:grpSpPr>
      <p:sp>
        <p:nvSpPr>
          <p:cNvPr id="482" name="Google Shape;482;g3c3eaa8921b_0_1023"/>
          <p:cNvSpPr txBox="1">
            <a:spLocks noGrp="1"/>
          </p:cNvSpPr>
          <p:nvPr>
            <p:ph type="title"/>
          </p:nvPr>
        </p:nvSpPr>
        <p:spPr>
          <a:xfrm>
            <a:off x="2230325" y="2857500"/>
            <a:ext cx="7731300" cy="2320800"/>
          </a:xfrm>
          <a:prstGeom prst="rect">
            <a:avLst/>
          </a:prstGeom>
          <a:noFill/>
          <a:ln>
            <a:noFill/>
          </a:ln>
        </p:spPr>
        <p:txBody>
          <a:bodyPr spcFirstLastPara="1" wrap="square" lIns="55850" tIns="55850" rIns="55850" bIns="55850" anchor="ctr" anchorCtr="0">
            <a:normAutofit/>
          </a:bodyPr>
          <a:lstStyle/>
          <a:p>
            <a:pPr marL="0" marR="0" lvl="0" indent="0" algn="ctr" rtl="0">
              <a:lnSpc>
                <a:spcPct val="100000"/>
              </a:lnSpc>
              <a:spcBef>
                <a:spcPts val="0"/>
              </a:spcBef>
              <a:spcAft>
                <a:spcPts val="0"/>
              </a:spcAft>
              <a:buClr>
                <a:srgbClr val="000000"/>
              </a:buClr>
              <a:buSzPts val="4500"/>
              <a:buFont typeface="Calibri"/>
              <a:buNone/>
            </a:pPr>
            <a:r>
              <a:rPr lang="en-US" sz="4500" dirty="0">
                <a:solidFill>
                  <a:schemeClr val="tx1"/>
                </a:solidFill>
              </a:rPr>
              <a:t>I have a preprint </a:t>
            </a:r>
            <a:br>
              <a:rPr lang="en-US" sz="4500" dirty="0">
                <a:solidFill>
                  <a:schemeClr val="tx1"/>
                </a:solidFill>
              </a:rPr>
            </a:br>
            <a:r>
              <a:rPr lang="en-US" sz="4500" dirty="0">
                <a:solidFill>
                  <a:schemeClr val="tx1"/>
                </a:solidFill>
              </a:rPr>
              <a:t>(or a </a:t>
            </a:r>
            <a:r>
              <a:rPr lang="en-US" sz="4500" dirty="0" err="1">
                <a:solidFill>
                  <a:schemeClr val="tx1"/>
                </a:solidFill>
              </a:rPr>
              <a:t>postprint</a:t>
            </a:r>
            <a:r>
              <a:rPr lang="en-US" sz="4500" dirty="0">
                <a:solidFill>
                  <a:schemeClr val="tx1"/>
                </a:solidFill>
              </a:rPr>
              <a:t>).</a:t>
            </a:r>
            <a:br>
              <a:rPr lang="en-US" sz="4500" dirty="0">
                <a:solidFill>
                  <a:schemeClr val="tx1"/>
                </a:solidFill>
              </a:rPr>
            </a:br>
            <a:r>
              <a:rPr lang="en-US" sz="4500" dirty="0">
                <a:solidFill>
                  <a:schemeClr val="tx1"/>
                </a:solidFill>
              </a:rPr>
              <a:t>So what..? </a:t>
            </a:r>
            <a:endParaRPr dirty="0">
              <a:solidFill>
                <a:schemeClr val="tx1"/>
              </a:solidFill>
            </a:endParaRPr>
          </a:p>
        </p:txBody>
      </p:sp>
      <p:sp>
        <p:nvSpPr>
          <p:cNvPr id="483" name="Google Shape;483;g3c3eaa8921b_0_1023"/>
          <p:cNvSpPr txBox="1">
            <a:spLocks noGrp="1"/>
          </p:cNvSpPr>
          <p:nvPr>
            <p:ph type="sldNum" idx="12"/>
          </p:nvPr>
        </p:nvSpPr>
        <p:spPr>
          <a:xfrm>
            <a:off x="11480800" y="6446587"/>
            <a:ext cx="423600" cy="436200"/>
          </a:xfrm>
          <a:prstGeom prst="rect">
            <a:avLst/>
          </a:prstGeom>
          <a:noFill/>
          <a:ln>
            <a:noFill/>
          </a:ln>
        </p:spPr>
        <p:txBody>
          <a:bodyPr spcFirstLastPara="1" wrap="square" lIns="55850" tIns="55850" rIns="55850" bIns="55850" anchor="t" anchorCtr="0">
            <a:spAutoFit/>
          </a:bodyPr>
          <a:lstStyle/>
          <a:p>
            <a:pPr marL="0" lvl="0" indent="0" algn="l" rtl="0">
              <a:lnSpc>
                <a:spcPct val="100000"/>
              </a:lnSpc>
              <a:spcBef>
                <a:spcPts val="0"/>
              </a:spcBef>
              <a:spcAft>
                <a:spcPts val="0"/>
              </a:spcAft>
              <a:buClr>
                <a:srgbClr val="000000"/>
              </a:buClr>
              <a:buSzPts val="2100"/>
              <a:buFont typeface="Calibri"/>
              <a:buNone/>
            </a:pPr>
            <a:fld id="{00000000-1234-1234-1234-123412341234}" type="slidenum">
              <a:rPr lang="en-US" sz="2100" b="0" i="0" u="none" strike="noStrike" cap="none">
                <a:solidFill>
                  <a:srgbClr val="000000"/>
                </a:solidFill>
                <a:latin typeface="Calibri"/>
                <a:ea typeface="Calibri"/>
                <a:cs typeface="Calibri"/>
                <a:sym typeface="Calibri"/>
              </a:rPr>
              <a:t>41</a:t>
            </a:fld>
            <a:endParaRPr/>
          </a:p>
        </p:txBody>
      </p:sp>
    </p:spTree>
    <p:extLst>
      <p:ext uri="{BB962C8B-B14F-4D97-AF65-F5344CB8AC3E}">
        <p14:creationId xmlns:p14="http://schemas.microsoft.com/office/powerpoint/2010/main" val="42861860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87"/>
        <p:cNvGrpSpPr/>
        <p:nvPr/>
      </p:nvGrpSpPr>
      <p:grpSpPr>
        <a:xfrm>
          <a:off x="0" y="0"/>
          <a:ext cx="0" cy="0"/>
          <a:chOff x="0" y="0"/>
          <a:chExt cx="0" cy="0"/>
        </a:xfrm>
      </p:grpSpPr>
      <p:sp>
        <p:nvSpPr>
          <p:cNvPr id="488" name="Google Shape;488;g3c3eaa8921b_0_1138"/>
          <p:cNvSpPr txBox="1">
            <a:spLocks noGrp="1"/>
          </p:cNvSpPr>
          <p:nvPr>
            <p:ph type="title"/>
          </p:nvPr>
        </p:nvSpPr>
        <p:spPr>
          <a:xfrm>
            <a:off x="395254" y="225168"/>
            <a:ext cx="8840700" cy="1114500"/>
          </a:xfrm>
          <a:prstGeom prst="rect">
            <a:avLst/>
          </a:prstGeom>
          <a:noFill/>
          <a:ln>
            <a:noFill/>
          </a:ln>
        </p:spPr>
        <p:txBody>
          <a:bodyPr spcFirstLastPara="1" wrap="square" lIns="55850" tIns="55850" rIns="55850" bIns="55850" anchor="ctr" anchorCtr="0">
            <a:noAutofit/>
          </a:bodyPr>
          <a:lstStyle/>
          <a:p>
            <a:pPr marL="0" marR="0" lvl="0" indent="0" algn="l" rtl="0">
              <a:lnSpc>
                <a:spcPct val="100000"/>
              </a:lnSpc>
              <a:spcBef>
                <a:spcPts val="0"/>
              </a:spcBef>
              <a:spcAft>
                <a:spcPts val="0"/>
              </a:spcAft>
              <a:buClr>
                <a:srgbClr val="000000"/>
              </a:buClr>
              <a:buSzPct val="100000"/>
              <a:buFont typeface="Calibri"/>
              <a:buNone/>
            </a:pPr>
            <a:r>
              <a:rPr lang="en-US" sz="4600" b="0" dirty="0">
                <a:latin typeface="Calibri"/>
                <a:ea typeface="Calibri"/>
                <a:cs typeface="Calibri"/>
                <a:sym typeface="Calibri"/>
              </a:rPr>
              <a:t>Contributing to a new way of academic publishing</a:t>
            </a:r>
            <a:endParaRPr sz="4600" dirty="0"/>
          </a:p>
        </p:txBody>
      </p:sp>
      <p:sp>
        <p:nvSpPr>
          <p:cNvPr id="489" name="Google Shape;489;g3c3eaa8921b_0_1138"/>
          <p:cNvSpPr txBox="1">
            <a:spLocks noGrp="1"/>
          </p:cNvSpPr>
          <p:nvPr>
            <p:ph type="body" idx="1"/>
          </p:nvPr>
        </p:nvSpPr>
        <p:spPr>
          <a:xfrm>
            <a:off x="395254" y="1568232"/>
            <a:ext cx="11401500" cy="5064600"/>
          </a:xfrm>
          <a:prstGeom prst="rect">
            <a:avLst/>
          </a:prstGeom>
          <a:noFill/>
          <a:ln>
            <a:noFill/>
          </a:ln>
        </p:spPr>
        <p:txBody>
          <a:bodyPr spcFirstLastPara="1" wrap="square" lIns="55850" tIns="55850" rIns="55850" bIns="55850" anchor="t" anchorCtr="0">
            <a:normAutofit/>
          </a:bodyPr>
          <a:lstStyle/>
          <a:p>
            <a:pPr marL="457200" lvl="0" indent="-393700" algn="l" rtl="0">
              <a:lnSpc>
                <a:spcPct val="100000"/>
              </a:lnSpc>
              <a:spcBef>
                <a:spcPts val="0"/>
              </a:spcBef>
              <a:spcAft>
                <a:spcPts val="0"/>
              </a:spcAft>
              <a:buSzPts val="2600"/>
              <a:buFont typeface="Calibri"/>
              <a:buChar char="●"/>
            </a:pPr>
            <a:endParaRPr lang="en-US" sz="2600" dirty="0">
              <a:latin typeface="Calibri"/>
              <a:ea typeface="Calibri"/>
              <a:cs typeface="Calibri"/>
              <a:sym typeface="Calibri"/>
            </a:endParaRPr>
          </a:p>
          <a:p>
            <a:pPr marL="457200" lvl="0" indent="-393700" algn="l" rtl="0">
              <a:lnSpc>
                <a:spcPct val="100000"/>
              </a:lnSpc>
              <a:spcBef>
                <a:spcPts val="0"/>
              </a:spcBef>
              <a:spcAft>
                <a:spcPts val="0"/>
              </a:spcAft>
              <a:buSzPts val="2600"/>
              <a:buFont typeface="Calibri"/>
              <a:buChar char="●"/>
            </a:pPr>
            <a:r>
              <a:rPr lang="en-US" sz="2600" dirty="0">
                <a:latin typeface="Calibri"/>
                <a:ea typeface="Calibri"/>
                <a:cs typeface="Calibri"/>
                <a:sym typeface="Calibri"/>
              </a:rPr>
              <a:t>Preprints and </a:t>
            </a:r>
            <a:r>
              <a:rPr lang="en-US" sz="2600" dirty="0" err="1">
                <a:latin typeface="Calibri"/>
                <a:ea typeface="Calibri"/>
                <a:cs typeface="Calibri"/>
                <a:sym typeface="Calibri"/>
              </a:rPr>
              <a:t>postprints</a:t>
            </a:r>
            <a:r>
              <a:rPr lang="en-US" sz="2600" dirty="0">
                <a:latin typeface="Calibri"/>
                <a:ea typeface="Calibri"/>
                <a:cs typeface="Calibri"/>
                <a:sym typeface="Calibri"/>
              </a:rPr>
              <a:t> (marked as such) are </a:t>
            </a:r>
            <a:r>
              <a:rPr lang="en-US" sz="2600" b="1" dirty="0">
                <a:latin typeface="Calibri"/>
                <a:ea typeface="Calibri"/>
                <a:cs typeface="Calibri"/>
                <a:sym typeface="Calibri"/>
              </a:rPr>
              <a:t>free to be used</a:t>
            </a:r>
            <a:r>
              <a:rPr lang="en-US" sz="2600" dirty="0">
                <a:latin typeface="Calibri"/>
                <a:ea typeface="Calibri"/>
                <a:cs typeface="Calibri"/>
                <a:sym typeface="Calibri"/>
              </a:rPr>
              <a:t> by anyone</a:t>
            </a:r>
            <a:endParaRPr sz="2600" dirty="0">
              <a:latin typeface="Calibri"/>
              <a:ea typeface="Calibri"/>
              <a:cs typeface="Calibri"/>
              <a:sym typeface="Calibri"/>
            </a:endParaRPr>
          </a:p>
          <a:p>
            <a:pPr marL="914400" lvl="1" indent="-393700" algn="l" rtl="0">
              <a:lnSpc>
                <a:spcPct val="100000"/>
              </a:lnSpc>
              <a:spcBef>
                <a:spcPts val="0"/>
              </a:spcBef>
              <a:spcAft>
                <a:spcPts val="0"/>
              </a:spcAft>
              <a:buSzPts val="2600"/>
              <a:buFont typeface="Calibri"/>
              <a:buChar char="–"/>
            </a:pPr>
            <a:r>
              <a:rPr lang="en-US" dirty="0">
                <a:latin typeface="Calibri"/>
                <a:ea typeface="Calibri"/>
                <a:cs typeface="Calibri"/>
                <a:sym typeface="Calibri"/>
              </a:rPr>
              <a:t>C</a:t>
            </a:r>
            <a:r>
              <a:rPr lang="en-US" sz="2600" dirty="0">
                <a:latin typeface="Calibri"/>
                <a:ea typeface="Calibri"/>
                <a:cs typeface="Calibri"/>
                <a:sym typeface="Calibri"/>
              </a:rPr>
              <a:t>ontent is </a:t>
            </a:r>
            <a:r>
              <a:rPr lang="en-US" sz="2600" b="1" dirty="0">
                <a:latin typeface="Calibri"/>
                <a:ea typeface="Calibri"/>
                <a:cs typeface="Calibri"/>
                <a:sym typeface="Calibri"/>
              </a:rPr>
              <a:t>not locked </a:t>
            </a:r>
            <a:r>
              <a:rPr lang="en-US" sz="2600" dirty="0">
                <a:latin typeface="Calibri"/>
                <a:ea typeface="Calibri"/>
                <a:cs typeface="Calibri"/>
                <a:sym typeface="Calibri"/>
              </a:rPr>
              <a:t>behind paywalls</a:t>
            </a:r>
            <a:endParaRPr sz="2600" dirty="0">
              <a:latin typeface="Calibri"/>
              <a:ea typeface="Calibri"/>
              <a:cs typeface="Calibri"/>
              <a:sym typeface="Calibri"/>
            </a:endParaRPr>
          </a:p>
          <a:p>
            <a:pPr marL="914400" lvl="1" indent="-393700" algn="l" rtl="0">
              <a:lnSpc>
                <a:spcPct val="100000"/>
              </a:lnSpc>
              <a:spcBef>
                <a:spcPts val="0"/>
              </a:spcBef>
              <a:spcAft>
                <a:spcPts val="0"/>
              </a:spcAft>
              <a:buSzPts val="2600"/>
              <a:buFont typeface="Calibri"/>
              <a:buChar char="–"/>
            </a:pPr>
            <a:r>
              <a:rPr lang="en-US" dirty="0">
                <a:latin typeface="Calibri"/>
                <a:ea typeface="Calibri"/>
                <a:cs typeface="Calibri"/>
                <a:sym typeface="Calibri"/>
              </a:rPr>
              <a:t>There is a </a:t>
            </a:r>
            <a:r>
              <a:rPr lang="en-US" b="1" dirty="0">
                <a:latin typeface="Calibri"/>
                <a:ea typeface="Calibri"/>
                <a:cs typeface="Calibri"/>
                <a:sym typeface="Calibri"/>
              </a:rPr>
              <a:t>record </a:t>
            </a:r>
            <a:r>
              <a:rPr lang="en-US" dirty="0">
                <a:latin typeface="Calibri"/>
                <a:ea typeface="Calibri"/>
                <a:cs typeface="Calibri"/>
                <a:sym typeface="Calibri"/>
              </a:rPr>
              <a:t>of versions</a:t>
            </a:r>
            <a:endParaRPr dirty="0">
              <a:latin typeface="Calibri"/>
              <a:ea typeface="Calibri"/>
              <a:cs typeface="Calibri"/>
              <a:sym typeface="Calibri"/>
            </a:endParaRPr>
          </a:p>
          <a:p>
            <a:pPr marL="914400" lvl="1" indent="-393700" algn="l" rtl="0">
              <a:lnSpc>
                <a:spcPct val="100000"/>
              </a:lnSpc>
              <a:spcBef>
                <a:spcPts val="0"/>
              </a:spcBef>
              <a:spcAft>
                <a:spcPts val="0"/>
              </a:spcAft>
              <a:buSzPts val="2600"/>
              <a:buFont typeface="Calibri"/>
              <a:buChar char="–"/>
            </a:pPr>
            <a:r>
              <a:rPr lang="en-US" dirty="0">
                <a:latin typeface="Calibri"/>
                <a:ea typeface="Calibri"/>
                <a:cs typeface="Calibri"/>
                <a:sym typeface="Calibri"/>
              </a:rPr>
              <a:t>Higher </a:t>
            </a:r>
            <a:r>
              <a:rPr lang="en-US" b="1" dirty="0">
                <a:latin typeface="Calibri"/>
                <a:ea typeface="Calibri"/>
                <a:cs typeface="Calibri"/>
                <a:sym typeface="Calibri"/>
              </a:rPr>
              <a:t>visibility </a:t>
            </a:r>
            <a:r>
              <a:rPr lang="en-US" dirty="0">
                <a:latin typeface="Calibri"/>
                <a:ea typeface="Calibri"/>
                <a:cs typeface="Calibri"/>
                <a:sym typeface="Calibri"/>
              </a:rPr>
              <a:t>→ more </a:t>
            </a:r>
            <a:r>
              <a:rPr lang="en-US" b="1" dirty="0">
                <a:latin typeface="Calibri"/>
                <a:ea typeface="Calibri"/>
                <a:cs typeface="Calibri"/>
                <a:sym typeface="Calibri"/>
              </a:rPr>
              <a:t>citations </a:t>
            </a:r>
            <a:endParaRPr b="1" dirty="0">
              <a:latin typeface="Calibri"/>
              <a:ea typeface="Calibri"/>
              <a:cs typeface="Calibri"/>
              <a:sym typeface="Calibri"/>
            </a:endParaRPr>
          </a:p>
          <a:p>
            <a:pPr marL="914400" lvl="1" indent="-393700" algn="l" rtl="0">
              <a:lnSpc>
                <a:spcPct val="100000"/>
              </a:lnSpc>
              <a:spcBef>
                <a:spcPts val="0"/>
              </a:spcBef>
              <a:spcAft>
                <a:spcPts val="0"/>
              </a:spcAft>
              <a:buSzPts val="2600"/>
              <a:buFont typeface="Calibri"/>
              <a:buChar char="–"/>
            </a:pPr>
            <a:r>
              <a:rPr lang="en-US" sz="2600" dirty="0">
                <a:latin typeface="Calibri"/>
                <a:ea typeface="Calibri"/>
                <a:cs typeface="Calibri"/>
                <a:sym typeface="Calibri"/>
              </a:rPr>
              <a:t>…with </a:t>
            </a:r>
            <a:r>
              <a:rPr lang="en-US" sz="2600" b="1" dirty="0">
                <a:latin typeface="Calibri"/>
                <a:ea typeface="Calibri"/>
                <a:cs typeface="Calibri"/>
                <a:sym typeface="Calibri"/>
              </a:rPr>
              <a:t>licenses </a:t>
            </a:r>
            <a:r>
              <a:rPr lang="en-US" sz="2600" dirty="0">
                <a:latin typeface="Calibri"/>
                <a:ea typeface="Calibri"/>
                <a:cs typeface="Calibri"/>
                <a:sym typeface="Calibri"/>
              </a:rPr>
              <a:t>to</a:t>
            </a:r>
            <a:r>
              <a:rPr lang="en-US" sz="2600" b="1" dirty="0">
                <a:latin typeface="Calibri"/>
                <a:ea typeface="Calibri"/>
                <a:cs typeface="Calibri"/>
                <a:sym typeface="Calibri"/>
              </a:rPr>
              <a:t> </a:t>
            </a:r>
            <a:r>
              <a:rPr lang="en-US" sz="2600" dirty="0">
                <a:latin typeface="Calibri"/>
                <a:ea typeface="Calibri"/>
                <a:cs typeface="Calibri"/>
                <a:sym typeface="Calibri"/>
              </a:rPr>
              <a:t>ensure that you get credit</a:t>
            </a:r>
            <a:endParaRPr sz="2600" dirty="0">
              <a:latin typeface="Calibri"/>
              <a:ea typeface="Calibri"/>
              <a:cs typeface="Calibri"/>
              <a:sym typeface="Calibri"/>
            </a:endParaRPr>
          </a:p>
          <a:p>
            <a:pPr marL="457200" lvl="0" indent="0" algn="l" rtl="0">
              <a:lnSpc>
                <a:spcPct val="100000"/>
              </a:lnSpc>
              <a:spcBef>
                <a:spcPts val="0"/>
              </a:spcBef>
              <a:spcAft>
                <a:spcPts val="0"/>
              </a:spcAft>
              <a:buNone/>
            </a:pPr>
            <a:endParaRPr sz="2600" dirty="0">
              <a:latin typeface="Calibri"/>
              <a:ea typeface="Calibri"/>
              <a:cs typeface="Calibri"/>
              <a:sym typeface="Calibri"/>
            </a:endParaRPr>
          </a:p>
          <a:p>
            <a:pPr marL="457200" lvl="0" indent="-393700" algn="l" rtl="0">
              <a:lnSpc>
                <a:spcPct val="100000"/>
              </a:lnSpc>
              <a:spcBef>
                <a:spcPts val="700"/>
              </a:spcBef>
              <a:spcAft>
                <a:spcPts val="0"/>
              </a:spcAft>
              <a:buSzPts val="2600"/>
              <a:buFont typeface="Calibri"/>
              <a:buChar char="●"/>
            </a:pPr>
            <a:r>
              <a:rPr lang="en-US" sz="2600" dirty="0">
                <a:latin typeface="Calibri"/>
                <a:ea typeface="Calibri"/>
                <a:cs typeface="Calibri"/>
                <a:sym typeface="Calibri"/>
              </a:rPr>
              <a:t>Not only articles to be deposited on preprint servers! Also images, analysis scripts, plots and figures … → </a:t>
            </a:r>
            <a:r>
              <a:rPr lang="en-US" sz="2600" b="1" dirty="0">
                <a:latin typeface="Calibri"/>
                <a:ea typeface="Calibri"/>
                <a:cs typeface="Calibri"/>
                <a:sym typeface="Calibri"/>
              </a:rPr>
              <a:t>for reproducibility</a:t>
            </a:r>
            <a:endParaRPr sz="2600" b="1" dirty="0">
              <a:latin typeface="Calibri"/>
              <a:ea typeface="Calibri"/>
              <a:cs typeface="Calibri"/>
              <a:sym typeface="Calibri"/>
            </a:endParaRPr>
          </a:p>
        </p:txBody>
      </p:sp>
      <p:sp>
        <p:nvSpPr>
          <p:cNvPr id="490" name="Google Shape;490;g3c3eaa8921b_0_1138"/>
          <p:cNvSpPr txBox="1">
            <a:spLocks noGrp="1"/>
          </p:cNvSpPr>
          <p:nvPr>
            <p:ph type="sldNum" idx="12"/>
          </p:nvPr>
        </p:nvSpPr>
        <p:spPr>
          <a:xfrm>
            <a:off x="10801722" y="4567535"/>
            <a:ext cx="303900" cy="328200"/>
          </a:xfrm>
          <a:prstGeom prst="rect">
            <a:avLst/>
          </a:prstGeom>
          <a:noFill/>
          <a:ln>
            <a:noFill/>
          </a:ln>
        </p:spPr>
        <p:txBody>
          <a:bodyPr spcFirstLastPara="1" wrap="square" lIns="55850" tIns="55850" rIns="55850" bIns="55850" anchor="t" anchorCtr="0">
            <a:spAutoFit/>
          </a:bodyPr>
          <a:lstStyle/>
          <a:p>
            <a:pPr marL="0" lvl="0" indent="0" algn="ctr" rtl="0">
              <a:lnSpc>
                <a:spcPct val="100000"/>
              </a:lnSpc>
              <a:spcBef>
                <a:spcPts val="0"/>
              </a:spcBef>
              <a:spcAft>
                <a:spcPts val="0"/>
              </a:spcAft>
              <a:buClr>
                <a:srgbClr val="535353"/>
              </a:buClr>
              <a:buSzPts val="1400"/>
              <a:buFont typeface="Gill Sans"/>
              <a:buNone/>
            </a:pPr>
            <a:fld id="{00000000-1234-1234-1234-123412341234}" type="slidenum">
              <a:rPr lang="en-US"/>
              <a:t>42</a:t>
            </a:fld>
            <a:endParaRPr sz="900"/>
          </a:p>
        </p:txBody>
      </p:sp>
    </p:spTree>
    <p:extLst>
      <p:ext uri="{BB962C8B-B14F-4D97-AF65-F5344CB8AC3E}">
        <p14:creationId xmlns:p14="http://schemas.microsoft.com/office/powerpoint/2010/main" val="2805155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8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8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89">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8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grpSp>
        <p:nvGrpSpPr>
          <p:cNvPr id="507" name="Google Shape;507;p38"/>
          <p:cNvGrpSpPr/>
          <p:nvPr/>
        </p:nvGrpSpPr>
        <p:grpSpPr>
          <a:xfrm>
            <a:off x="1737361" y="1442141"/>
            <a:ext cx="9418319" cy="3489125"/>
            <a:chOff x="-1" y="0"/>
            <a:chExt cx="11865329" cy="3902607"/>
          </a:xfrm>
        </p:grpSpPr>
        <p:pic>
          <p:nvPicPr>
            <p:cNvPr id="508" name="Google Shape;508;p38" descr="Bild 3"/>
            <p:cNvPicPr preferRelativeResize="0"/>
            <p:nvPr/>
          </p:nvPicPr>
          <p:blipFill rotWithShape="1">
            <a:blip r:embed="rId3">
              <a:alphaModFix/>
            </a:blip>
            <a:srcRect/>
            <a:stretch/>
          </p:blipFill>
          <p:spPr>
            <a:xfrm>
              <a:off x="-1" y="0"/>
              <a:ext cx="11719067" cy="3902607"/>
            </a:xfrm>
            <a:prstGeom prst="rect">
              <a:avLst/>
            </a:prstGeom>
            <a:noFill/>
            <a:ln>
              <a:noFill/>
            </a:ln>
            <a:effectLst>
              <a:outerShdw blurRad="355600" dist="177800" dir="3018152" rotWithShape="0">
                <a:srgbClr val="000000">
                  <a:alpha val="69803"/>
                </a:srgbClr>
              </a:outerShdw>
            </a:effectLst>
          </p:spPr>
        </p:pic>
        <p:cxnSp>
          <p:nvCxnSpPr>
            <p:cNvPr id="509" name="Google Shape;509;p38"/>
            <p:cNvCxnSpPr/>
            <p:nvPr/>
          </p:nvCxnSpPr>
          <p:spPr>
            <a:xfrm>
              <a:off x="8046649" y="3572819"/>
              <a:ext cx="3818679" cy="1"/>
            </a:xfrm>
            <a:prstGeom prst="straightConnector1">
              <a:avLst/>
            </a:prstGeom>
            <a:noFill/>
            <a:ln w="25400" cap="flat" cmpd="sng">
              <a:solidFill>
                <a:srgbClr val="FF0000"/>
              </a:solidFill>
              <a:prstDash val="solid"/>
              <a:round/>
              <a:headEnd type="none" w="sm" len="sm"/>
              <a:tailEnd type="none" w="sm" len="sm"/>
            </a:ln>
            <a:effectLst>
              <a:outerShdw blurRad="50800" dist="25400" dir="5400000" rotWithShape="0">
                <a:srgbClr val="000000">
                  <a:alpha val="37647"/>
                </a:srgbClr>
              </a:outerShdw>
            </a:effectLst>
          </p:spPr>
        </p:cxnSp>
        <p:cxnSp>
          <p:nvCxnSpPr>
            <p:cNvPr id="510" name="Google Shape;510;p38"/>
            <p:cNvCxnSpPr/>
            <p:nvPr/>
          </p:nvCxnSpPr>
          <p:spPr>
            <a:xfrm>
              <a:off x="-1" y="3777642"/>
              <a:ext cx="1960529" cy="1"/>
            </a:xfrm>
            <a:prstGeom prst="straightConnector1">
              <a:avLst/>
            </a:prstGeom>
            <a:noFill/>
            <a:ln w="25400" cap="flat" cmpd="sng">
              <a:solidFill>
                <a:srgbClr val="FF0000"/>
              </a:solidFill>
              <a:prstDash val="solid"/>
              <a:round/>
              <a:headEnd type="none" w="sm" len="sm"/>
              <a:tailEnd type="none" w="sm" len="sm"/>
            </a:ln>
            <a:effectLst>
              <a:outerShdw blurRad="50800" dist="25400" dir="5400000" rotWithShape="0">
                <a:srgbClr val="000000">
                  <a:alpha val="37647"/>
                </a:srgbClr>
              </a:outerShdw>
            </a:effectLst>
          </p:spPr>
        </p:cxnSp>
      </p:grpSp>
      <p:sp>
        <p:nvSpPr>
          <p:cNvPr id="511" name="Google Shape;511;p38"/>
          <p:cNvSpPr txBox="1"/>
          <p:nvPr/>
        </p:nvSpPr>
        <p:spPr>
          <a:xfrm>
            <a:off x="1810356" y="5459331"/>
            <a:ext cx="8354209" cy="611543"/>
          </a:xfrm>
          <a:prstGeom prst="rect">
            <a:avLst/>
          </a:prstGeom>
          <a:noFill/>
          <a:ln>
            <a:noFill/>
          </a:ln>
        </p:spPr>
        <p:txBody>
          <a:bodyPr spcFirstLastPara="1" wrap="square" lIns="45703" tIns="45703" rIns="45703" bIns="45703" anchor="t" anchorCtr="0">
            <a:spAutoFit/>
          </a:bodyPr>
          <a:lstStyle/>
          <a:p>
            <a:pPr>
              <a:buSzPts val="2400"/>
            </a:pPr>
            <a:r>
              <a:rPr lang="en-US" sz="1687" dirty="0">
                <a:latin typeface="Calibri"/>
                <a:ea typeface="Calibri"/>
                <a:cs typeface="Calibri"/>
                <a:sym typeface="Calibri"/>
              </a:rPr>
              <a:t>Publish your figures under a free license (prior to submission), and then you give the license to the journal (not the other way round).</a:t>
            </a:r>
            <a:endParaRPr sz="984" dirty="0"/>
          </a:p>
        </p:txBody>
      </p:sp>
      <p:sp>
        <p:nvSpPr>
          <p:cNvPr id="512" name="Google Shape;512;p38"/>
          <p:cNvSpPr txBox="1"/>
          <p:nvPr/>
        </p:nvSpPr>
        <p:spPr>
          <a:xfrm>
            <a:off x="178132" y="6331397"/>
            <a:ext cx="8595361" cy="523186"/>
          </a:xfrm>
          <a:prstGeom prst="rect">
            <a:avLst/>
          </a:prstGeom>
          <a:noFill/>
          <a:ln>
            <a:noFill/>
          </a:ln>
        </p:spPr>
        <p:txBody>
          <a:bodyPr spcFirstLastPara="1" wrap="square" lIns="45703" tIns="45703" rIns="45703" bIns="45703" anchor="t" anchorCtr="0">
            <a:spAutoFit/>
          </a:bodyPr>
          <a:lstStyle/>
          <a:p>
            <a:pPr>
              <a:buSzPts val="2400"/>
            </a:pPr>
            <a:r>
              <a:rPr lang="en-US" dirty="0">
                <a:solidFill>
                  <a:schemeClr val="bg1"/>
                </a:solidFill>
                <a:latin typeface="Calibri"/>
                <a:ea typeface="Calibri"/>
                <a:cs typeface="Calibri"/>
                <a:sym typeface="Calibri"/>
              </a:rPr>
              <a:t>For more details, see: </a:t>
            </a:r>
            <a:r>
              <a:rPr lang="en-US" u="sng" dirty="0">
                <a:solidFill>
                  <a:schemeClr val="bg1"/>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https://medium.com/@malte.elson/retaining-copyright-for-figures-in-academic-publications-to-allow-easy-citation-and-reuse-77c6e2b511fe</a:t>
            </a:r>
            <a:endParaRPr dirty="0">
              <a:solidFill>
                <a:schemeClr val="bg1"/>
              </a:solidFill>
            </a:endParaRPr>
          </a:p>
        </p:txBody>
      </p:sp>
      <p:sp>
        <p:nvSpPr>
          <p:cNvPr id="513" name="Google Shape;513;p38"/>
          <p:cNvSpPr txBox="1">
            <a:spLocks noGrp="1"/>
          </p:cNvSpPr>
          <p:nvPr>
            <p:ph type="sldNum" idx="12"/>
          </p:nvPr>
        </p:nvSpPr>
        <p:spPr>
          <a:xfrm>
            <a:off x="10287000" y="6496050"/>
            <a:ext cx="279108" cy="287096"/>
          </a:xfrm>
          <a:prstGeom prst="rect">
            <a:avLst/>
          </a:prstGeom>
          <a:noFill/>
          <a:ln>
            <a:noFill/>
          </a:ln>
        </p:spPr>
        <p:txBody>
          <a:bodyPr spcFirstLastPara="1" wrap="square" lIns="45703" tIns="45703" rIns="45703" bIns="45703" anchor="t" anchorCtr="0">
            <a:spAutoFit/>
          </a:bodyPr>
          <a:lstStyle/>
          <a:p>
            <a:pPr algn="l">
              <a:buSzPts val="1800"/>
            </a:pPr>
            <a:fld id="{00000000-1234-1234-1234-123412341234}" type="slidenum">
              <a:rPr lang="en-US" sz="1266">
                <a:latin typeface="Arial"/>
                <a:ea typeface="Arial"/>
                <a:cs typeface="Arial"/>
                <a:sym typeface="Arial"/>
              </a:rPr>
              <a:pPr algn="l">
                <a:buSzPts val="1800"/>
              </a:pPr>
              <a:t>43</a:t>
            </a:fld>
            <a:endParaRPr/>
          </a:p>
        </p:txBody>
      </p:sp>
      <p:sp>
        <p:nvSpPr>
          <p:cNvPr id="3" name="Titel 2">
            <a:extLst>
              <a:ext uri="{FF2B5EF4-FFF2-40B4-BE49-F238E27FC236}">
                <a16:creationId xmlns:a16="http://schemas.microsoft.com/office/drawing/2014/main" id="{A6CB9F06-0427-4B7B-908E-A6969103EF20}"/>
              </a:ext>
            </a:extLst>
          </p:cNvPr>
          <p:cNvSpPr>
            <a:spLocks noGrp="1"/>
          </p:cNvSpPr>
          <p:nvPr>
            <p:ph type="title"/>
          </p:nvPr>
        </p:nvSpPr>
        <p:spPr>
          <a:xfrm>
            <a:off x="1097280" y="286604"/>
            <a:ext cx="10058400" cy="874670"/>
          </a:xfrm>
        </p:spPr>
        <p:txBody>
          <a:bodyPr>
            <a:normAutofit/>
          </a:bodyPr>
          <a:lstStyle/>
          <a:p>
            <a:r>
              <a:rPr lang="en-US" sz="4600" dirty="0"/>
              <a:t>Researcher life hack: Free your images!</a:t>
            </a:r>
            <a:endParaRPr lang="en-DE" sz="4600" dirty="0"/>
          </a:p>
        </p:txBody>
      </p:sp>
    </p:spTree>
    <p:extLst>
      <p:ext uri="{BB962C8B-B14F-4D97-AF65-F5344CB8AC3E}">
        <p14:creationId xmlns:p14="http://schemas.microsoft.com/office/powerpoint/2010/main" val="3526551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sp>
        <p:nvSpPr>
          <p:cNvPr id="518" name="Google Shape;518;p39"/>
          <p:cNvSpPr txBox="1">
            <a:spLocks noGrp="1"/>
          </p:cNvSpPr>
          <p:nvPr>
            <p:ph type="title"/>
          </p:nvPr>
        </p:nvSpPr>
        <p:spPr>
          <a:xfrm>
            <a:off x="3196737" y="2857500"/>
            <a:ext cx="5798526" cy="1143000"/>
          </a:xfrm>
          <a:prstGeom prst="rect">
            <a:avLst/>
          </a:prstGeom>
          <a:noFill/>
          <a:ln>
            <a:noFill/>
          </a:ln>
        </p:spPr>
        <p:txBody>
          <a:bodyPr spcFirstLastPara="1" wrap="square" lIns="45703" tIns="45703" rIns="45703" bIns="45703" anchor="ctr" anchorCtr="0">
            <a:noAutofit/>
          </a:bodyPr>
          <a:lstStyle/>
          <a:p>
            <a:pPr algn="ctr">
              <a:lnSpc>
                <a:spcPct val="100000"/>
              </a:lnSpc>
              <a:buClr>
                <a:srgbClr val="000000"/>
              </a:buClr>
              <a:buSzPts val="5208"/>
            </a:pPr>
            <a:r>
              <a:rPr lang="en-US" sz="4600" dirty="0">
                <a:solidFill>
                  <a:schemeClr val="tx1"/>
                </a:solidFill>
              </a:rPr>
              <a:t>A vision for the future of academic publishing</a:t>
            </a:r>
            <a:endParaRPr sz="4600" dirty="0">
              <a:solidFill>
                <a:schemeClr val="tx1"/>
              </a:solidFill>
            </a:endParaRPr>
          </a:p>
        </p:txBody>
      </p:sp>
      <p:sp>
        <p:nvSpPr>
          <p:cNvPr id="519" name="Google Shape;519;p39"/>
          <p:cNvSpPr txBox="1">
            <a:spLocks noGrp="1"/>
          </p:cNvSpPr>
          <p:nvPr>
            <p:ph type="sldNum" idx="12"/>
          </p:nvPr>
        </p:nvSpPr>
        <p:spPr>
          <a:xfrm>
            <a:off x="10134600" y="6446587"/>
            <a:ext cx="317613" cy="351921"/>
          </a:xfrm>
          <a:prstGeom prst="rect">
            <a:avLst/>
          </a:prstGeom>
          <a:noFill/>
          <a:ln>
            <a:noFill/>
          </a:ln>
        </p:spPr>
        <p:txBody>
          <a:bodyPr spcFirstLastPara="1" wrap="square" lIns="45703" tIns="45703" rIns="45703" bIns="45703" anchor="t" anchorCtr="0">
            <a:spAutoFit/>
          </a:bodyPr>
          <a:lstStyle/>
          <a:p>
            <a:pPr algn="l">
              <a:buSzPts val="2400"/>
            </a:pPr>
            <a:fld id="{00000000-1234-1234-1234-123412341234}" type="slidenum">
              <a:rPr lang="en-US" sz="1687">
                <a:solidFill>
                  <a:srgbClr val="000000"/>
                </a:solidFill>
              </a:rPr>
              <a:pPr algn="l">
                <a:buSzPts val="2400"/>
              </a:pPr>
              <a:t>44</a:t>
            </a:fld>
            <a:endParaRPr/>
          </a:p>
        </p:txBody>
      </p:sp>
      <p:sp>
        <p:nvSpPr>
          <p:cNvPr id="520" name="Google Shape;520;p39"/>
          <p:cNvSpPr txBox="1"/>
          <p:nvPr/>
        </p:nvSpPr>
        <p:spPr>
          <a:xfrm>
            <a:off x="2212364" y="5446653"/>
            <a:ext cx="8081042" cy="871166"/>
          </a:xfrm>
          <a:prstGeom prst="rect">
            <a:avLst/>
          </a:prstGeom>
          <a:noFill/>
          <a:ln>
            <a:noFill/>
          </a:ln>
        </p:spPr>
        <p:txBody>
          <a:bodyPr spcFirstLastPara="1" wrap="square" lIns="45703" tIns="45703" rIns="45703" bIns="45703" anchor="t" anchorCtr="0">
            <a:spAutoFit/>
          </a:bodyPr>
          <a:lstStyle/>
          <a:p>
            <a:pPr>
              <a:buSzPts val="2400"/>
            </a:pPr>
            <a:r>
              <a:rPr lang="en-US" sz="1687" dirty="0" err="1">
                <a:latin typeface="Calibri"/>
                <a:ea typeface="Calibri"/>
                <a:cs typeface="Calibri"/>
                <a:sym typeface="Calibri"/>
              </a:rPr>
              <a:t>Brembs</a:t>
            </a:r>
            <a:r>
              <a:rPr lang="en-US" sz="1687" dirty="0">
                <a:latin typeface="Calibri"/>
                <a:ea typeface="Calibri"/>
                <a:cs typeface="Calibri"/>
                <a:sym typeface="Calibri"/>
              </a:rPr>
              <a:t>, B., </a:t>
            </a:r>
            <a:r>
              <a:rPr lang="en-US" sz="1687" dirty="0" err="1">
                <a:latin typeface="Calibri"/>
                <a:ea typeface="Calibri"/>
                <a:cs typeface="Calibri"/>
                <a:sym typeface="Calibri"/>
              </a:rPr>
              <a:t>Huneman</a:t>
            </a:r>
            <a:r>
              <a:rPr lang="en-US" sz="1687" dirty="0">
                <a:latin typeface="Calibri"/>
                <a:ea typeface="Calibri"/>
                <a:cs typeface="Calibri"/>
                <a:sym typeface="Calibri"/>
              </a:rPr>
              <a:t>, P., Schönbrodt, F., </a:t>
            </a:r>
            <a:r>
              <a:rPr lang="en-US" sz="1687" dirty="0" err="1">
                <a:latin typeface="Calibri"/>
                <a:ea typeface="Calibri"/>
                <a:cs typeface="Calibri"/>
                <a:sym typeface="Calibri"/>
              </a:rPr>
              <a:t>Nilsonne</a:t>
            </a:r>
            <a:r>
              <a:rPr lang="en-US" sz="1687" dirty="0">
                <a:latin typeface="Calibri"/>
                <a:ea typeface="Calibri"/>
                <a:cs typeface="Calibri"/>
                <a:sym typeface="Calibri"/>
              </a:rPr>
              <a:t>, G., Susi, T., </a:t>
            </a:r>
            <a:r>
              <a:rPr lang="en-US" sz="1687" dirty="0" err="1">
                <a:latin typeface="Calibri"/>
                <a:ea typeface="Calibri"/>
                <a:cs typeface="Calibri"/>
                <a:sym typeface="Calibri"/>
              </a:rPr>
              <a:t>Siems</a:t>
            </a:r>
            <a:r>
              <a:rPr lang="en-US" sz="1687" dirty="0">
                <a:latin typeface="Calibri"/>
                <a:ea typeface="Calibri"/>
                <a:cs typeface="Calibri"/>
                <a:sym typeface="Calibri"/>
              </a:rPr>
              <a:t>, R., </a:t>
            </a:r>
            <a:r>
              <a:rPr lang="en-US" sz="1687" dirty="0" err="1">
                <a:latin typeface="Calibri"/>
                <a:ea typeface="Calibri"/>
                <a:cs typeface="Calibri"/>
                <a:sym typeface="Calibri"/>
              </a:rPr>
              <a:t>Perakakis</a:t>
            </a:r>
            <a:r>
              <a:rPr lang="en-US" sz="1687" dirty="0">
                <a:latin typeface="Calibri"/>
                <a:ea typeface="Calibri"/>
                <a:cs typeface="Calibri"/>
                <a:sym typeface="Calibri"/>
              </a:rPr>
              <a:t>, P., </a:t>
            </a:r>
            <a:r>
              <a:rPr lang="en-US" sz="1687" dirty="0" err="1">
                <a:latin typeface="Calibri"/>
                <a:ea typeface="Calibri"/>
                <a:cs typeface="Calibri"/>
                <a:sym typeface="Calibri"/>
              </a:rPr>
              <a:t>Trachana</a:t>
            </a:r>
            <a:r>
              <a:rPr lang="en-US" sz="1687" dirty="0">
                <a:latin typeface="Calibri"/>
                <a:ea typeface="Calibri"/>
                <a:cs typeface="Calibri"/>
                <a:sym typeface="Calibri"/>
              </a:rPr>
              <a:t>, V., Ma, L., &amp; Rodriguez-</a:t>
            </a:r>
            <a:r>
              <a:rPr lang="en-US" sz="1687" dirty="0" err="1">
                <a:latin typeface="Calibri"/>
                <a:ea typeface="Calibri"/>
                <a:cs typeface="Calibri"/>
                <a:sym typeface="Calibri"/>
              </a:rPr>
              <a:t>Cuadrado</a:t>
            </a:r>
            <a:r>
              <a:rPr lang="en-US" sz="1687" dirty="0">
                <a:latin typeface="Calibri"/>
                <a:ea typeface="Calibri"/>
                <a:cs typeface="Calibri"/>
                <a:sym typeface="Calibri"/>
              </a:rPr>
              <a:t>, S. (2023). </a:t>
            </a:r>
            <a:r>
              <a:rPr lang="en-US" sz="1687" b="1" dirty="0">
                <a:latin typeface="Calibri"/>
                <a:ea typeface="Calibri"/>
                <a:cs typeface="Calibri"/>
                <a:sym typeface="Calibri"/>
              </a:rPr>
              <a:t>Replacing academic journals</a:t>
            </a:r>
            <a:r>
              <a:rPr lang="en-US" sz="1687" dirty="0">
                <a:latin typeface="Calibri"/>
                <a:ea typeface="Calibri"/>
                <a:cs typeface="Calibri"/>
                <a:sym typeface="Calibri"/>
              </a:rPr>
              <a:t>. </a:t>
            </a:r>
            <a:r>
              <a:rPr lang="en-US" sz="1687" i="1" dirty="0">
                <a:latin typeface="Calibri"/>
                <a:ea typeface="Calibri"/>
                <a:cs typeface="Calibri"/>
                <a:sym typeface="Calibri"/>
              </a:rPr>
              <a:t>Royal Society Open Science, 10(7)</a:t>
            </a:r>
            <a:r>
              <a:rPr lang="en-US" sz="1687" dirty="0">
                <a:latin typeface="Calibri"/>
                <a:ea typeface="Calibri"/>
                <a:cs typeface="Calibri"/>
                <a:sym typeface="Calibri"/>
              </a:rPr>
              <a:t>, 230206. </a:t>
            </a:r>
            <a:r>
              <a:rPr lang="en-US" sz="1687" u="sng" dirty="0">
                <a:solidFill>
                  <a:srgbClr val="1016F4"/>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https://doi.org/10.1098/rsos.230206</a:t>
            </a:r>
            <a:endParaRPr sz="984"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112"/>
        <p:cNvGrpSpPr/>
        <p:nvPr/>
      </p:nvGrpSpPr>
      <p:grpSpPr>
        <a:xfrm>
          <a:off x="0" y="0"/>
          <a:ext cx="0" cy="0"/>
          <a:chOff x="0" y="0"/>
          <a:chExt cx="0" cy="0"/>
        </a:xfrm>
      </p:grpSpPr>
      <p:grpSp>
        <p:nvGrpSpPr>
          <p:cNvPr id="1113" name="Google Shape;1113;g3c3eaa8921b_0_1029"/>
          <p:cNvGrpSpPr/>
          <p:nvPr/>
        </p:nvGrpSpPr>
        <p:grpSpPr>
          <a:xfrm>
            <a:off x="7014332" y="204670"/>
            <a:ext cx="2233406" cy="4814522"/>
            <a:chOff x="0" y="0"/>
            <a:chExt cx="2382300" cy="6847564"/>
          </a:xfrm>
        </p:grpSpPr>
        <p:sp>
          <p:nvSpPr>
            <p:cNvPr id="1114" name="Google Shape;1114;g3c3eaa8921b_0_1029"/>
            <p:cNvSpPr/>
            <p:nvPr/>
          </p:nvSpPr>
          <p:spPr>
            <a:xfrm>
              <a:off x="0" y="0"/>
              <a:ext cx="2382300" cy="1905600"/>
            </a:xfrm>
            <a:prstGeom prst="roundRect">
              <a:avLst>
                <a:gd name="adj" fmla="val 21561"/>
              </a:avLst>
            </a:prstGeom>
            <a:solidFill>
              <a:srgbClr val="FFFFFF"/>
            </a:solidFill>
            <a:ln w="21825" cap="flat" cmpd="sng">
              <a:solidFill>
                <a:schemeClr val="accent1"/>
              </a:solidFill>
              <a:prstDash val="solid"/>
              <a:round/>
              <a:headEnd type="none" w="sm" len="sm"/>
              <a:tailEnd type="none" w="sm" len="sm"/>
            </a:ln>
            <a:effectLst>
              <a:outerShdw blurRad="43656" dist="21828" dir="5400000" rotWithShape="0">
                <a:srgbClr val="000000">
                  <a:alpha val="34901"/>
                </a:srgbClr>
              </a:outerShdw>
            </a:effectLst>
          </p:spPr>
          <p:txBody>
            <a:bodyPr spcFirstLastPara="1" wrap="square" lIns="55850" tIns="55850" rIns="55850" bIns="55850" anchor="ctr" anchorCtr="0">
              <a:noAutofit/>
            </a:bodyPr>
            <a:lstStyle/>
            <a:p>
              <a:pPr marL="0" marR="0" lvl="0" indent="0" algn="l" rtl="0">
                <a:lnSpc>
                  <a:spcPct val="100000"/>
                </a:lnSpc>
                <a:spcBef>
                  <a:spcPts val="0"/>
                </a:spcBef>
                <a:spcAft>
                  <a:spcPts val="0"/>
                </a:spcAft>
                <a:buClr>
                  <a:srgbClr val="000000"/>
                </a:buClr>
                <a:buSzPts val="2100"/>
                <a:buFont typeface="Calibri"/>
                <a:buNone/>
              </a:pPr>
              <a:r>
                <a:rPr lang="en-US" sz="2100" b="0" i="0" u="sng"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A flood of preprints?</a:t>
              </a:r>
              <a:endParaRPr sz="12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Clr>
                  <a:srgbClr val="000000"/>
                </a:buClr>
                <a:buSzPts val="2100"/>
                <a:buFont typeface="Calibri"/>
                <a:buNone/>
              </a:pPr>
              <a:r>
                <a:rPr lang="en-US" sz="21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Recommender algorithms</a:t>
              </a:r>
              <a:endParaRPr sz="12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cxnSp>
          <p:nvCxnSpPr>
            <p:cNvPr id="1115" name="Google Shape;1115;g3c3eaa8921b_0_1029"/>
            <p:cNvCxnSpPr/>
            <p:nvPr/>
          </p:nvCxnSpPr>
          <p:spPr>
            <a:xfrm>
              <a:off x="1180534" y="1934164"/>
              <a:ext cx="0" cy="4913400"/>
            </a:xfrm>
            <a:prstGeom prst="straightConnector1">
              <a:avLst/>
            </a:prstGeom>
            <a:noFill/>
            <a:ln w="21825" cap="flat" cmpd="sng">
              <a:solidFill>
                <a:srgbClr val="000000"/>
              </a:solidFill>
              <a:prstDash val="solid"/>
              <a:round/>
              <a:headEnd type="none" w="sm" len="sm"/>
              <a:tailEnd type="triangle" w="med" len="med"/>
            </a:ln>
          </p:spPr>
        </p:cxnSp>
      </p:grpSp>
      <p:grpSp>
        <p:nvGrpSpPr>
          <p:cNvPr id="1116" name="Google Shape;1116;g3c3eaa8921b_0_1029"/>
          <p:cNvGrpSpPr/>
          <p:nvPr/>
        </p:nvGrpSpPr>
        <p:grpSpPr>
          <a:xfrm>
            <a:off x="9720614" y="225206"/>
            <a:ext cx="2233406" cy="4779444"/>
            <a:chOff x="0" y="0"/>
            <a:chExt cx="2382300" cy="6797673"/>
          </a:xfrm>
        </p:grpSpPr>
        <p:sp>
          <p:nvSpPr>
            <p:cNvPr id="1117" name="Google Shape;1117;g3c3eaa8921b_0_1029"/>
            <p:cNvSpPr/>
            <p:nvPr/>
          </p:nvSpPr>
          <p:spPr>
            <a:xfrm>
              <a:off x="0" y="0"/>
              <a:ext cx="2382300" cy="1905600"/>
            </a:xfrm>
            <a:prstGeom prst="roundRect">
              <a:avLst>
                <a:gd name="adj" fmla="val 21561"/>
              </a:avLst>
            </a:prstGeom>
            <a:solidFill>
              <a:srgbClr val="FFFFFF"/>
            </a:solidFill>
            <a:ln w="21825" cap="flat" cmpd="sng">
              <a:solidFill>
                <a:schemeClr val="accent1"/>
              </a:solidFill>
              <a:prstDash val="solid"/>
              <a:round/>
              <a:headEnd type="none" w="sm" len="sm"/>
              <a:tailEnd type="none" w="sm" len="sm"/>
            </a:ln>
            <a:effectLst>
              <a:outerShdw blurRad="43656" dist="21828" dir="5400000" rotWithShape="0">
                <a:srgbClr val="000000">
                  <a:alpha val="34901"/>
                </a:srgbClr>
              </a:outerShdw>
            </a:effectLst>
          </p:spPr>
          <p:txBody>
            <a:bodyPr spcFirstLastPara="1" wrap="square" lIns="55850" tIns="55850" rIns="55850" bIns="55850" anchor="ctr" anchorCtr="0">
              <a:noAutofit/>
            </a:bodyPr>
            <a:lstStyle/>
            <a:p>
              <a:pPr marL="0" marR="0" lvl="0" indent="0" algn="l" rtl="0">
                <a:lnSpc>
                  <a:spcPct val="100000"/>
                </a:lnSpc>
                <a:spcBef>
                  <a:spcPts val="0"/>
                </a:spcBef>
                <a:spcAft>
                  <a:spcPts val="0"/>
                </a:spcAft>
                <a:buClr>
                  <a:srgbClr val="000000"/>
                </a:buClr>
                <a:buSzPts val="2100"/>
                <a:buFont typeface="Calibri"/>
                <a:buNone/>
              </a:pPr>
              <a:r>
                <a:rPr lang="en-US" sz="2100" b="0" i="0" u="sng"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Review:</a:t>
              </a:r>
              <a:endParaRPr sz="12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Clr>
                  <a:srgbClr val="000000"/>
                </a:buClr>
                <a:buSzPts val="2100"/>
                <a:buFont typeface="Calibri"/>
                <a:buNone/>
              </a:pPr>
              <a:r>
                <a:rPr lang="en-US" sz="21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Community, e.g. on PubPeer</a:t>
              </a:r>
              <a:endParaRPr sz="12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cxnSp>
          <p:nvCxnSpPr>
            <p:cNvPr id="1118" name="Google Shape;1118;g3c3eaa8921b_0_1029"/>
            <p:cNvCxnSpPr/>
            <p:nvPr/>
          </p:nvCxnSpPr>
          <p:spPr>
            <a:xfrm>
              <a:off x="1191140" y="1884273"/>
              <a:ext cx="0" cy="4913400"/>
            </a:xfrm>
            <a:prstGeom prst="straightConnector1">
              <a:avLst/>
            </a:prstGeom>
            <a:noFill/>
            <a:ln w="21825" cap="flat" cmpd="sng">
              <a:solidFill>
                <a:srgbClr val="000000"/>
              </a:solidFill>
              <a:prstDash val="solid"/>
              <a:round/>
              <a:headEnd type="none" w="sm" len="sm"/>
              <a:tailEnd type="triangle" w="med" len="med"/>
            </a:ln>
          </p:spPr>
        </p:cxnSp>
      </p:grpSp>
      <p:sp>
        <p:nvSpPr>
          <p:cNvPr id="1119" name="Google Shape;1119;g3c3eaa8921b_0_1029"/>
          <p:cNvSpPr txBox="1">
            <a:spLocks noGrp="1"/>
          </p:cNvSpPr>
          <p:nvPr>
            <p:ph type="sldNum" idx="12"/>
          </p:nvPr>
        </p:nvSpPr>
        <p:spPr>
          <a:xfrm>
            <a:off x="11521837" y="6496050"/>
            <a:ext cx="324300" cy="328200"/>
          </a:xfrm>
          <a:prstGeom prst="rect">
            <a:avLst/>
          </a:prstGeom>
          <a:noFill/>
          <a:ln>
            <a:noFill/>
          </a:ln>
        </p:spPr>
        <p:txBody>
          <a:bodyPr spcFirstLastPara="1" wrap="square" lIns="55850" tIns="55850" rIns="55850" bIns="55850" anchor="t" anchorCtr="0">
            <a:spAutoFit/>
          </a:bodyPr>
          <a:lstStyle/>
          <a:p>
            <a:pPr marL="0" lvl="0" indent="0" algn="ctr" rtl="0">
              <a:lnSpc>
                <a:spcPct val="100000"/>
              </a:lnSpc>
              <a:spcBef>
                <a:spcPts val="0"/>
              </a:spcBef>
              <a:spcAft>
                <a:spcPts val="0"/>
              </a:spcAft>
              <a:buClr>
                <a:srgbClr val="535353"/>
              </a:buClr>
              <a:buSzPts val="1400"/>
              <a:buFont typeface="Gill Sans"/>
              <a:buNone/>
            </a:pPr>
            <a:fld id="{00000000-1234-1234-1234-123412341234}" type="slidenum">
              <a:rPr lang="en-US" sz="1400">
                <a:solidFill>
                  <a:srgbClr val="535353"/>
                </a:solidFill>
                <a:latin typeface="Calibri" panose="020F0502020204030204" pitchFamily="34" charset="0"/>
                <a:ea typeface="Calibri" panose="020F0502020204030204" pitchFamily="34" charset="0"/>
                <a:cs typeface="Calibri" panose="020F0502020204030204" pitchFamily="34" charset="0"/>
                <a:sym typeface="Gill Sans"/>
              </a:rPr>
              <a:t>45</a:t>
            </a:fld>
            <a:endParaRPr>
              <a:latin typeface="Calibri" panose="020F0502020204030204" pitchFamily="34" charset="0"/>
              <a:ea typeface="Calibri" panose="020F0502020204030204" pitchFamily="34" charset="0"/>
              <a:cs typeface="Calibri" panose="020F0502020204030204" pitchFamily="34" charset="0"/>
            </a:endParaRPr>
          </a:p>
        </p:txBody>
      </p:sp>
      <p:sp>
        <p:nvSpPr>
          <p:cNvPr id="1120" name="Google Shape;1120;g3c3eaa8921b_0_1029"/>
          <p:cNvSpPr txBox="1"/>
          <p:nvPr/>
        </p:nvSpPr>
        <p:spPr>
          <a:xfrm>
            <a:off x="94273" y="1427989"/>
            <a:ext cx="3143400" cy="2698800"/>
          </a:xfrm>
          <a:prstGeom prst="rect">
            <a:avLst/>
          </a:prstGeom>
          <a:noFill/>
          <a:ln>
            <a:noFill/>
          </a:ln>
        </p:spPr>
        <p:txBody>
          <a:bodyPr spcFirstLastPara="1" wrap="square" lIns="55850" tIns="55850" rIns="55850" bIns="55850" anchor="t" anchorCtr="0">
            <a:spAutoFit/>
          </a:bodyPr>
          <a:lstStyle/>
          <a:p>
            <a:pPr marL="0" marR="0" lvl="0" indent="0" algn="l" rtl="0">
              <a:lnSpc>
                <a:spcPct val="100000"/>
              </a:lnSpc>
              <a:spcBef>
                <a:spcPts val="0"/>
              </a:spcBef>
              <a:spcAft>
                <a:spcPts val="0"/>
              </a:spcAft>
              <a:buClr>
                <a:srgbClr val="000000"/>
              </a:buClr>
              <a:buSzPts val="2100"/>
              <a:buFont typeface="Calibri"/>
              <a:buNone/>
            </a:pPr>
            <a:r>
              <a:rPr lang="en-US" sz="2100" b="1" i="0" u="sng"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An open market</a:t>
            </a:r>
            <a:r>
              <a:rPr lang="en-US" sz="2100" b="1"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a:t>
            </a:r>
            <a:endParaRPr sz="1200" b="1"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Clr>
                <a:srgbClr val="000000"/>
              </a:buClr>
              <a:buSzPts val="2100"/>
              <a:buFont typeface="Calibri"/>
              <a:buNone/>
            </a:pPr>
            <a:r>
              <a:rPr lang="en-US" sz="21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Services that compete with each other, operating on the open content.</a:t>
            </a:r>
            <a:endParaRPr sz="12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Clr>
                <a:srgbClr val="000000"/>
              </a:buClr>
              <a:buSzPts val="2100"/>
              <a:buFont typeface="Calibri"/>
              <a:buNone/>
            </a:pPr>
            <a:endParaRPr sz="21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endParaRPr>
          </a:p>
          <a:p>
            <a:pPr marL="0" marR="0" lvl="0" indent="0" algn="l" rtl="0">
              <a:lnSpc>
                <a:spcPct val="100000"/>
              </a:lnSpc>
              <a:spcBef>
                <a:spcPts val="0"/>
              </a:spcBef>
              <a:spcAft>
                <a:spcPts val="0"/>
              </a:spcAft>
              <a:buClr>
                <a:srgbClr val="000000"/>
              </a:buClr>
              <a:buSzPts val="2100"/>
              <a:buFont typeface="Calibri"/>
              <a:buNone/>
            </a:pPr>
            <a:r>
              <a:rPr lang="en-US" sz="21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(often there are public alternatives, possibly better commercial offers?)</a:t>
            </a:r>
            <a:endParaRPr sz="12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121" name="Google Shape;1121;g3c3eaa8921b_0_1029"/>
          <p:cNvSpPr txBox="1"/>
          <p:nvPr/>
        </p:nvSpPr>
        <p:spPr>
          <a:xfrm>
            <a:off x="94273" y="4699798"/>
            <a:ext cx="3143400" cy="2052300"/>
          </a:xfrm>
          <a:prstGeom prst="rect">
            <a:avLst/>
          </a:prstGeom>
          <a:noFill/>
          <a:ln>
            <a:noFill/>
          </a:ln>
        </p:spPr>
        <p:txBody>
          <a:bodyPr spcFirstLastPara="1" wrap="square" lIns="55850" tIns="55850" rIns="55850" bIns="55850" anchor="t" anchorCtr="0">
            <a:spAutoFit/>
          </a:bodyPr>
          <a:lstStyle/>
          <a:p>
            <a:pPr marL="0" marR="0" lvl="0" indent="0" algn="l" rtl="0">
              <a:lnSpc>
                <a:spcPct val="100000"/>
              </a:lnSpc>
              <a:spcBef>
                <a:spcPts val="0"/>
              </a:spcBef>
              <a:spcAft>
                <a:spcPts val="0"/>
              </a:spcAft>
              <a:buClr>
                <a:srgbClr val="036930"/>
              </a:buClr>
              <a:buSzPts val="2100"/>
              <a:buFont typeface="Calibri"/>
              <a:buNone/>
            </a:pPr>
            <a:r>
              <a:rPr lang="en-US" sz="2100" b="0" i="0" u="none" strike="noStrike" cap="none" dirty="0">
                <a:solidFill>
                  <a:srgbClr val="036930"/>
                </a:solidFill>
                <a:latin typeface="Calibri" panose="020F0502020204030204" pitchFamily="34" charset="0"/>
                <a:ea typeface="Calibri" panose="020F0502020204030204" pitchFamily="34" charset="0"/>
                <a:cs typeface="Calibri" panose="020F0502020204030204" pitchFamily="34" charset="0"/>
                <a:sym typeface="Calibri"/>
              </a:rPr>
              <a:t>Content is stored in a </a:t>
            </a:r>
            <a:r>
              <a:rPr lang="en-US" sz="2100" b="1" i="0" u="none" strike="noStrike" cap="none" dirty="0">
                <a:solidFill>
                  <a:srgbClr val="036930"/>
                </a:solidFill>
                <a:latin typeface="Calibri" panose="020F0502020204030204" pitchFamily="34" charset="0"/>
                <a:ea typeface="Calibri" panose="020F0502020204030204" pitchFamily="34" charset="0"/>
                <a:cs typeface="Calibri" panose="020F0502020204030204" pitchFamily="34" charset="0"/>
                <a:sym typeface="Calibri"/>
              </a:rPr>
              <a:t>public backbone</a:t>
            </a:r>
            <a:r>
              <a:rPr lang="en-US" sz="2100" b="0" i="0" u="none" strike="noStrike" cap="none" dirty="0">
                <a:solidFill>
                  <a:srgbClr val="036930"/>
                </a:solidFill>
                <a:latin typeface="Calibri" panose="020F0502020204030204" pitchFamily="34" charset="0"/>
                <a:ea typeface="Calibri" panose="020F0502020204030204" pitchFamily="34" charset="0"/>
                <a:cs typeface="Calibri" panose="020F0502020204030204" pitchFamily="34" charset="0"/>
                <a:sym typeface="Calibri"/>
              </a:rPr>
              <a:t>, has an open license and is based on interoperable, open standards (defined by the scientific community).</a:t>
            </a:r>
            <a:endParaRPr sz="12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122" name="Google Shape;1122;g3c3eaa8921b_0_1029"/>
          <p:cNvSpPr/>
          <p:nvPr/>
        </p:nvSpPr>
        <p:spPr>
          <a:xfrm>
            <a:off x="3192770" y="5038309"/>
            <a:ext cx="8564400" cy="1435200"/>
          </a:xfrm>
          <a:prstGeom prst="rect">
            <a:avLst/>
          </a:prstGeom>
          <a:solidFill>
            <a:schemeClr val="accent1"/>
          </a:solidFill>
          <a:ln w="10925" cap="flat" cmpd="sng">
            <a:solidFill>
              <a:srgbClr val="01843B"/>
            </a:solidFill>
            <a:prstDash val="solid"/>
            <a:round/>
            <a:headEnd type="none" w="sm" len="sm"/>
            <a:tailEnd type="none" w="sm" len="sm"/>
          </a:ln>
          <a:effectLst>
            <a:outerShdw blurRad="43656" dist="21828" dir="5400000" rotWithShape="0">
              <a:srgbClr val="000000">
                <a:alpha val="34901"/>
              </a:srgbClr>
            </a:outerShdw>
          </a:effectLst>
        </p:spPr>
        <p:txBody>
          <a:bodyPr spcFirstLastPara="1" wrap="square" lIns="55850" tIns="55850" rIns="55850" bIns="55850" anchor="ctr" anchorCtr="0">
            <a:noAutofit/>
          </a:bodyPr>
          <a:lstStyle/>
          <a:p>
            <a:pPr marL="0" marR="0" lvl="0" indent="0" algn="ctr" rtl="0">
              <a:lnSpc>
                <a:spcPct val="100000"/>
              </a:lnSpc>
              <a:spcBef>
                <a:spcPts val="0"/>
              </a:spcBef>
              <a:spcAft>
                <a:spcPts val="0"/>
              </a:spcAft>
              <a:buClr>
                <a:srgbClr val="FFFFFF"/>
              </a:buClr>
              <a:buSzPts val="2100"/>
              <a:buFont typeface="Calibri"/>
              <a:buNone/>
            </a:pPr>
            <a:endParaRPr sz="2100" b="0" i="0" u="none" strike="noStrike" cap="none">
              <a:solidFill>
                <a:srgbClr val="FFFFFF"/>
              </a:solidFill>
              <a:latin typeface="Calibri" panose="020F0502020204030204" pitchFamily="34" charset="0"/>
              <a:ea typeface="Calibri" panose="020F0502020204030204" pitchFamily="34" charset="0"/>
              <a:cs typeface="Calibri" panose="020F0502020204030204" pitchFamily="34" charset="0"/>
              <a:sym typeface="Calibri"/>
            </a:endParaRPr>
          </a:p>
        </p:txBody>
      </p:sp>
      <p:sp>
        <p:nvSpPr>
          <p:cNvPr id="1123" name="Google Shape;1123;g3c3eaa8921b_0_1029"/>
          <p:cNvSpPr/>
          <p:nvPr/>
        </p:nvSpPr>
        <p:spPr>
          <a:xfrm>
            <a:off x="5061885" y="5222717"/>
            <a:ext cx="1325700" cy="417600"/>
          </a:xfrm>
          <a:prstGeom prst="rect">
            <a:avLst/>
          </a:prstGeom>
          <a:gradFill>
            <a:gsLst>
              <a:gs pos="0">
                <a:srgbClr val="AEE2C8"/>
              </a:gs>
              <a:gs pos="100000">
                <a:srgbClr val="D3E8BB"/>
              </a:gs>
            </a:gsLst>
            <a:lin ang="16200038" scaled="0"/>
          </a:gradFill>
          <a:ln w="21825" cap="flat" cmpd="sng">
            <a:solidFill>
              <a:srgbClr val="01843B"/>
            </a:solidFill>
            <a:prstDash val="solid"/>
            <a:round/>
            <a:headEnd type="none" w="sm" len="sm"/>
            <a:tailEnd type="none" w="sm" len="sm"/>
          </a:ln>
          <a:effectLst>
            <a:outerShdw blurRad="43656" dist="21828" dir="5400000" rotWithShape="0">
              <a:srgbClr val="000000">
                <a:alpha val="34901"/>
              </a:srgbClr>
            </a:outerShdw>
          </a:effectLst>
        </p:spPr>
        <p:txBody>
          <a:bodyPr spcFirstLastPara="1" wrap="square" lIns="55850" tIns="55850" rIns="55850" bIns="55850" anchor="ctr" anchorCtr="0">
            <a:noAutofit/>
          </a:bodyPr>
          <a:lstStyle/>
          <a:p>
            <a:pPr marL="0" marR="0" lvl="0" indent="0" algn="ctr"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Data</a:t>
            </a:r>
            <a:endParaRPr sz="12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124" name="Google Shape;1124;g3c3eaa8921b_0_1029"/>
          <p:cNvSpPr/>
          <p:nvPr/>
        </p:nvSpPr>
        <p:spPr>
          <a:xfrm>
            <a:off x="3615987" y="5786869"/>
            <a:ext cx="2027100" cy="604200"/>
          </a:xfrm>
          <a:prstGeom prst="rect">
            <a:avLst/>
          </a:prstGeom>
          <a:gradFill>
            <a:gsLst>
              <a:gs pos="0">
                <a:srgbClr val="AEE2C8"/>
              </a:gs>
              <a:gs pos="100000">
                <a:srgbClr val="D3E8BB"/>
              </a:gs>
            </a:gsLst>
            <a:lin ang="16200038" scaled="0"/>
          </a:gradFill>
          <a:ln w="21825" cap="flat" cmpd="sng">
            <a:solidFill>
              <a:srgbClr val="01843B"/>
            </a:solidFill>
            <a:prstDash val="solid"/>
            <a:round/>
            <a:headEnd type="none" w="sm" len="sm"/>
            <a:tailEnd type="none" w="sm" len="sm"/>
          </a:ln>
          <a:effectLst>
            <a:outerShdw blurRad="43656" dist="21828" dir="5400000" rotWithShape="0">
              <a:srgbClr val="000000">
                <a:alpha val="34901"/>
              </a:srgbClr>
            </a:outerShdw>
          </a:effectLst>
        </p:spPr>
        <p:txBody>
          <a:bodyPr spcFirstLastPara="1" wrap="square" lIns="55850" tIns="55850" rIns="55850" bIns="55850" anchor="ctr" anchorCtr="0">
            <a:noAutofit/>
          </a:bodyPr>
          <a:lstStyle/>
          <a:p>
            <a:pPr marL="0" marR="0" lvl="0" indent="0" algn="ctr"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Software, analysis scripts</a:t>
            </a:r>
            <a:endParaRPr sz="12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125" name="Google Shape;1125;g3c3eaa8921b_0_1029"/>
          <p:cNvSpPr/>
          <p:nvPr/>
        </p:nvSpPr>
        <p:spPr>
          <a:xfrm>
            <a:off x="8878943" y="5936247"/>
            <a:ext cx="2027100" cy="417600"/>
          </a:xfrm>
          <a:prstGeom prst="rect">
            <a:avLst/>
          </a:prstGeom>
          <a:gradFill>
            <a:gsLst>
              <a:gs pos="0">
                <a:srgbClr val="AEE2C8"/>
              </a:gs>
              <a:gs pos="100000">
                <a:srgbClr val="D3E8BB"/>
              </a:gs>
            </a:gsLst>
            <a:lin ang="16200038" scaled="0"/>
          </a:gradFill>
          <a:ln w="21825" cap="flat" cmpd="sng">
            <a:solidFill>
              <a:srgbClr val="01843B"/>
            </a:solidFill>
            <a:prstDash val="solid"/>
            <a:round/>
            <a:headEnd type="none" w="sm" len="sm"/>
            <a:tailEnd type="none" w="sm" len="sm"/>
          </a:ln>
          <a:effectLst>
            <a:outerShdw blurRad="43656" dist="21828" dir="5400000" rotWithShape="0">
              <a:srgbClr val="000000">
                <a:alpha val="34901"/>
              </a:srgbClr>
            </a:outerShdw>
          </a:effectLst>
        </p:spPr>
        <p:txBody>
          <a:bodyPr spcFirstLastPara="1" wrap="square" lIns="55850" tIns="55850" rIns="55850" bIns="55850" anchor="ctr" anchorCtr="0">
            <a:noAutofit/>
          </a:bodyPr>
          <a:lstStyle/>
          <a:p>
            <a:pPr marL="0" marR="0" lvl="0" indent="0" algn="ctr"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Material</a:t>
            </a:r>
            <a:endParaRPr sz="12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126" name="Google Shape;1126;g3c3eaa8921b_0_1029"/>
          <p:cNvSpPr/>
          <p:nvPr/>
        </p:nvSpPr>
        <p:spPr>
          <a:xfrm>
            <a:off x="6147444" y="5841932"/>
            <a:ext cx="2027100" cy="494100"/>
          </a:xfrm>
          <a:prstGeom prst="rect">
            <a:avLst/>
          </a:prstGeom>
          <a:gradFill>
            <a:gsLst>
              <a:gs pos="0">
                <a:srgbClr val="AEE2C8"/>
              </a:gs>
              <a:gs pos="100000">
                <a:srgbClr val="D3E8BB"/>
              </a:gs>
            </a:gsLst>
            <a:lin ang="16200038" scaled="0"/>
          </a:gradFill>
          <a:ln w="21825" cap="flat" cmpd="sng">
            <a:solidFill>
              <a:srgbClr val="01843B"/>
            </a:solidFill>
            <a:prstDash val="solid"/>
            <a:round/>
            <a:headEnd type="none" w="sm" len="sm"/>
            <a:tailEnd type="none" w="sm" len="sm"/>
          </a:ln>
          <a:effectLst>
            <a:outerShdw blurRad="43656" dist="21828" dir="5400000" rotWithShape="0">
              <a:srgbClr val="000000">
                <a:alpha val="34901"/>
              </a:srgbClr>
            </a:outerShdw>
          </a:effectLst>
        </p:spPr>
        <p:txBody>
          <a:bodyPr spcFirstLastPara="1" wrap="square" lIns="55850" tIns="55850" rIns="55850" bIns="55850" anchor="ctr" anchorCtr="0">
            <a:noAutofit/>
          </a:bodyPr>
          <a:lstStyle/>
          <a:p>
            <a:pPr marL="0" marR="0" lvl="0" indent="0" algn="ctr"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Text (versioned)</a:t>
            </a:r>
            <a:endParaRPr sz="12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127" name="Google Shape;1127;g3c3eaa8921b_0_1029"/>
          <p:cNvSpPr txBox="1"/>
          <p:nvPr/>
        </p:nvSpPr>
        <p:spPr>
          <a:xfrm>
            <a:off x="3256947" y="5067707"/>
            <a:ext cx="1501800" cy="436200"/>
          </a:xfrm>
          <a:prstGeom prst="rect">
            <a:avLst/>
          </a:prstGeom>
          <a:noFill/>
          <a:ln>
            <a:noFill/>
          </a:ln>
        </p:spPr>
        <p:txBody>
          <a:bodyPr spcFirstLastPara="1" wrap="square" lIns="55850" tIns="55850" rIns="55850" bIns="55850" anchor="t" anchorCtr="0">
            <a:spAutoFit/>
          </a:bodyPr>
          <a:lstStyle/>
          <a:p>
            <a:pPr marL="0" marR="0" lvl="0" indent="0" algn="l" rtl="0">
              <a:lnSpc>
                <a:spcPct val="100000"/>
              </a:lnSpc>
              <a:spcBef>
                <a:spcPts val="0"/>
              </a:spcBef>
              <a:spcAft>
                <a:spcPts val="0"/>
              </a:spcAft>
              <a:buClr>
                <a:srgbClr val="FFFFFF"/>
              </a:buClr>
              <a:buSzPts val="2100"/>
              <a:buFont typeface="Calibri"/>
              <a:buNone/>
            </a:pPr>
            <a:r>
              <a:rPr lang="en-US" sz="2100" b="0" i="0" u="none" strike="noStrike" cap="none">
                <a:solidFill>
                  <a:srgbClr val="FFFFFF"/>
                </a:solidFill>
                <a:latin typeface="Calibri" panose="020F0502020204030204" pitchFamily="34" charset="0"/>
                <a:ea typeface="Calibri" panose="020F0502020204030204" pitchFamily="34" charset="0"/>
                <a:cs typeface="Calibri" panose="020F0502020204030204" pitchFamily="34" charset="0"/>
                <a:sym typeface="Calibri"/>
              </a:rPr>
              <a:t>CC0 / CC-BY</a:t>
            </a:r>
            <a:endParaRPr sz="12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128" name="Google Shape;1128;g3c3eaa8921b_0_1029"/>
          <p:cNvSpPr/>
          <p:nvPr/>
        </p:nvSpPr>
        <p:spPr>
          <a:xfrm>
            <a:off x="6702705" y="5129426"/>
            <a:ext cx="2027100" cy="604200"/>
          </a:xfrm>
          <a:prstGeom prst="rect">
            <a:avLst/>
          </a:prstGeom>
          <a:gradFill>
            <a:gsLst>
              <a:gs pos="0">
                <a:srgbClr val="AEE2C8"/>
              </a:gs>
              <a:gs pos="100000">
                <a:srgbClr val="D3E8BB"/>
              </a:gs>
            </a:gsLst>
            <a:lin ang="16200038" scaled="0"/>
          </a:gradFill>
          <a:ln w="21825" cap="flat" cmpd="sng">
            <a:solidFill>
              <a:srgbClr val="01843B"/>
            </a:solidFill>
            <a:prstDash val="solid"/>
            <a:round/>
            <a:headEnd type="none" w="sm" len="sm"/>
            <a:tailEnd type="none" w="sm" len="sm"/>
          </a:ln>
          <a:effectLst>
            <a:outerShdw blurRad="43656" dist="21828" dir="5400000" rotWithShape="0">
              <a:srgbClr val="000000">
                <a:alpha val="34901"/>
              </a:srgbClr>
            </a:outerShdw>
          </a:effectLst>
        </p:spPr>
        <p:txBody>
          <a:bodyPr spcFirstLastPara="1" wrap="square" lIns="55850" tIns="55850" rIns="55850" bIns="55850" anchor="ctr" anchorCtr="0">
            <a:noAutofit/>
          </a:bodyPr>
          <a:lstStyle/>
          <a:p>
            <a:pPr marL="0" marR="0" lvl="0" indent="0" algn="ctr"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Plots &amp; Figures</a:t>
            </a:r>
            <a:endParaRPr sz="12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129" name="Google Shape;1129;g3c3eaa8921b_0_1029"/>
          <p:cNvSpPr/>
          <p:nvPr/>
        </p:nvSpPr>
        <p:spPr>
          <a:xfrm>
            <a:off x="9044517" y="5115373"/>
            <a:ext cx="2475000" cy="721500"/>
          </a:xfrm>
          <a:prstGeom prst="rect">
            <a:avLst/>
          </a:prstGeom>
          <a:gradFill>
            <a:gsLst>
              <a:gs pos="0">
                <a:srgbClr val="AEE2C8"/>
              </a:gs>
              <a:gs pos="100000">
                <a:srgbClr val="D3E8BB"/>
              </a:gs>
            </a:gsLst>
            <a:lin ang="16200038" scaled="0"/>
          </a:gradFill>
          <a:ln w="21825" cap="flat" cmpd="sng">
            <a:solidFill>
              <a:srgbClr val="01843B"/>
            </a:solidFill>
            <a:prstDash val="solid"/>
            <a:round/>
            <a:headEnd type="none" w="sm" len="sm"/>
            <a:tailEnd type="none" w="sm" len="sm"/>
          </a:ln>
          <a:effectLst>
            <a:outerShdw blurRad="43656" dist="21828" dir="5400000" rotWithShape="0">
              <a:srgbClr val="000000">
                <a:alpha val="34901"/>
              </a:srgbClr>
            </a:outerShdw>
          </a:effectLst>
        </p:spPr>
        <p:txBody>
          <a:bodyPr spcFirstLastPara="1" wrap="square" lIns="55850" tIns="55850" rIns="55850" bIns="55850" anchor="ctr" anchorCtr="0">
            <a:noAutofit/>
          </a:bodyPr>
          <a:lstStyle/>
          <a:p>
            <a:pPr marL="0" marR="0" lvl="0" indent="0" algn="ctr" rtl="0">
              <a:lnSpc>
                <a:spcPct val="100000"/>
              </a:lnSpc>
              <a:spcBef>
                <a:spcPts val="0"/>
              </a:spcBef>
              <a:spcAft>
                <a:spcPts val="0"/>
              </a:spcAft>
              <a:buClr>
                <a:srgbClr val="000000"/>
              </a:buClr>
              <a:buSzPts val="1700"/>
              <a:buFont typeface="Arial"/>
              <a:buNone/>
            </a:pPr>
            <a:r>
              <a:rPr lang="en-US" sz="17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Reproducible computational environments</a:t>
            </a:r>
            <a:endParaRPr sz="12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grpSp>
        <p:nvGrpSpPr>
          <p:cNvPr id="1130" name="Google Shape;1130;g3c3eaa8921b_0_1029"/>
          <p:cNvGrpSpPr/>
          <p:nvPr/>
        </p:nvGrpSpPr>
        <p:grpSpPr>
          <a:xfrm>
            <a:off x="7014331" y="3454439"/>
            <a:ext cx="1715344" cy="1450576"/>
            <a:chOff x="0" y="0"/>
            <a:chExt cx="1829700" cy="2063115"/>
          </a:xfrm>
        </p:grpSpPr>
        <p:sp>
          <p:nvSpPr>
            <p:cNvPr id="1131" name="Google Shape;1131;g3c3eaa8921b_0_1029"/>
            <p:cNvSpPr/>
            <p:nvPr/>
          </p:nvSpPr>
          <p:spPr>
            <a:xfrm>
              <a:off x="0" y="0"/>
              <a:ext cx="1829700" cy="1455900"/>
            </a:xfrm>
            <a:prstGeom prst="roundRect">
              <a:avLst>
                <a:gd name="adj" fmla="val 25347"/>
              </a:avLst>
            </a:prstGeom>
            <a:solidFill>
              <a:srgbClr val="FFFFFF"/>
            </a:solidFill>
            <a:ln w="21825" cap="flat" cmpd="sng">
              <a:solidFill>
                <a:schemeClr val="accent1"/>
              </a:solidFill>
              <a:prstDash val="solid"/>
              <a:round/>
              <a:headEnd type="none" w="sm" len="sm"/>
              <a:tailEnd type="none" w="sm" len="sm"/>
            </a:ln>
            <a:effectLst>
              <a:outerShdw blurRad="43656" dist="21828" dir="5400000" rotWithShape="0">
                <a:srgbClr val="000000">
                  <a:alpha val="34901"/>
                </a:srgbClr>
              </a:outerShdw>
            </a:effectLst>
          </p:spPr>
          <p:txBody>
            <a:bodyPr spcFirstLastPara="1" wrap="square" lIns="55850" tIns="55850" rIns="55850" bIns="55850" anchor="ctr" anchorCtr="0">
              <a:noAutofit/>
            </a:bodyPr>
            <a:lstStyle/>
            <a:p>
              <a:pPr marL="0" marR="0" lvl="0" indent="0" algn="l" rtl="0">
                <a:lnSpc>
                  <a:spcPct val="100000"/>
                </a:lnSpc>
                <a:spcBef>
                  <a:spcPts val="0"/>
                </a:spcBef>
                <a:spcAft>
                  <a:spcPts val="0"/>
                </a:spcAft>
                <a:buClr>
                  <a:srgbClr val="000000"/>
                </a:buClr>
                <a:buSzPts val="2100"/>
                <a:buFont typeface="Calibri"/>
                <a:buNone/>
              </a:pPr>
              <a:r>
                <a:rPr lang="en-US" sz="2100" b="0" i="0" u="sng"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Persistency:</a:t>
              </a:r>
              <a:endParaRPr sz="12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Clr>
                  <a:srgbClr val="000000"/>
                </a:buClr>
                <a:buSzPts val="2100"/>
                <a:buFont typeface="Calibri"/>
                <a:buNone/>
              </a:pPr>
              <a:r>
                <a:rPr lang="en-US" sz="21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Libraries</a:t>
              </a:r>
              <a:endParaRPr sz="12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cxnSp>
          <p:nvCxnSpPr>
            <p:cNvPr id="1132" name="Google Shape;1132;g3c3eaa8921b_0_1029"/>
            <p:cNvCxnSpPr/>
            <p:nvPr/>
          </p:nvCxnSpPr>
          <p:spPr>
            <a:xfrm>
              <a:off x="748587" y="1443915"/>
              <a:ext cx="0" cy="619200"/>
            </a:xfrm>
            <a:prstGeom prst="straightConnector1">
              <a:avLst/>
            </a:prstGeom>
            <a:noFill/>
            <a:ln w="21825" cap="flat" cmpd="sng">
              <a:solidFill>
                <a:srgbClr val="000000"/>
              </a:solidFill>
              <a:prstDash val="solid"/>
              <a:round/>
              <a:headEnd type="none" w="sm" len="sm"/>
              <a:tailEnd type="triangle" w="med" len="med"/>
            </a:ln>
          </p:spPr>
        </p:cxnSp>
      </p:grpSp>
      <p:grpSp>
        <p:nvGrpSpPr>
          <p:cNvPr id="1133" name="Google Shape;1133;g3c3eaa8921b_0_1029"/>
          <p:cNvGrpSpPr/>
          <p:nvPr/>
        </p:nvGrpSpPr>
        <p:grpSpPr>
          <a:xfrm>
            <a:off x="6447698" y="1708944"/>
            <a:ext cx="2973938" cy="3196011"/>
            <a:chOff x="0" y="0"/>
            <a:chExt cx="3172200" cy="4545599"/>
          </a:xfrm>
        </p:grpSpPr>
        <p:sp>
          <p:nvSpPr>
            <p:cNvPr id="1134" name="Google Shape;1134;g3c3eaa8921b_0_1029"/>
            <p:cNvSpPr/>
            <p:nvPr/>
          </p:nvSpPr>
          <p:spPr>
            <a:xfrm>
              <a:off x="0" y="0"/>
              <a:ext cx="3172200" cy="2041200"/>
            </a:xfrm>
            <a:prstGeom prst="roundRect">
              <a:avLst>
                <a:gd name="adj" fmla="val 21561"/>
              </a:avLst>
            </a:prstGeom>
            <a:solidFill>
              <a:srgbClr val="FFFFFF"/>
            </a:solidFill>
            <a:ln w="21825" cap="flat" cmpd="sng">
              <a:solidFill>
                <a:schemeClr val="accent1"/>
              </a:solidFill>
              <a:prstDash val="solid"/>
              <a:round/>
              <a:headEnd type="none" w="sm" len="sm"/>
              <a:tailEnd type="none" w="sm" len="sm"/>
            </a:ln>
            <a:effectLst>
              <a:outerShdw blurRad="43656" dist="21828" dir="5400000" rotWithShape="0">
                <a:srgbClr val="000000">
                  <a:alpha val="34901"/>
                </a:srgbClr>
              </a:outerShdw>
            </a:effectLst>
          </p:spPr>
          <p:txBody>
            <a:bodyPr spcFirstLastPara="1" wrap="square" lIns="55850" tIns="55850" rIns="55850" bIns="55850" anchor="ctr" anchorCtr="0">
              <a:noAutofit/>
            </a:bodyPr>
            <a:lstStyle/>
            <a:p>
              <a:pPr marL="0" marR="0" lvl="0" indent="0" algn="l" rtl="0">
                <a:lnSpc>
                  <a:spcPct val="100000"/>
                </a:lnSpc>
                <a:spcBef>
                  <a:spcPts val="0"/>
                </a:spcBef>
                <a:spcAft>
                  <a:spcPts val="0"/>
                </a:spcAft>
                <a:buClr>
                  <a:srgbClr val="000000"/>
                </a:buClr>
                <a:buSzPts val="2100"/>
                <a:buFont typeface="Calibri"/>
                <a:buNone/>
              </a:pPr>
              <a:r>
                <a:rPr lang="en-US" sz="2100" b="0" i="0" u="sng"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Version of Record:</a:t>
              </a:r>
              <a:endParaRPr sz="12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Clr>
                  <a:srgbClr val="000000"/>
                </a:buClr>
                <a:buSzPts val="2100"/>
                <a:buFont typeface="Calibri"/>
                <a:buNone/>
              </a:pPr>
              <a:r>
                <a:rPr lang="en-US" sz="21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 Record of versions!</a:t>
              </a:r>
              <a:endParaRPr sz="21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endParaRPr>
            </a:p>
            <a:p>
              <a:pPr marL="0" marR="0" lvl="0" indent="0" algn="l" rtl="0">
                <a:lnSpc>
                  <a:spcPct val="100000"/>
                </a:lnSpc>
                <a:spcBef>
                  <a:spcPts val="0"/>
                </a:spcBef>
                <a:spcAft>
                  <a:spcPts val="0"/>
                </a:spcAft>
                <a:buClr>
                  <a:srgbClr val="000000"/>
                </a:buClr>
                <a:buSzPts val="2100"/>
                <a:buFont typeface="Calibri"/>
                <a:buNone/>
              </a:pPr>
              <a:r>
                <a:rPr lang="en-US" sz="21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(e.g., Papers can be updated)</a:t>
              </a:r>
              <a:endParaRPr sz="1200" b="0" i="0" u="none" strike="noStrike" cap="none"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cxnSp>
          <p:nvCxnSpPr>
            <p:cNvPr id="1135" name="Google Shape;1135;g3c3eaa8921b_0_1029"/>
            <p:cNvCxnSpPr/>
            <p:nvPr/>
          </p:nvCxnSpPr>
          <p:spPr>
            <a:xfrm>
              <a:off x="2644386" y="2083799"/>
              <a:ext cx="0" cy="2461800"/>
            </a:xfrm>
            <a:prstGeom prst="straightConnector1">
              <a:avLst/>
            </a:prstGeom>
            <a:noFill/>
            <a:ln w="21825" cap="flat" cmpd="sng">
              <a:solidFill>
                <a:srgbClr val="000000"/>
              </a:solidFill>
              <a:prstDash val="solid"/>
              <a:round/>
              <a:headEnd type="none" w="sm" len="sm"/>
              <a:tailEnd type="triangle" w="med" len="med"/>
            </a:ln>
          </p:spPr>
        </p:cxnSp>
      </p:grpSp>
      <p:grpSp>
        <p:nvGrpSpPr>
          <p:cNvPr id="1136" name="Google Shape;1136;g3c3eaa8921b_0_1029"/>
          <p:cNvGrpSpPr/>
          <p:nvPr/>
        </p:nvGrpSpPr>
        <p:grpSpPr>
          <a:xfrm>
            <a:off x="3610121" y="914468"/>
            <a:ext cx="2805469" cy="4104784"/>
            <a:chOff x="0" y="0"/>
            <a:chExt cx="2992500" cy="5838123"/>
          </a:xfrm>
        </p:grpSpPr>
        <p:sp>
          <p:nvSpPr>
            <p:cNvPr id="1137" name="Google Shape;1137;g3c3eaa8921b_0_1029"/>
            <p:cNvSpPr/>
            <p:nvPr/>
          </p:nvSpPr>
          <p:spPr>
            <a:xfrm>
              <a:off x="0" y="0"/>
              <a:ext cx="2992500" cy="2041200"/>
            </a:xfrm>
            <a:prstGeom prst="roundRect">
              <a:avLst>
                <a:gd name="adj" fmla="val 20129"/>
              </a:avLst>
            </a:prstGeom>
            <a:solidFill>
              <a:srgbClr val="FFFFFF"/>
            </a:solidFill>
            <a:ln w="21825" cap="flat" cmpd="sng">
              <a:solidFill>
                <a:schemeClr val="accent1"/>
              </a:solidFill>
              <a:prstDash val="solid"/>
              <a:round/>
              <a:headEnd type="none" w="sm" len="sm"/>
              <a:tailEnd type="none" w="sm" len="sm"/>
            </a:ln>
            <a:effectLst>
              <a:outerShdw blurRad="43656" dist="21828" dir="5400000" rotWithShape="0">
                <a:srgbClr val="000000">
                  <a:alpha val="34901"/>
                </a:srgbClr>
              </a:outerShdw>
            </a:effectLst>
          </p:spPr>
          <p:txBody>
            <a:bodyPr spcFirstLastPara="1" wrap="square" lIns="55850" tIns="55850" rIns="55850" bIns="55850" anchor="ctr" anchorCtr="0">
              <a:noAutofit/>
            </a:bodyPr>
            <a:lstStyle/>
            <a:p>
              <a:pPr marL="0" marR="0" lvl="0" indent="0" algn="l" rtl="0">
                <a:lnSpc>
                  <a:spcPct val="100000"/>
                </a:lnSpc>
                <a:spcBef>
                  <a:spcPts val="0"/>
                </a:spcBef>
                <a:spcAft>
                  <a:spcPts val="0"/>
                </a:spcAft>
                <a:buClr>
                  <a:srgbClr val="000000"/>
                </a:buClr>
                <a:buSzPts val="2100"/>
                <a:buFont typeface="Calibri"/>
                <a:buNone/>
              </a:pPr>
              <a:r>
                <a:rPr lang="en-US" sz="2100" b="0" i="0" u="sng"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Make PDF available:</a:t>
              </a:r>
              <a:endParaRPr sz="12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Clr>
                  <a:srgbClr val="000000"/>
                </a:buClr>
                <a:buSzPts val="2100"/>
                <a:buFont typeface="Calibri"/>
                <a:buNone/>
              </a:pPr>
              <a:r>
                <a:rPr lang="en-US" sz="21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Preprint server (publicly funded), OSF</a:t>
              </a:r>
              <a:endParaRPr sz="12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cxnSp>
          <p:nvCxnSpPr>
            <p:cNvPr id="1138" name="Google Shape;1138;g3c3eaa8921b_0_1029"/>
            <p:cNvCxnSpPr/>
            <p:nvPr/>
          </p:nvCxnSpPr>
          <p:spPr>
            <a:xfrm>
              <a:off x="2418567" y="2115123"/>
              <a:ext cx="0" cy="3723000"/>
            </a:xfrm>
            <a:prstGeom prst="straightConnector1">
              <a:avLst/>
            </a:prstGeom>
            <a:noFill/>
            <a:ln w="21825" cap="flat" cmpd="sng">
              <a:solidFill>
                <a:srgbClr val="000000"/>
              </a:solidFill>
              <a:prstDash val="solid"/>
              <a:round/>
              <a:headEnd type="none" w="sm" len="sm"/>
              <a:tailEnd type="triangle" w="med" len="med"/>
            </a:ln>
          </p:spPr>
        </p:cxnSp>
      </p:grpSp>
      <p:grpSp>
        <p:nvGrpSpPr>
          <p:cNvPr id="1139" name="Google Shape;1139;g3c3eaa8921b_0_1029"/>
          <p:cNvGrpSpPr/>
          <p:nvPr/>
        </p:nvGrpSpPr>
        <p:grpSpPr>
          <a:xfrm>
            <a:off x="3336979" y="2839165"/>
            <a:ext cx="3304688" cy="2180073"/>
            <a:chOff x="0" y="0"/>
            <a:chExt cx="3525000" cy="3100659"/>
          </a:xfrm>
        </p:grpSpPr>
        <p:cxnSp>
          <p:nvCxnSpPr>
            <p:cNvPr id="1140" name="Google Shape;1140;g3c3eaa8921b_0_1029"/>
            <p:cNvCxnSpPr/>
            <p:nvPr/>
          </p:nvCxnSpPr>
          <p:spPr>
            <a:xfrm>
              <a:off x="1819599" y="2669559"/>
              <a:ext cx="0" cy="431100"/>
            </a:xfrm>
            <a:prstGeom prst="straightConnector1">
              <a:avLst/>
            </a:prstGeom>
            <a:noFill/>
            <a:ln w="21825" cap="flat" cmpd="sng">
              <a:solidFill>
                <a:srgbClr val="000000"/>
              </a:solidFill>
              <a:prstDash val="solid"/>
              <a:round/>
              <a:headEnd type="none" w="sm" len="sm"/>
              <a:tailEnd type="triangle" w="med" len="med"/>
            </a:ln>
          </p:spPr>
        </p:cxnSp>
        <p:sp>
          <p:nvSpPr>
            <p:cNvPr id="1141" name="Google Shape;1141;g3c3eaa8921b_0_1029"/>
            <p:cNvSpPr/>
            <p:nvPr/>
          </p:nvSpPr>
          <p:spPr>
            <a:xfrm>
              <a:off x="0" y="0"/>
              <a:ext cx="3525000" cy="2661900"/>
            </a:xfrm>
            <a:prstGeom prst="roundRect">
              <a:avLst>
                <a:gd name="adj" fmla="val 17588"/>
              </a:avLst>
            </a:prstGeom>
            <a:solidFill>
              <a:srgbClr val="FFFFFF"/>
            </a:solidFill>
            <a:ln w="21825" cap="flat" cmpd="sng">
              <a:solidFill>
                <a:schemeClr val="accent1"/>
              </a:solidFill>
              <a:prstDash val="solid"/>
              <a:round/>
              <a:headEnd type="none" w="sm" len="sm"/>
              <a:tailEnd type="none" w="sm" len="sm"/>
            </a:ln>
            <a:effectLst>
              <a:outerShdw blurRad="43656" dist="21828" dir="5400000" rotWithShape="0">
                <a:srgbClr val="000000">
                  <a:alpha val="34901"/>
                </a:srgbClr>
              </a:outerShdw>
            </a:effectLst>
          </p:spPr>
          <p:txBody>
            <a:bodyPr spcFirstLastPara="1" wrap="square" lIns="55850" tIns="55850" rIns="55850" bIns="55850" anchor="ctr" anchorCtr="0">
              <a:noAutofit/>
            </a:bodyPr>
            <a:lstStyle/>
            <a:p>
              <a:pPr marL="0" marR="0" lvl="0" indent="0" algn="l" rtl="0">
                <a:lnSpc>
                  <a:spcPct val="100000"/>
                </a:lnSpc>
                <a:spcBef>
                  <a:spcPts val="0"/>
                </a:spcBef>
                <a:spcAft>
                  <a:spcPts val="0"/>
                </a:spcAft>
                <a:buClr>
                  <a:srgbClr val="000000"/>
                </a:buClr>
                <a:buSzPts val="2100"/>
                <a:buFont typeface="Calibri"/>
                <a:buNone/>
              </a:pPr>
              <a:r>
                <a:rPr lang="en-US" sz="2100" b="0" i="0" u="sng"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Organise review administratively (editorial system):</a:t>
              </a:r>
              <a:endParaRPr sz="12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203200" marR="0" lvl="0" indent="-203200" algn="l" rtl="0">
                <a:lnSpc>
                  <a:spcPct val="100000"/>
                </a:lnSpc>
                <a:spcBef>
                  <a:spcPts val="0"/>
                </a:spcBef>
                <a:spcAft>
                  <a:spcPts val="0"/>
                </a:spcAft>
                <a:buClr>
                  <a:srgbClr val="000000"/>
                </a:buClr>
                <a:buSzPts val="2100"/>
                <a:buFont typeface="Calibri"/>
                <a:buChar char="•"/>
              </a:pPr>
              <a:r>
                <a:rPr lang="en-US" sz="21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Open Source (Open Journal Systems)</a:t>
              </a:r>
              <a:endParaRPr sz="12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203200" marR="0" lvl="0" indent="-203200" algn="l" rtl="0">
                <a:lnSpc>
                  <a:spcPct val="100000"/>
                </a:lnSpc>
                <a:spcBef>
                  <a:spcPts val="0"/>
                </a:spcBef>
                <a:spcAft>
                  <a:spcPts val="0"/>
                </a:spcAft>
                <a:buClr>
                  <a:srgbClr val="000000"/>
                </a:buClr>
                <a:buSzPts val="2100"/>
                <a:buFont typeface="Calibri"/>
                <a:buChar char="•"/>
              </a:pPr>
              <a:r>
                <a:rPr lang="en-US" sz="21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Commercial providers</a:t>
              </a:r>
              <a:endParaRPr sz="12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grpSp>
      <p:grpSp>
        <p:nvGrpSpPr>
          <p:cNvPr id="1142" name="Google Shape;1142;g3c3eaa8921b_0_1029"/>
          <p:cNvGrpSpPr/>
          <p:nvPr/>
        </p:nvGrpSpPr>
        <p:grpSpPr>
          <a:xfrm>
            <a:off x="9587483" y="1914745"/>
            <a:ext cx="2519438" cy="3089833"/>
            <a:chOff x="0" y="0"/>
            <a:chExt cx="2687400" cy="4394586"/>
          </a:xfrm>
        </p:grpSpPr>
        <p:cxnSp>
          <p:nvCxnSpPr>
            <p:cNvPr id="1143" name="Google Shape;1143;g3c3eaa8921b_0_1029"/>
            <p:cNvCxnSpPr/>
            <p:nvPr/>
          </p:nvCxnSpPr>
          <p:spPr>
            <a:xfrm>
              <a:off x="1868832" y="1456086"/>
              <a:ext cx="0" cy="2938500"/>
            </a:xfrm>
            <a:prstGeom prst="straightConnector1">
              <a:avLst/>
            </a:prstGeom>
            <a:noFill/>
            <a:ln w="21825" cap="flat" cmpd="sng">
              <a:solidFill>
                <a:srgbClr val="000000"/>
              </a:solidFill>
              <a:prstDash val="solid"/>
              <a:round/>
              <a:headEnd type="none" w="sm" len="sm"/>
              <a:tailEnd type="triangle" w="med" len="med"/>
            </a:ln>
          </p:spPr>
        </p:cxnSp>
        <p:sp>
          <p:nvSpPr>
            <p:cNvPr id="1144" name="Google Shape;1144;g3c3eaa8921b_0_1029"/>
            <p:cNvSpPr/>
            <p:nvPr/>
          </p:nvSpPr>
          <p:spPr>
            <a:xfrm>
              <a:off x="0" y="0"/>
              <a:ext cx="2687400" cy="1455900"/>
            </a:xfrm>
            <a:prstGeom prst="roundRect">
              <a:avLst>
                <a:gd name="adj" fmla="val 25347"/>
              </a:avLst>
            </a:prstGeom>
            <a:solidFill>
              <a:srgbClr val="FFFFFF"/>
            </a:solidFill>
            <a:ln w="21825" cap="flat" cmpd="sng">
              <a:solidFill>
                <a:schemeClr val="accent1"/>
              </a:solidFill>
              <a:prstDash val="solid"/>
              <a:round/>
              <a:headEnd type="none" w="sm" len="sm"/>
              <a:tailEnd type="none" w="sm" len="sm"/>
            </a:ln>
            <a:effectLst>
              <a:outerShdw blurRad="43656" dist="21828" dir="5400000" rotWithShape="0">
                <a:srgbClr val="000000">
                  <a:alpha val="34901"/>
                </a:srgbClr>
              </a:outerShdw>
            </a:effectLst>
          </p:spPr>
          <p:txBody>
            <a:bodyPr spcFirstLastPara="1" wrap="square" lIns="55850" tIns="55850" rIns="55850" bIns="55850" anchor="ctr" anchorCtr="0">
              <a:noAutofit/>
            </a:bodyPr>
            <a:lstStyle/>
            <a:p>
              <a:pPr marL="0" marR="0" lvl="0" indent="0" algn="l" rtl="0">
                <a:lnSpc>
                  <a:spcPct val="100000"/>
                </a:lnSpc>
                <a:spcBef>
                  <a:spcPts val="0"/>
                </a:spcBef>
                <a:spcAft>
                  <a:spcPts val="0"/>
                </a:spcAft>
                <a:buClr>
                  <a:srgbClr val="000000"/>
                </a:buClr>
                <a:buSzPts val="2100"/>
                <a:buFont typeface="Calibri"/>
                <a:buNone/>
              </a:pPr>
              <a:r>
                <a:rPr lang="en-US" sz="2100" b="0" i="0" u="sng"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Make PDF beautiful:</a:t>
              </a:r>
              <a:endParaRPr sz="12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Clr>
                  <a:srgbClr val="000000"/>
                </a:buClr>
                <a:buSzPts val="2100"/>
                <a:buFont typeface="Calibri"/>
                <a:buNone/>
              </a:pPr>
              <a:r>
                <a:rPr lang="en-US" sz="21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Layout service</a:t>
              </a:r>
              <a:endParaRPr sz="12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grpSp>
      <p:grpSp>
        <p:nvGrpSpPr>
          <p:cNvPr id="1145" name="Google Shape;1145;g3c3eaa8921b_0_1029"/>
          <p:cNvGrpSpPr/>
          <p:nvPr/>
        </p:nvGrpSpPr>
        <p:grpSpPr>
          <a:xfrm>
            <a:off x="9151906" y="3459837"/>
            <a:ext cx="2805469" cy="1555522"/>
            <a:chOff x="0" y="0"/>
            <a:chExt cx="2992500" cy="2212376"/>
          </a:xfrm>
        </p:grpSpPr>
        <p:cxnSp>
          <p:nvCxnSpPr>
            <p:cNvPr id="1146" name="Google Shape;1146;g3c3eaa8921b_0_1029"/>
            <p:cNvCxnSpPr/>
            <p:nvPr/>
          </p:nvCxnSpPr>
          <p:spPr>
            <a:xfrm>
              <a:off x="1377832" y="1853876"/>
              <a:ext cx="0" cy="358500"/>
            </a:xfrm>
            <a:prstGeom prst="straightConnector1">
              <a:avLst/>
            </a:prstGeom>
            <a:noFill/>
            <a:ln w="21825" cap="flat" cmpd="sng">
              <a:solidFill>
                <a:srgbClr val="000000"/>
              </a:solidFill>
              <a:prstDash val="solid"/>
              <a:round/>
              <a:headEnd type="none" w="sm" len="sm"/>
              <a:tailEnd type="triangle" w="med" len="med"/>
            </a:ln>
          </p:spPr>
        </p:cxnSp>
        <p:sp>
          <p:nvSpPr>
            <p:cNvPr id="1147" name="Google Shape;1147;g3c3eaa8921b_0_1029"/>
            <p:cNvSpPr/>
            <p:nvPr/>
          </p:nvSpPr>
          <p:spPr>
            <a:xfrm>
              <a:off x="0" y="0"/>
              <a:ext cx="2992500" cy="1905600"/>
            </a:xfrm>
            <a:prstGeom prst="roundRect">
              <a:avLst>
                <a:gd name="adj" fmla="val 21561"/>
              </a:avLst>
            </a:prstGeom>
            <a:solidFill>
              <a:srgbClr val="FFFFFF"/>
            </a:solidFill>
            <a:ln w="21825" cap="flat" cmpd="sng">
              <a:solidFill>
                <a:schemeClr val="accent1"/>
              </a:solidFill>
              <a:prstDash val="solid"/>
              <a:round/>
              <a:headEnd type="none" w="sm" len="sm"/>
              <a:tailEnd type="none" w="sm" len="sm"/>
            </a:ln>
            <a:effectLst>
              <a:outerShdw blurRad="43656" dist="21828" dir="5400000" rotWithShape="0">
                <a:srgbClr val="000000">
                  <a:alpha val="34901"/>
                </a:srgbClr>
              </a:outerShdw>
            </a:effectLst>
          </p:spPr>
          <p:txBody>
            <a:bodyPr spcFirstLastPara="1" wrap="square" lIns="55850" tIns="55850" rIns="55850" bIns="55850" anchor="ctr" anchorCtr="0">
              <a:noAutofit/>
            </a:bodyPr>
            <a:lstStyle/>
            <a:p>
              <a:pPr marL="0" marR="0" lvl="0" indent="0" algn="l" rtl="0">
                <a:lnSpc>
                  <a:spcPct val="100000"/>
                </a:lnSpc>
                <a:spcBef>
                  <a:spcPts val="0"/>
                </a:spcBef>
                <a:spcAft>
                  <a:spcPts val="0"/>
                </a:spcAft>
                <a:buClr>
                  <a:srgbClr val="000000"/>
                </a:buClr>
                <a:buSzPts val="2100"/>
                <a:buFont typeface="Calibri"/>
                <a:buNone/>
              </a:pPr>
              <a:r>
                <a:rPr lang="en-US" sz="2100" b="0" i="0" u="sng"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Reproducibility checks:</a:t>
              </a:r>
              <a:endParaRPr sz="12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Clr>
                  <a:srgbClr val="000000"/>
                </a:buClr>
                <a:buSzPts val="2100"/>
                <a:buFont typeface="Calibri"/>
                <a:buNone/>
              </a:pPr>
              <a:r>
                <a:rPr lang="en-US" sz="21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Team Red Service, </a:t>
              </a:r>
              <a:br>
                <a:rPr lang="en-US" sz="21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br>
              <a:r>
                <a:rPr lang="en-US" sz="21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Calibri"/>
                </a:rPr>
                <a:t>AEA data editor</a:t>
              </a:r>
              <a:endParaRPr sz="1200"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3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4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4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1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63"/>
        <p:cNvGrpSpPr/>
        <p:nvPr/>
      </p:nvGrpSpPr>
      <p:grpSpPr>
        <a:xfrm>
          <a:off x="0" y="0"/>
          <a:ext cx="0" cy="0"/>
          <a:chOff x="0" y="0"/>
          <a:chExt cx="0" cy="0"/>
        </a:xfrm>
      </p:grpSpPr>
      <p:sp>
        <p:nvSpPr>
          <p:cNvPr id="564" name="Google Shape;564;p41"/>
          <p:cNvSpPr txBox="1">
            <a:spLocks noGrp="1"/>
          </p:cNvSpPr>
          <p:nvPr>
            <p:ph type="title"/>
          </p:nvPr>
        </p:nvSpPr>
        <p:spPr>
          <a:xfrm>
            <a:off x="881743" y="164787"/>
            <a:ext cx="10433957" cy="1114538"/>
          </a:xfrm>
          <a:prstGeom prst="rect">
            <a:avLst/>
          </a:prstGeom>
          <a:noFill/>
          <a:ln>
            <a:noFill/>
          </a:ln>
        </p:spPr>
        <p:txBody>
          <a:bodyPr spcFirstLastPara="1" wrap="square" lIns="45703" tIns="45703" rIns="45703" bIns="45703" anchor="ctr" anchorCtr="0">
            <a:noAutofit/>
          </a:bodyPr>
          <a:lstStyle/>
          <a:p>
            <a:pPr>
              <a:lnSpc>
                <a:spcPct val="100000"/>
              </a:lnSpc>
              <a:buClr>
                <a:srgbClr val="000000"/>
              </a:buClr>
              <a:buSzPts val="5208"/>
            </a:pPr>
            <a:r>
              <a:rPr lang="en-US" sz="4600" dirty="0"/>
              <a:t>Scholarly-led and scholarly-owned publishing</a:t>
            </a:r>
            <a:endParaRPr sz="4600" dirty="0"/>
          </a:p>
        </p:txBody>
      </p:sp>
      <p:sp>
        <p:nvSpPr>
          <p:cNvPr id="565" name="Google Shape;565;p41"/>
          <p:cNvSpPr txBox="1">
            <a:spLocks noGrp="1"/>
          </p:cNvSpPr>
          <p:nvPr>
            <p:ph type="body" idx="1"/>
          </p:nvPr>
        </p:nvSpPr>
        <p:spPr>
          <a:xfrm>
            <a:off x="881743" y="2100263"/>
            <a:ext cx="9489817" cy="4532632"/>
          </a:xfrm>
          <a:prstGeom prst="rect">
            <a:avLst/>
          </a:prstGeom>
          <a:noFill/>
          <a:ln>
            <a:noFill/>
          </a:ln>
        </p:spPr>
        <p:txBody>
          <a:bodyPr spcFirstLastPara="1" wrap="square" lIns="45703" tIns="45703" rIns="45703" bIns="45703" anchor="t" anchorCtr="0">
            <a:normAutofit/>
          </a:bodyPr>
          <a:lstStyle/>
          <a:p>
            <a:pPr marL="333821" indent="-333821">
              <a:lnSpc>
                <a:spcPct val="100000"/>
              </a:lnSpc>
              <a:spcBef>
                <a:spcPts val="0"/>
              </a:spcBef>
              <a:buClr>
                <a:srgbClr val="000000"/>
              </a:buClr>
              <a:buSzPts val="3600"/>
              <a:buChar char="•"/>
            </a:pPr>
            <a:r>
              <a:rPr lang="en-US" sz="2600" dirty="0">
                <a:latin typeface="Calibri" panose="020F0502020204030204" pitchFamily="34" charset="0"/>
                <a:ea typeface="Calibri" panose="020F0502020204030204" pitchFamily="34" charset="0"/>
                <a:cs typeface="Calibri" panose="020F0502020204030204" pitchFamily="34" charset="0"/>
                <a:sym typeface="Arial"/>
              </a:rPr>
              <a:t>The content backbone is run </a:t>
            </a:r>
            <a:r>
              <a:rPr lang="en-US" sz="2600" b="1" dirty="0">
                <a:latin typeface="Calibri" panose="020F0502020204030204" pitchFamily="34" charset="0"/>
                <a:ea typeface="Calibri" panose="020F0502020204030204" pitchFamily="34" charset="0"/>
                <a:cs typeface="Calibri" panose="020F0502020204030204" pitchFamily="34" charset="0"/>
              </a:rPr>
              <a:t>scholarly-led</a:t>
            </a:r>
            <a:r>
              <a:rPr lang="en-US" sz="2600" dirty="0">
                <a:latin typeface="Calibri" panose="020F0502020204030204" pitchFamily="34" charset="0"/>
                <a:ea typeface="Calibri" panose="020F0502020204030204" pitchFamily="34" charset="0"/>
                <a:cs typeface="Calibri" panose="020F0502020204030204" pitchFamily="34" charset="0"/>
                <a:sym typeface="Arial"/>
              </a:rPr>
              <a:t> and </a:t>
            </a:r>
            <a:r>
              <a:rPr lang="en-US" sz="2600" b="1" dirty="0">
                <a:latin typeface="Calibri" panose="020F0502020204030204" pitchFamily="34" charset="0"/>
                <a:ea typeface="Calibri" panose="020F0502020204030204" pitchFamily="34" charset="0"/>
                <a:cs typeface="Calibri" panose="020F0502020204030204" pitchFamily="34" charset="0"/>
              </a:rPr>
              <a:t>scholarly-owned</a:t>
            </a:r>
            <a:r>
              <a:rPr lang="en-US" sz="2600" dirty="0">
                <a:latin typeface="Calibri" panose="020F0502020204030204" pitchFamily="34" charset="0"/>
                <a:ea typeface="Calibri" panose="020F0502020204030204" pitchFamily="34" charset="0"/>
                <a:cs typeface="Calibri" panose="020F0502020204030204" pitchFamily="34" charset="0"/>
                <a:sym typeface="Arial"/>
              </a:rPr>
              <a:t> by </a:t>
            </a:r>
            <a:r>
              <a:rPr lang="en-US" sz="2600" b="1" dirty="0">
                <a:latin typeface="Calibri" panose="020F0502020204030204" pitchFamily="34" charset="0"/>
                <a:ea typeface="Calibri" panose="020F0502020204030204" pitchFamily="34" charset="0"/>
                <a:cs typeface="Calibri" panose="020F0502020204030204" pitchFamily="34" charset="0"/>
              </a:rPr>
              <a:t>non-profit</a:t>
            </a:r>
            <a:r>
              <a:rPr lang="en-US" sz="2600" dirty="0">
                <a:latin typeface="Calibri" panose="020F0502020204030204" pitchFamily="34" charset="0"/>
                <a:ea typeface="Calibri" panose="020F0502020204030204" pitchFamily="34" charset="0"/>
                <a:cs typeface="Calibri" panose="020F0502020204030204" pitchFamily="34" charset="0"/>
                <a:sym typeface="Arial"/>
              </a:rPr>
              <a:t> and publicly financed stakeholders.</a:t>
            </a:r>
            <a:endParaRPr sz="2600" dirty="0">
              <a:latin typeface="Calibri" panose="020F0502020204030204" pitchFamily="34" charset="0"/>
              <a:ea typeface="Calibri" panose="020F0502020204030204" pitchFamily="34" charset="0"/>
              <a:cs typeface="Calibri" panose="020F0502020204030204" pitchFamily="34" charset="0"/>
            </a:endParaRPr>
          </a:p>
          <a:p>
            <a:pPr marL="333821" indent="-333821">
              <a:lnSpc>
                <a:spcPct val="100000"/>
              </a:lnSpc>
              <a:spcBef>
                <a:spcPts val="562"/>
              </a:spcBef>
              <a:buClr>
                <a:srgbClr val="000000"/>
              </a:buClr>
              <a:buSzPts val="3600"/>
              <a:buChar char="•"/>
            </a:pPr>
            <a:r>
              <a:rPr lang="en-US" sz="2600" dirty="0">
                <a:latin typeface="Calibri" panose="020F0502020204030204" pitchFamily="34" charset="0"/>
                <a:ea typeface="Calibri" panose="020F0502020204030204" pitchFamily="34" charset="0"/>
                <a:cs typeface="Calibri" panose="020F0502020204030204" pitchFamily="34" charset="0"/>
                <a:sym typeface="Arial"/>
              </a:rPr>
              <a:t>The content is </a:t>
            </a:r>
            <a:r>
              <a:rPr lang="en-US" sz="2600" b="1" dirty="0">
                <a:latin typeface="Calibri" panose="020F0502020204030204" pitchFamily="34" charset="0"/>
                <a:ea typeface="Calibri" panose="020F0502020204030204" pitchFamily="34" charset="0"/>
                <a:cs typeface="Calibri" panose="020F0502020204030204" pitchFamily="34" charset="0"/>
              </a:rPr>
              <a:t>free to use</a:t>
            </a:r>
            <a:r>
              <a:rPr lang="en-US" sz="2600" dirty="0">
                <a:latin typeface="Calibri" panose="020F0502020204030204" pitchFamily="34" charset="0"/>
                <a:ea typeface="Calibri" panose="020F0502020204030204" pitchFamily="34" charset="0"/>
                <a:cs typeface="Calibri" panose="020F0502020204030204" pitchFamily="34" charset="0"/>
                <a:sym typeface="Arial"/>
              </a:rPr>
              <a:t> by anyone, …</a:t>
            </a:r>
            <a:endParaRPr sz="2600" dirty="0">
              <a:latin typeface="Calibri" panose="020F0502020204030204" pitchFamily="34" charset="0"/>
              <a:ea typeface="Calibri" panose="020F0502020204030204" pitchFamily="34" charset="0"/>
              <a:cs typeface="Calibri" panose="020F0502020204030204" pitchFamily="34" charset="0"/>
            </a:endParaRPr>
          </a:p>
          <a:p>
            <a:pPr marL="333821" indent="-333821">
              <a:lnSpc>
                <a:spcPct val="100000"/>
              </a:lnSpc>
              <a:spcBef>
                <a:spcPts val="562"/>
              </a:spcBef>
              <a:buClr>
                <a:srgbClr val="000000"/>
              </a:buClr>
              <a:buSzPts val="3600"/>
              <a:buChar char="•"/>
            </a:pPr>
            <a:r>
              <a:rPr lang="en-US" sz="2600" dirty="0">
                <a:latin typeface="Calibri" panose="020F0502020204030204" pitchFamily="34" charset="0"/>
                <a:ea typeface="Calibri" panose="020F0502020204030204" pitchFamily="34" charset="0"/>
                <a:cs typeface="Calibri" panose="020F0502020204030204" pitchFamily="34" charset="0"/>
                <a:sym typeface="Arial"/>
              </a:rPr>
              <a:t>designed in a way that </a:t>
            </a:r>
            <a:r>
              <a:rPr lang="en-US" sz="2600" b="1" dirty="0">
                <a:latin typeface="Calibri" panose="020F0502020204030204" pitchFamily="34" charset="0"/>
                <a:ea typeface="Calibri" panose="020F0502020204030204" pitchFamily="34" charset="0"/>
                <a:cs typeface="Calibri" panose="020F0502020204030204" pitchFamily="34" charset="0"/>
              </a:rPr>
              <a:t>prevents vendor lock-in</a:t>
            </a:r>
            <a:r>
              <a:rPr lang="en-US" sz="2600" dirty="0">
                <a:latin typeface="Calibri" panose="020F0502020204030204" pitchFamily="34" charset="0"/>
                <a:ea typeface="Calibri" panose="020F0502020204030204" pitchFamily="34" charset="0"/>
                <a:cs typeface="Calibri" panose="020F0502020204030204" pitchFamily="34" charset="0"/>
                <a:sym typeface="Arial"/>
              </a:rPr>
              <a:t> by using open standards and licenses, allowing portability between service providers. </a:t>
            </a:r>
            <a:endParaRPr sz="2600" dirty="0">
              <a:latin typeface="Calibri" panose="020F0502020204030204" pitchFamily="34" charset="0"/>
              <a:ea typeface="Calibri" panose="020F0502020204030204" pitchFamily="34" charset="0"/>
              <a:cs typeface="Calibri" panose="020F0502020204030204" pitchFamily="34" charset="0"/>
            </a:endParaRPr>
          </a:p>
          <a:p>
            <a:pPr marL="333821" indent="-333821">
              <a:lnSpc>
                <a:spcPct val="100000"/>
              </a:lnSpc>
              <a:spcBef>
                <a:spcPts val="562"/>
              </a:spcBef>
              <a:buClr>
                <a:srgbClr val="000000"/>
              </a:buClr>
              <a:buSzPts val="3600"/>
              <a:buChar char="•"/>
            </a:pPr>
            <a:r>
              <a:rPr lang="en-US" sz="2600" dirty="0">
                <a:latin typeface="Calibri" panose="020F0502020204030204" pitchFamily="34" charset="0"/>
                <a:ea typeface="Calibri" panose="020F0502020204030204" pitchFamily="34" charset="0"/>
                <a:cs typeface="Calibri" panose="020F0502020204030204" pitchFamily="34" charset="0"/>
                <a:sym typeface="Arial"/>
              </a:rPr>
              <a:t>These modular components are not necessarily located at a single service provider but can be </a:t>
            </a:r>
            <a:r>
              <a:rPr lang="en-US" sz="2600" b="1" dirty="0">
                <a:latin typeface="Calibri" panose="020F0502020204030204" pitchFamily="34" charset="0"/>
                <a:ea typeface="Calibri" panose="020F0502020204030204" pitchFamily="34" charset="0"/>
                <a:cs typeface="Calibri" panose="020F0502020204030204" pitchFamily="34" charset="0"/>
              </a:rPr>
              <a:t>distributed across distinct but interoperable services</a:t>
            </a:r>
            <a:r>
              <a:rPr lang="en-US" sz="2600" dirty="0">
                <a:latin typeface="Calibri" panose="020F0502020204030204" pitchFamily="34" charset="0"/>
                <a:ea typeface="Calibri" panose="020F0502020204030204" pitchFamily="34" charset="0"/>
                <a:cs typeface="Calibri" panose="020F0502020204030204" pitchFamily="34" charset="0"/>
                <a:sym typeface="Arial"/>
              </a:rPr>
              <a:t>.</a:t>
            </a:r>
            <a:endParaRPr sz="2600" dirty="0">
              <a:latin typeface="Calibri" panose="020F0502020204030204" pitchFamily="34" charset="0"/>
              <a:ea typeface="Calibri" panose="020F0502020204030204" pitchFamily="34" charset="0"/>
              <a:cs typeface="Calibri" panose="020F0502020204030204" pitchFamily="34" charset="0"/>
            </a:endParaRPr>
          </a:p>
        </p:txBody>
      </p:sp>
      <p:sp>
        <p:nvSpPr>
          <p:cNvPr id="566" name="Google Shape;566;p41"/>
          <p:cNvSpPr txBox="1">
            <a:spLocks noGrp="1"/>
          </p:cNvSpPr>
          <p:nvPr>
            <p:ph type="sldNum" idx="12"/>
          </p:nvPr>
        </p:nvSpPr>
        <p:spPr>
          <a:xfrm>
            <a:off x="10287000" y="6496050"/>
            <a:ext cx="279108" cy="287096"/>
          </a:xfrm>
          <a:prstGeom prst="rect">
            <a:avLst/>
          </a:prstGeom>
          <a:noFill/>
          <a:ln>
            <a:noFill/>
          </a:ln>
        </p:spPr>
        <p:txBody>
          <a:bodyPr spcFirstLastPara="1" wrap="square" lIns="45703" tIns="45703" rIns="45703" bIns="45703" anchor="t" anchorCtr="0">
            <a:spAutoFit/>
          </a:bodyPr>
          <a:lstStyle/>
          <a:p>
            <a:pPr algn="l">
              <a:buSzPts val="1800"/>
            </a:pPr>
            <a:fld id="{00000000-1234-1234-1234-123412341234}" type="slidenum">
              <a:rPr lang="en-US" sz="1266">
                <a:latin typeface="Arial"/>
                <a:ea typeface="Arial"/>
                <a:cs typeface="Arial"/>
                <a:sym typeface="Arial"/>
              </a:rPr>
              <a:pPr algn="l">
                <a:buSzPts val="1800"/>
              </a:pPr>
              <a:t>46</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6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6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6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6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sp>
        <p:nvSpPr>
          <p:cNvPr id="502" name="Google Shape;502;g3cfd27d4c35_0_95"/>
          <p:cNvSpPr txBox="1">
            <a:spLocks noGrp="1"/>
          </p:cNvSpPr>
          <p:nvPr>
            <p:ph type="title"/>
          </p:nvPr>
        </p:nvSpPr>
        <p:spPr>
          <a:xfrm>
            <a:off x="285441" y="164786"/>
            <a:ext cx="8840700" cy="1114500"/>
          </a:xfrm>
          <a:prstGeom prst="rect">
            <a:avLst/>
          </a:prstGeom>
          <a:noFill/>
          <a:ln>
            <a:noFill/>
          </a:ln>
        </p:spPr>
        <p:txBody>
          <a:bodyPr spcFirstLastPara="1" wrap="square" lIns="55850" tIns="55850" rIns="55850" bIns="55850" anchor="ctr" anchorCtr="0">
            <a:normAutofit fontScale="90000"/>
          </a:bodyPr>
          <a:lstStyle/>
          <a:p>
            <a:pPr marL="0" marR="0" lvl="0" indent="0" algn="l" rtl="0">
              <a:lnSpc>
                <a:spcPct val="100000"/>
              </a:lnSpc>
              <a:spcBef>
                <a:spcPts val="0"/>
              </a:spcBef>
              <a:spcAft>
                <a:spcPts val="0"/>
              </a:spcAft>
              <a:buClr>
                <a:srgbClr val="000000"/>
              </a:buClr>
              <a:buSzPct val="100000"/>
              <a:buFont typeface="Calibri"/>
              <a:buNone/>
            </a:pPr>
            <a:r>
              <a:rPr lang="en-US" sz="4500" b="0" dirty="0">
                <a:latin typeface="Calibri"/>
                <a:ea typeface="Calibri"/>
                <a:cs typeface="Calibri"/>
                <a:sym typeface="Calibri"/>
              </a:rPr>
              <a:t>I get it, but if I want a career in academia, I have to play the game!</a:t>
            </a:r>
            <a:endParaRPr sz="4500" b="0" dirty="0">
              <a:latin typeface="Calibri"/>
              <a:ea typeface="Calibri"/>
              <a:cs typeface="Calibri"/>
              <a:sym typeface="Calibri"/>
            </a:endParaRPr>
          </a:p>
        </p:txBody>
      </p:sp>
      <p:sp>
        <p:nvSpPr>
          <p:cNvPr id="503" name="Google Shape;503;g3cfd27d4c35_0_95"/>
          <p:cNvSpPr txBox="1">
            <a:spLocks noGrp="1"/>
          </p:cNvSpPr>
          <p:nvPr>
            <p:ph type="sldNum" idx="12"/>
          </p:nvPr>
        </p:nvSpPr>
        <p:spPr>
          <a:xfrm>
            <a:off x="10801722" y="4567535"/>
            <a:ext cx="303900" cy="328200"/>
          </a:xfrm>
          <a:prstGeom prst="rect">
            <a:avLst/>
          </a:prstGeom>
          <a:noFill/>
          <a:ln>
            <a:noFill/>
          </a:ln>
        </p:spPr>
        <p:txBody>
          <a:bodyPr spcFirstLastPara="1" wrap="square" lIns="55850" tIns="55850" rIns="55850" bIns="55850" anchor="t" anchorCtr="0">
            <a:spAutoFit/>
          </a:bodyPr>
          <a:lstStyle/>
          <a:p>
            <a:pPr marL="0" lvl="0" indent="0" algn="ctr" rtl="0">
              <a:lnSpc>
                <a:spcPct val="100000"/>
              </a:lnSpc>
              <a:spcBef>
                <a:spcPts val="0"/>
              </a:spcBef>
              <a:spcAft>
                <a:spcPts val="0"/>
              </a:spcAft>
              <a:buClr>
                <a:srgbClr val="535353"/>
              </a:buClr>
              <a:buSzPts val="1400"/>
              <a:buFont typeface="Gill Sans"/>
              <a:buNone/>
            </a:pPr>
            <a:fld id="{00000000-1234-1234-1234-123412341234}" type="slidenum">
              <a:rPr lang="en-US"/>
              <a:t>47</a:t>
            </a:fld>
            <a:endParaRPr sz="900"/>
          </a:p>
        </p:txBody>
      </p:sp>
      <p:grpSp>
        <p:nvGrpSpPr>
          <p:cNvPr id="504" name="Google Shape;504;g3cfd27d4c35_0_95"/>
          <p:cNvGrpSpPr/>
          <p:nvPr/>
        </p:nvGrpSpPr>
        <p:grpSpPr>
          <a:xfrm>
            <a:off x="2177155" y="2565911"/>
            <a:ext cx="8157188" cy="3659678"/>
            <a:chOff x="0" y="0"/>
            <a:chExt cx="8701000" cy="5205060"/>
          </a:xfrm>
        </p:grpSpPr>
        <p:sp>
          <p:nvSpPr>
            <p:cNvPr id="505" name="Google Shape;505;g3cfd27d4c35_0_95"/>
            <p:cNvSpPr/>
            <p:nvPr/>
          </p:nvSpPr>
          <p:spPr>
            <a:xfrm>
              <a:off x="1186774" y="0"/>
              <a:ext cx="5955552" cy="5205060"/>
            </a:xfrm>
            <a:custGeom>
              <a:avLst/>
              <a:gdLst/>
              <a:ahLst/>
              <a:cxnLst/>
              <a:rect l="l" t="t" r="r" b="b"/>
              <a:pathLst>
                <a:path w="21600" h="21600" extrusionOk="0">
                  <a:moveTo>
                    <a:pt x="10800" y="0"/>
                  </a:moveTo>
                  <a:cubicBezTo>
                    <a:pt x="10226" y="0"/>
                    <a:pt x="9760" y="531"/>
                    <a:pt x="9760" y="1187"/>
                  </a:cubicBezTo>
                  <a:cubicBezTo>
                    <a:pt x="9760" y="1611"/>
                    <a:pt x="9955" y="1983"/>
                    <a:pt x="10246" y="2193"/>
                  </a:cubicBezTo>
                  <a:lnTo>
                    <a:pt x="10246" y="2956"/>
                  </a:lnTo>
                  <a:cubicBezTo>
                    <a:pt x="9939" y="3110"/>
                    <a:pt x="9689" y="3387"/>
                    <a:pt x="9546" y="3734"/>
                  </a:cubicBezTo>
                  <a:lnTo>
                    <a:pt x="2528" y="3734"/>
                  </a:lnTo>
                  <a:lnTo>
                    <a:pt x="2528" y="4844"/>
                  </a:lnTo>
                  <a:lnTo>
                    <a:pt x="3409" y="4844"/>
                  </a:lnTo>
                  <a:lnTo>
                    <a:pt x="845" y="13979"/>
                  </a:lnTo>
                  <a:lnTo>
                    <a:pt x="0" y="13979"/>
                  </a:lnTo>
                  <a:cubicBezTo>
                    <a:pt x="713" y="15444"/>
                    <a:pt x="2079" y="16435"/>
                    <a:pt x="3648" y="16435"/>
                  </a:cubicBezTo>
                  <a:cubicBezTo>
                    <a:pt x="5218" y="16435"/>
                    <a:pt x="6585" y="15444"/>
                    <a:pt x="7298" y="13979"/>
                  </a:cubicBezTo>
                  <a:lnTo>
                    <a:pt x="6453" y="13979"/>
                  </a:lnTo>
                  <a:lnTo>
                    <a:pt x="3888" y="4844"/>
                  </a:lnTo>
                  <a:lnTo>
                    <a:pt x="9469" y="4844"/>
                  </a:lnTo>
                  <a:cubicBezTo>
                    <a:pt x="9583" y="5301"/>
                    <a:pt x="9872" y="5673"/>
                    <a:pt x="10246" y="5860"/>
                  </a:cubicBezTo>
                  <a:lnTo>
                    <a:pt x="10246" y="10137"/>
                  </a:lnTo>
                  <a:lnTo>
                    <a:pt x="9447" y="13379"/>
                  </a:lnTo>
                  <a:lnTo>
                    <a:pt x="9447" y="19963"/>
                  </a:lnTo>
                  <a:lnTo>
                    <a:pt x="6460" y="19963"/>
                  </a:lnTo>
                  <a:cubicBezTo>
                    <a:pt x="6276" y="19963"/>
                    <a:pt x="6111" y="20093"/>
                    <a:pt x="6046" y="20289"/>
                  </a:cubicBezTo>
                  <a:lnTo>
                    <a:pt x="5613" y="21600"/>
                  </a:lnTo>
                  <a:lnTo>
                    <a:pt x="15987" y="21600"/>
                  </a:lnTo>
                  <a:lnTo>
                    <a:pt x="15552" y="20289"/>
                  </a:lnTo>
                  <a:cubicBezTo>
                    <a:pt x="15487" y="20093"/>
                    <a:pt x="15322" y="19963"/>
                    <a:pt x="15139" y="19963"/>
                  </a:cubicBezTo>
                  <a:lnTo>
                    <a:pt x="12153" y="19963"/>
                  </a:lnTo>
                  <a:lnTo>
                    <a:pt x="12153" y="13379"/>
                  </a:lnTo>
                  <a:lnTo>
                    <a:pt x="11354" y="10139"/>
                  </a:lnTo>
                  <a:lnTo>
                    <a:pt x="11354" y="5860"/>
                  </a:lnTo>
                  <a:cubicBezTo>
                    <a:pt x="11728" y="5673"/>
                    <a:pt x="12016" y="5302"/>
                    <a:pt x="12130" y="4846"/>
                  </a:cubicBezTo>
                  <a:lnTo>
                    <a:pt x="17710" y="4846"/>
                  </a:lnTo>
                  <a:lnTo>
                    <a:pt x="15147" y="13979"/>
                  </a:lnTo>
                  <a:lnTo>
                    <a:pt x="14302" y="13979"/>
                  </a:lnTo>
                  <a:cubicBezTo>
                    <a:pt x="15015" y="15444"/>
                    <a:pt x="16380" y="16435"/>
                    <a:pt x="17950" y="16435"/>
                  </a:cubicBezTo>
                  <a:cubicBezTo>
                    <a:pt x="19519" y="16435"/>
                    <a:pt x="20887" y="15444"/>
                    <a:pt x="21600" y="13979"/>
                  </a:cubicBezTo>
                  <a:lnTo>
                    <a:pt x="20753" y="13979"/>
                  </a:lnTo>
                  <a:lnTo>
                    <a:pt x="18190" y="4844"/>
                  </a:lnTo>
                  <a:lnTo>
                    <a:pt x="19072" y="4844"/>
                  </a:lnTo>
                  <a:lnTo>
                    <a:pt x="19072" y="3734"/>
                  </a:lnTo>
                  <a:lnTo>
                    <a:pt x="12052" y="3734"/>
                  </a:lnTo>
                  <a:cubicBezTo>
                    <a:pt x="11909" y="3388"/>
                    <a:pt x="11661" y="3110"/>
                    <a:pt x="11354" y="2956"/>
                  </a:cubicBezTo>
                  <a:lnTo>
                    <a:pt x="11354" y="2193"/>
                  </a:lnTo>
                  <a:cubicBezTo>
                    <a:pt x="11645" y="1983"/>
                    <a:pt x="11838" y="1611"/>
                    <a:pt x="11838" y="1187"/>
                  </a:cubicBezTo>
                  <a:cubicBezTo>
                    <a:pt x="11838" y="531"/>
                    <a:pt x="11374" y="0"/>
                    <a:pt x="10800" y="0"/>
                  </a:cubicBezTo>
                  <a:close/>
                  <a:moveTo>
                    <a:pt x="3486" y="5791"/>
                  </a:moveTo>
                  <a:lnTo>
                    <a:pt x="3486" y="13979"/>
                  </a:lnTo>
                  <a:lnTo>
                    <a:pt x="1188" y="13979"/>
                  </a:lnTo>
                  <a:lnTo>
                    <a:pt x="3486" y="5791"/>
                  </a:lnTo>
                  <a:close/>
                  <a:moveTo>
                    <a:pt x="3812" y="5791"/>
                  </a:moveTo>
                  <a:lnTo>
                    <a:pt x="6110" y="13979"/>
                  </a:lnTo>
                  <a:lnTo>
                    <a:pt x="3812" y="13979"/>
                  </a:lnTo>
                  <a:lnTo>
                    <a:pt x="3812" y="5791"/>
                  </a:lnTo>
                  <a:close/>
                  <a:moveTo>
                    <a:pt x="17788" y="5791"/>
                  </a:moveTo>
                  <a:lnTo>
                    <a:pt x="17788" y="13979"/>
                  </a:lnTo>
                  <a:lnTo>
                    <a:pt x="15490" y="13979"/>
                  </a:lnTo>
                  <a:lnTo>
                    <a:pt x="17788" y="5791"/>
                  </a:lnTo>
                  <a:close/>
                  <a:moveTo>
                    <a:pt x="18114" y="5791"/>
                  </a:moveTo>
                  <a:lnTo>
                    <a:pt x="20412" y="13979"/>
                  </a:lnTo>
                  <a:lnTo>
                    <a:pt x="18114" y="13979"/>
                  </a:lnTo>
                  <a:lnTo>
                    <a:pt x="18114" y="5791"/>
                  </a:lnTo>
                  <a:close/>
                </a:path>
              </a:pathLst>
            </a:custGeom>
            <a:gradFill>
              <a:gsLst>
                <a:gs pos="0">
                  <a:srgbClr val="C9C9C9"/>
                </a:gs>
                <a:gs pos="35000">
                  <a:srgbClr val="D9D9D9"/>
                </a:gs>
                <a:gs pos="100000">
                  <a:srgbClr val="F0F0F0"/>
                </a:gs>
              </a:gsLst>
              <a:lin ang="16200038" scaled="0"/>
            </a:gradFill>
            <a:ln w="10925" cap="flat" cmpd="sng">
              <a:solidFill>
                <a:srgbClr val="747574"/>
              </a:solidFill>
              <a:prstDash val="solid"/>
              <a:round/>
              <a:headEnd type="none" w="sm" len="sm"/>
              <a:tailEnd type="none" w="sm" len="sm"/>
            </a:ln>
            <a:effectLst>
              <a:outerShdw blurRad="43656" dist="21828" dir="5400000" rotWithShape="0">
                <a:srgbClr val="000000">
                  <a:alpha val="37650"/>
                </a:srgbClr>
              </a:outerShdw>
            </a:effectLst>
          </p:spPr>
          <p:txBody>
            <a:bodyPr spcFirstLastPara="1" wrap="square" lIns="55850" tIns="55850" rIns="55850" bIns="55850" anchor="ctr" anchorCtr="0">
              <a:noAutofit/>
            </a:bodyPr>
            <a:lstStyle/>
            <a:p>
              <a:pPr marL="0" marR="0" lvl="0" indent="0" algn="l" rtl="0">
                <a:lnSpc>
                  <a:spcPct val="100000"/>
                </a:lnSpc>
                <a:spcBef>
                  <a:spcPts val="0"/>
                </a:spcBef>
                <a:spcAft>
                  <a:spcPts val="0"/>
                </a:spcAft>
                <a:buClr>
                  <a:srgbClr val="000000"/>
                </a:buClr>
                <a:buSzPts val="2100"/>
                <a:buFont typeface="Calibri"/>
                <a:buNone/>
              </a:pPr>
              <a:endParaRPr sz="2100" b="0" i="0" u="none" strike="noStrike" cap="none">
                <a:solidFill>
                  <a:srgbClr val="000000"/>
                </a:solidFill>
                <a:latin typeface="Calibri"/>
                <a:ea typeface="Calibri"/>
                <a:cs typeface="Calibri"/>
                <a:sym typeface="Calibri"/>
              </a:endParaRPr>
            </a:p>
          </p:txBody>
        </p:sp>
        <p:sp>
          <p:nvSpPr>
            <p:cNvPr id="506" name="Google Shape;506;g3cfd27d4c35_0_95"/>
            <p:cNvSpPr txBox="1"/>
            <p:nvPr/>
          </p:nvSpPr>
          <p:spPr>
            <a:xfrm>
              <a:off x="0" y="1612077"/>
              <a:ext cx="1782000" cy="1999500"/>
            </a:xfrm>
            <a:prstGeom prst="rect">
              <a:avLst/>
            </a:prstGeom>
            <a:noFill/>
            <a:ln>
              <a:noFill/>
            </a:ln>
          </p:spPr>
          <p:txBody>
            <a:bodyPr spcFirstLastPara="1" wrap="square" lIns="55850" tIns="55850" rIns="55850" bIns="55850" anchor="t" anchorCtr="0">
              <a:spAutoFit/>
            </a:bodyPr>
            <a:lstStyle/>
            <a:p>
              <a:pPr marL="0" marR="0" lvl="0" indent="0" algn="l" rtl="0">
                <a:lnSpc>
                  <a:spcPct val="100000"/>
                </a:lnSpc>
                <a:spcBef>
                  <a:spcPts val="0"/>
                </a:spcBef>
                <a:spcAft>
                  <a:spcPts val="0"/>
                </a:spcAft>
                <a:buClr>
                  <a:srgbClr val="000000"/>
                </a:buClr>
                <a:buSzPts val="2100"/>
                <a:buFont typeface="Calibri"/>
                <a:buNone/>
              </a:pPr>
              <a:r>
                <a:rPr lang="en-US" sz="2100" b="0" i="0" u="none" strike="noStrike" cap="none">
                  <a:solidFill>
                    <a:srgbClr val="000000"/>
                  </a:solidFill>
                  <a:latin typeface="Calibri"/>
                  <a:ea typeface="Calibri"/>
                  <a:cs typeface="Calibri"/>
                  <a:sym typeface="Calibri"/>
                </a:rPr>
                <a:t>Thrive in the current academic system</a:t>
              </a:r>
              <a:endParaRPr sz="1200" b="0" i="0" u="none" strike="noStrike" cap="none">
                <a:solidFill>
                  <a:srgbClr val="000000"/>
                </a:solidFill>
                <a:latin typeface="Arial"/>
                <a:ea typeface="Arial"/>
                <a:cs typeface="Arial"/>
                <a:sym typeface="Arial"/>
              </a:endParaRPr>
            </a:p>
          </p:txBody>
        </p:sp>
        <p:sp>
          <p:nvSpPr>
            <p:cNvPr id="507" name="Google Shape;507;g3cfd27d4c35_0_95"/>
            <p:cNvSpPr txBox="1"/>
            <p:nvPr/>
          </p:nvSpPr>
          <p:spPr>
            <a:xfrm>
              <a:off x="6919000" y="1980377"/>
              <a:ext cx="1782000" cy="1080000"/>
            </a:xfrm>
            <a:prstGeom prst="rect">
              <a:avLst/>
            </a:prstGeom>
            <a:noFill/>
            <a:ln>
              <a:noFill/>
            </a:ln>
          </p:spPr>
          <p:txBody>
            <a:bodyPr spcFirstLastPara="1" wrap="square" lIns="55850" tIns="55850" rIns="55850" bIns="55850" anchor="t" anchorCtr="0">
              <a:spAutoFit/>
            </a:bodyPr>
            <a:lstStyle/>
            <a:p>
              <a:pPr marL="0" marR="0" lvl="0" indent="0" algn="l" rtl="0">
                <a:lnSpc>
                  <a:spcPct val="100000"/>
                </a:lnSpc>
                <a:spcBef>
                  <a:spcPts val="0"/>
                </a:spcBef>
                <a:spcAft>
                  <a:spcPts val="0"/>
                </a:spcAft>
                <a:buClr>
                  <a:srgbClr val="000000"/>
                </a:buClr>
                <a:buSzPts val="2100"/>
                <a:buFont typeface="Calibri"/>
                <a:buNone/>
              </a:pPr>
              <a:r>
                <a:rPr lang="en-US" sz="2100" b="0" i="0" u="none" strike="noStrike" cap="none">
                  <a:solidFill>
                    <a:srgbClr val="000000"/>
                  </a:solidFill>
                  <a:latin typeface="Calibri"/>
                  <a:ea typeface="Calibri"/>
                  <a:cs typeface="Calibri"/>
                  <a:sym typeface="Calibri"/>
                </a:rPr>
                <a:t>Build a better future</a:t>
              </a:r>
              <a:endParaRPr sz="1200" b="0" i="0" u="none" strike="noStrike" cap="none">
                <a:solidFill>
                  <a:srgbClr val="000000"/>
                </a:solidFill>
                <a:latin typeface="Arial"/>
                <a:ea typeface="Arial"/>
                <a:cs typeface="Arial"/>
                <a:sym typeface="Arial"/>
              </a:endParaRPr>
            </a:p>
          </p:txBody>
        </p:sp>
      </p:grpSp>
      <p:sp>
        <p:nvSpPr>
          <p:cNvPr id="508" name="Google Shape;508;g3cfd27d4c35_0_95"/>
          <p:cNvSpPr txBox="1"/>
          <p:nvPr/>
        </p:nvSpPr>
        <p:spPr>
          <a:xfrm>
            <a:off x="6783517" y="1558882"/>
            <a:ext cx="4901100" cy="1313400"/>
          </a:xfrm>
          <a:prstGeom prst="rect">
            <a:avLst/>
          </a:prstGeom>
          <a:noFill/>
          <a:ln>
            <a:noFill/>
          </a:ln>
        </p:spPr>
        <p:txBody>
          <a:bodyPr spcFirstLastPara="1" wrap="square" lIns="55850" tIns="55850" rIns="55850" bIns="55850" anchor="t" anchorCtr="0">
            <a:spAutoFit/>
          </a:bodyPr>
          <a:lstStyle/>
          <a:p>
            <a:pPr marL="0" marR="0" lvl="0" indent="0" algn="l" rtl="0">
              <a:lnSpc>
                <a:spcPct val="100000"/>
              </a:lnSpc>
              <a:spcBef>
                <a:spcPts val="0"/>
              </a:spcBef>
              <a:spcAft>
                <a:spcPts val="0"/>
              </a:spcAft>
              <a:buClr>
                <a:srgbClr val="000000"/>
              </a:buClr>
              <a:buSzPts val="2600"/>
              <a:buFont typeface="Inter"/>
              <a:buNone/>
            </a:pPr>
            <a:r>
              <a:rPr lang="en-US" sz="2600" i="0" u="none" strike="noStrike" cap="none">
                <a:solidFill>
                  <a:srgbClr val="000000"/>
                </a:solidFill>
                <a:latin typeface="Calibri"/>
                <a:ea typeface="Calibri"/>
                <a:cs typeface="Calibri"/>
                <a:sym typeface="Calibri"/>
              </a:rPr>
              <a:t>* ,,, and when I am tenured myself, I have to play the game for my PhD students.</a:t>
            </a:r>
            <a:endParaRPr sz="1200" i="0" u="none" strike="noStrike" cap="none">
              <a:solidFill>
                <a:srgbClr val="000000"/>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94"/>
        <p:cNvGrpSpPr/>
        <p:nvPr/>
      </p:nvGrpSpPr>
      <p:grpSpPr>
        <a:xfrm>
          <a:off x="0" y="0"/>
          <a:ext cx="0" cy="0"/>
          <a:chOff x="0" y="0"/>
          <a:chExt cx="0" cy="0"/>
        </a:xfrm>
      </p:grpSpPr>
      <p:sp>
        <p:nvSpPr>
          <p:cNvPr id="495" name="Google Shape;495;g3cfd27d4c35_0_84"/>
          <p:cNvSpPr txBox="1">
            <a:spLocks noGrp="1"/>
          </p:cNvSpPr>
          <p:nvPr>
            <p:ph type="title"/>
          </p:nvPr>
        </p:nvSpPr>
        <p:spPr>
          <a:xfrm>
            <a:off x="285441" y="164786"/>
            <a:ext cx="8840700" cy="1114500"/>
          </a:xfrm>
          <a:prstGeom prst="rect">
            <a:avLst/>
          </a:prstGeom>
          <a:noFill/>
          <a:ln>
            <a:noFill/>
          </a:ln>
        </p:spPr>
        <p:txBody>
          <a:bodyPr spcFirstLastPara="1" wrap="square" lIns="55850" tIns="55850" rIns="55850" bIns="55850" anchor="ctr" anchorCtr="0">
            <a:normAutofit/>
          </a:bodyPr>
          <a:lstStyle/>
          <a:p>
            <a:pPr marL="0" marR="0" lvl="0" indent="0" algn="l" rtl="0">
              <a:lnSpc>
                <a:spcPct val="100000"/>
              </a:lnSpc>
              <a:spcBef>
                <a:spcPts val="0"/>
              </a:spcBef>
              <a:spcAft>
                <a:spcPts val="0"/>
              </a:spcAft>
              <a:buClr>
                <a:srgbClr val="000000"/>
              </a:buClr>
              <a:buSzPts val="4500"/>
              <a:buFont typeface="Calibri"/>
              <a:buNone/>
            </a:pPr>
            <a:r>
              <a:rPr lang="en-US" sz="4600" b="0" dirty="0">
                <a:latin typeface="Calibri"/>
                <a:ea typeface="Calibri"/>
                <a:cs typeface="Calibri"/>
                <a:sym typeface="Calibri"/>
              </a:rPr>
              <a:t>What could </a:t>
            </a:r>
            <a:r>
              <a:rPr lang="en-US" sz="4600" dirty="0">
                <a:latin typeface="Calibri"/>
                <a:ea typeface="Calibri"/>
                <a:cs typeface="Calibri"/>
                <a:sym typeface="Calibri"/>
              </a:rPr>
              <a:t>everybody*</a:t>
            </a:r>
            <a:r>
              <a:rPr lang="en-US" sz="4600" b="0" dirty="0">
                <a:latin typeface="Calibri"/>
                <a:ea typeface="Calibri"/>
                <a:cs typeface="Calibri"/>
                <a:sym typeface="Calibri"/>
              </a:rPr>
              <a:t> do?</a:t>
            </a:r>
            <a:endParaRPr sz="4600" dirty="0"/>
          </a:p>
        </p:txBody>
      </p:sp>
      <p:sp>
        <p:nvSpPr>
          <p:cNvPr id="497" name="Google Shape;497;g3cfd27d4c35_0_84"/>
          <p:cNvSpPr txBox="1">
            <a:spLocks noGrp="1"/>
          </p:cNvSpPr>
          <p:nvPr>
            <p:ph type="sldNum" idx="12"/>
          </p:nvPr>
        </p:nvSpPr>
        <p:spPr>
          <a:xfrm>
            <a:off x="10801722" y="4567535"/>
            <a:ext cx="303900" cy="328200"/>
          </a:xfrm>
          <a:prstGeom prst="rect">
            <a:avLst/>
          </a:prstGeom>
          <a:noFill/>
          <a:ln>
            <a:noFill/>
          </a:ln>
        </p:spPr>
        <p:txBody>
          <a:bodyPr spcFirstLastPara="1" wrap="square" lIns="55850" tIns="55850" rIns="55850" bIns="55850" anchor="t" anchorCtr="0">
            <a:spAutoFit/>
          </a:bodyPr>
          <a:lstStyle/>
          <a:p>
            <a:pPr marL="0" lvl="0" indent="0" algn="ctr" rtl="0">
              <a:lnSpc>
                <a:spcPct val="100000"/>
              </a:lnSpc>
              <a:spcBef>
                <a:spcPts val="0"/>
              </a:spcBef>
              <a:spcAft>
                <a:spcPts val="0"/>
              </a:spcAft>
              <a:buClr>
                <a:srgbClr val="535353"/>
              </a:buClr>
              <a:buSzPts val="1400"/>
              <a:buFont typeface="Gill Sans"/>
              <a:buNone/>
            </a:pPr>
            <a:fld id="{00000000-1234-1234-1234-123412341234}" type="slidenum">
              <a:rPr lang="en-US"/>
              <a:t>48</a:t>
            </a:fld>
            <a:endParaRPr sz="900"/>
          </a:p>
        </p:txBody>
      </p:sp>
      <p:sp>
        <p:nvSpPr>
          <p:cNvPr id="7" name="Google Shape;602;p45">
            <a:extLst>
              <a:ext uri="{FF2B5EF4-FFF2-40B4-BE49-F238E27FC236}">
                <a16:creationId xmlns:a16="http://schemas.microsoft.com/office/drawing/2014/main" id="{43334EBF-8068-44E1-B07B-03555EF33D92}"/>
              </a:ext>
            </a:extLst>
          </p:cNvPr>
          <p:cNvSpPr txBox="1">
            <a:spLocks noGrp="1"/>
          </p:cNvSpPr>
          <p:nvPr>
            <p:ph type="body" idx="1"/>
          </p:nvPr>
        </p:nvSpPr>
        <p:spPr>
          <a:xfrm>
            <a:off x="473530" y="1143000"/>
            <a:ext cx="10499270" cy="5532120"/>
          </a:xfrm>
          <a:prstGeom prst="rect">
            <a:avLst/>
          </a:prstGeom>
          <a:noFill/>
          <a:ln>
            <a:noFill/>
          </a:ln>
        </p:spPr>
        <p:txBody>
          <a:bodyPr spcFirstLastPara="1" wrap="square" lIns="34277" tIns="34277" rIns="34277" bIns="34277" anchor="ctr" anchorCtr="0">
            <a:noAutofit/>
          </a:bodyPr>
          <a:lstStyle/>
          <a:p>
            <a:pPr marL="169729" indent="-169729">
              <a:spcBef>
                <a:spcPts val="0"/>
              </a:spcBef>
              <a:buSzPts val="3031"/>
              <a:buChar char="•"/>
            </a:pPr>
            <a:r>
              <a:rPr lang="en-US" sz="2600" dirty="0">
                <a:solidFill>
                  <a:schemeClr val="tx1"/>
                </a:solidFill>
                <a:latin typeface="Calibri" panose="020F0502020204030204" pitchFamily="34" charset="0"/>
                <a:ea typeface="Calibri" panose="020F0502020204030204" pitchFamily="34" charset="0"/>
                <a:cs typeface="Calibri" panose="020F0502020204030204" pitchFamily="34" charset="0"/>
              </a:rPr>
              <a:t>Don’t play the game of glamour </a:t>
            </a:r>
            <a:r>
              <a:rPr lang="en-US" sz="2600" dirty="0" err="1">
                <a:solidFill>
                  <a:schemeClr val="tx1"/>
                </a:solidFill>
                <a:latin typeface="Calibri" panose="020F0502020204030204" pitchFamily="34" charset="0"/>
                <a:ea typeface="Calibri" panose="020F0502020204030204" pitchFamily="34" charset="0"/>
                <a:cs typeface="Calibri" panose="020F0502020204030204" pitchFamily="34" charset="0"/>
              </a:rPr>
              <a:t>magz</a:t>
            </a:r>
            <a:r>
              <a:rPr lang="en-US" sz="2600" dirty="0">
                <a:solidFill>
                  <a:schemeClr val="tx1"/>
                </a:solidFill>
                <a:latin typeface="Calibri" panose="020F0502020204030204" pitchFamily="34" charset="0"/>
                <a:ea typeface="Calibri" panose="020F0502020204030204" pitchFamily="34" charset="0"/>
                <a:cs typeface="Calibri" panose="020F0502020204030204" pitchFamily="34" charset="0"/>
              </a:rPr>
              <a:t> </a:t>
            </a:r>
            <a:br>
              <a:rPr lang="en-US" sz="2600" dirty="0">
                <a:latin typeface="Calibri" panose="020F0502020204030204" pitchFamily="34" charset="0"/>
                <a:ea typeface="Calibri" panose="020F0502020204030204" pitchFamily="34" charset="0"/>
                <a:cs typeface="Calibri" panose="020F0502020204030204" pitchFamily="34" charset="0"/>
              </a:rPr>
            </a:br>
            <a:r>
              <a:rPr lang="en-US" sz="2600" dirty="0">
                <a:solidFill>
                  <a:srgbClr val="A7A7A7"/>
                </a:solidFill>
                <a:latin typeface="Calibri" panose="020F0502020204030204" pitchFamily="34" charset="0"/>
                <a:ea typeface="Calibri" panose="020F0502020204030204" pitchFamily="34" charset="0"/>
                <a:cs typeface="Calibri" panose="020F0502020204030204" pitchFamily="34" charset="0"/>
              </a:rPr>
              <a:t>(e.g., when you introduce external speakers, don’t mention the outlet)</a:t>
            </a:r>
            <a:endParaRPr sz="2600" dirty="0">
              <a:latin typeface="Calibri" panose="020F0502020204030204" pitchFamily="34" charset="0"/>
              <a:ea typeface="Calibri" panose="020F0502020204030204" pitchFamily="34" charset="0"/>
              <a:cs typeface="Calibri" panose="020F0502020204030204" pitchFamily="34" charset="0"/>
            </a:endParaRPr>
          </a:p>
          <a:p>
            <a:pPr marL="169729" indent="-169729">
              <a:spcBef>
                <a:spcPts val="1336"/>
              </a:spcBef>
              <a:buSzPts val="3031"/>
              <a:buChar char="•"/>
            </a:pPr>
            <a:r>
              <a:rPr lang="en-US" sz="2600" dirty="0">
                <a:solidFill>
                  <a:schemeClr val="tx1"/>
                </a:solidFill>
                <a:latin typeface="Calibri" panose="020F0502020204030204" pitchFamily="34" charset="0"/>
                <a:ea typeface="Calibri" panose="020F0502020204030204" pitchFamily="34" charset="0"/>
                <a:cs typeface="Calibri" panose="020F0502020204030204" pitchFamily="34" charset="0"/>
              </a:rPr>
              <a:t>Allocate your reviewing time to open platforms </a:t>
            </a:r>
            <a:br>
              <a:rPr lang="en-US" sz="2600" dirty="0">
                <a:latin typeface="Calibri" panose="020F0502020204030204" pitchFamily="34" charset="0"/>
                <a:ea typeface="Calibri" panose="020F0502020204030204" pitchFamily="34" charset="0"/>
                <a:cs typeface="Calibri" panose="020F0502020204030204" pitchFamily="34" charset="0"/>
              </a:rPr>
            </a:br>
            <a:r>
              <a:rPr lang="en-US" sz="2600" dirty="0">
                <a:solidFill>
                  <a:srgbClr val="A7A7A7"/>
                </a:solidFill>
                <a:latin typeface="Calibri" panose="020F0502020204030204" pitchFamily="34" charset="0"/>
                <a:ea typeface="Calibri" panose="020F0502020204030204" pitchFamily="34" charset="0"/>
                <a:cs typeface="Calibri" panose="020F0502020204030204" pitchFamily="34" charset="0"/>
              </a:rPr>
              <a:t>(e.g., in diamond open access journals)</a:t>
            </a:r>
            <a:endParaRPr sz="2600" dirty="0">
              <a:latin typeface="Calibri" panose="020F0502020204030204" pitchFamily="34" charset="0"/>
              <a:ea typeface="Calibri" panose="020F0502020204030204" pitchFamily="34" charset="0"/>
              <a:cs typeface="Calibri" panose="020F0502020204030204" pitchFamily="34" charset="0"/>
            </a:endParaRPr>
          </a:p>
          <a:p>
            <a:pPr marL="169729" indent="-169729">
              <a:spcBef>
                <a:spcPts val="1336"/>
              </a:spcBef>
              <a:buSzPts val="3031"/>
              <a:buChar char="•"/>
            </a:pPr>
            <a:r>
              <a:rPr lang="en-US" sz="2600" b="1" dirty="0">
                <a:latin typeface="Calibri" panose="020F0502020204030204" pitchFamily="34" charset="0"/>
                <a:ea typeface="Calibri" panose="020F0502020204030204" pitchFamily="34" charset="0"/>
                <a:cs typeface="Calibri" panose="020F0502020204030204" pitchFamily="34" charset="0"/>
              </a:rPr>
              <a:t>Always publish your post-prints as Green OA.</a:t>
            </a:r>
            <a:br>
              <a:rPr lang="en-US" sz="2600" dirty="0">
                <a:latin typeface="Calibri" panose="020F0502020204030204" pitchFamily="34" charset="0"/>
                <a:ea typeface="Calibri" panose="020F0502020204030204" pitchFamily="34" charset="0"/>
                <a:cs typeface="Calibri" panose="020F0502020204030204" pitchFamily="34" charset="0"/>
              </a:rPr>
            </a:br>
            <a:r>
              <a:rPr lang="en-US" sz="2600" dirty="0">
                <a:solidFill>
                  <a:srgbClr val="A7A7A7"/>
                </a:solidFill>
                <a:latin typeface="Calibri" panose="020F0502020204030204" pitchFamily="34" charset="0"/>
                <a:ea typeface="Calibri" panose="020F0502020204030204" pitchFamily="34" charset="0"/>
                <a:cs typeface="Calibri" panose="020F0502020204030204" pitchFamily="34" charset="0"/>
              </a:rPr>
              <a:t>(unless impossible). Don’t pay unnecessary Gold OA fees!</a:t>
            </a:r>
            <a:endParaRPr sz="2600" dirty="0">
              <a:latin typeface="Calibri" panose="020F0502020204030204" pitchFamily="34" charset="0"/>
              <a:ea typeface="Calibri" panose="020F0502020204030204" pitchFamily="34" charset="0"/>
              <a:cs typeface="Calibri" panose="020F0502020204030204" pitchFamily="34" charset="0"/>
            </a:endParaRPr>
          </a:p>
          <a:p>
            <a:pPr marL="169729" indent="-169729">
              <a:spcBef>
                <a:spcPts val="1336"/>
              </a:spcBef>
              <a:buSzPts val="3031"/>
              <a:buChar char="•"/>
            </a:pPr>
            <a:r>
              <a:rPr lang="en-US" sz="2600" dirty="0">
                <a:solidFill>
                  <a:schemeClr val="tx1"/>
                </a:solidFill>
                <a:latin typeface="Calibri" panose="020F0502020204030204" pitchFamily="34" charset="0"/>
                <a:ea typeface="Calibri" panose="020F0502020204030204" pitchFamily="34" charset="0"/>
                <a:cs typeface="Calibri" panose="020F0502020204030204" pitchFamily="34" charset="0"/>
              </a:rPr>
              <a:t>When you apply for a grant or a position: Make your publishing strategy explicit: </a:t>
            </a:r>
            <a:endParaRPr sz="26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317681" lvl="1" indent="-121235">
              <a:spcBef>
                <a:spcPts val="1195"/>
              </a:spcBef>
              <a:buSzPts val="2165"/>
            </a:pPr>
            <a:r>
              <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rPr>
              <a:t>„</a:t>
            </a:r>
            <a:r>
              <a:rPr lang="en-US" sz="2000" i="1" dirty="0">
                <a:solidFill>
                  <a:schemeClr val="tx1"/>
                </a:solidFill>
                <a:latin typeface="Calibri" panose="020F0502020204030204" pitchFamily="34" charset="0"/>
                <a:ea typeface="Calibri" panose="020F0502020204030204" pitchFamily="34" charset="0"/>
                <a:cs typeface="Calibri" panose="020F0502020204030204" pitchFamily="34" charset="0"/>
              </a:rPr>
              <a:t>For the following reasons I decided to submit my scientific work mostly to diamond open access journals with quality assurance: … I ask the committee to evaluate the quality of my work based on its intrinsic merits, and not based on where it is published</a:t>
            </a:r>
            <a:r>
              <a:rPr lang="en-US" sz="2000" dirty="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sz="20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8" name="Google Shape;604;p45">
            <a:extLst>
              <a:ext uri="{FF2B5EF4-FFF2-40B4-BE49-F238E27FC236}">
                <a16:creationId xmlns:a16="http://schemas.microsoft.com/office/drawing/2014/main" id="{27A22EDB-0CBE-4D55-8B7E-4A0DE45CEADC}"/>
              </a:ext>
            </a:extLst>
          </p:cNvPr>
          <p:cNvSpPr txBox="1"/>
          <p:nvPr/>
        </p:nvSpPr>
        <p:spPr>
          <a:xfrm>
            <a:off x="7472330" y="1023428"/>
            <a:ext cx="3743358" cy="351921"/>
          </a:xfrm>
          <a:prstGeom prst="rect">
            <a:avLst/>
          </a:prstGeom>
          <a:noFill/>
          <a:ln>
            <a:noFill/>
          </a:ln>
        </p:spPr>
        <p:txBody>
          <a:bodyPr spcFirstLastPara="1" wrap="square" lIns="45703" tIns="45703" rIns="45703" bIns="45703" anchor="t" anchorCtr="0">
            <a:spAutoFit/>
          </a:bodyPr>
          <a:lstStyle/>
          <a:p>
            <a:pPr>
              <a:buSzPts val="2400"/>
            </a:pPr>
            <a:r>
              <a:rPr lang="en-US" sz="1687" dirty="0">
                <a:latin typeface="Calibri"/>
                <a:ea typeface="Calibri"/>
                <a:cs typeface="Calibri"/>
                <a:sym typeface="Calibri"/>
              </a:rPr>
              <a:t>* without hampering your career.</a:t>
            </a:r>
            <a:endParaRPr sz="984" dirty="0"/>
          </a:p>
        </p:txBody>
      </p:sp>
    </p:spTree>
    <p:extLst>
      <p:ext uri="{BB962C8B-B14F-4D97-AF65-F5344CB8AC3E}">
        <p14:creationId xmlns:p14="http://schemas.microsoft.com/office/powerpoint/2010/main" val="1247927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94"/>
        <p:cNvGrpSpPr/>
        <p:nvPr/>
      </p:nvGrpSpPr>
      <p:grpSpPr>
        <a:xfrm>
          <a:off x="0" y="0"/>
          <a:ext cx="0" cy="0"/>
          <a:chOff x="0" y="0"/>
          <a:chExt cx="0" cy="0"/>
        </a:xfrm>
      </p:grpSpPr>
      <p:sp>
        <p:nvSpPr>
          <p:cNvPr id="495" name="Google Shape;495;g3cfd27d4c35_0_84"/>
          <p:cNvSpPr txBox="1">
            <a:spLocks noGrp="1"/>
          </p:cNvSpPr>
          <p:nvPr>
            <p:ph type="title"/>
          </p:nvPr>
        </p:nvSpPr>
        <p:spPr>
          <a:xfrm>
            <a:off x="285441" y="164786"/>
            <a:ext cx="8840700" cy="1114500"/>
          </a:xfrm>
          <a:prstGeom prst="rect">
            <a:avLst/>
          </a:prstGeom>
          <a:noFill/>
          <a:ln>
            <a:noFill/>
          </a:ln>
        </p:spPr>
        <p:txBody>
          <a:bodyPr spcFirstLastPara="1" wrap="square" lIns="55850" tIns="55850" rIns="55850" bIns="55850" anchor="ctr" anchorCtr="0">
            <a:normAutofit/>
          </a:bodyPr>
          <a:lstStyle/>
          <a:p>
            <a:pPr marL="0" marR="0" lvl="0" indent="0" algn="l" rtl="0">
              <a:lnSpc>
                <a:spcPct val="100000"/>
              </a:lnSpc>
              <a:spcBef>
                <a:spcPts val="0"/>
              </a:spcBef>
              <a:spcAft>
                <a:spcPts val="0"/>
              </a:spcAft>
              <a:buClr>
                <a:srgbClr val="000000"/>
              </a:buClr>
              <a:buSzPts val="4500"/>
              <a:buFont typeface="Calibri"/>
              <a:buNone/>
            </a:pPr>
            <a:r>
              <a:rPr lang="en-US" sz="4600" b="0" dirty="0">
                <a:latin typeface="Calibri"/>
                <a:ea typeface="Calibri"/>
                <a:cs typeface="Calibri"/>
                <a:sym typeface="Calibri"/>
              </a:rPr>
              <a:t>What could </a:t>
            </a:r>
            <a:r>
              <a:rPr lang="en-US" sz="4600" dirty="0">
                <a:latin typeface="Calibri"/>
                <a:ea typeface="Calibri"/>
                <a:cs typeface="Calibri"/>
                <a:sym typeface="Calibri"/>
              </a:rPr>
              <a:t>PIs/supervisors* </a:t>
            </a:r>
            <a:r>
              <a:rPr lang="en-US" sz="4600" b="0" dirty="0">
                <a:latin typeface="Calibri"/>
                <a:ea typeface="Calibri"/>
                <a:cs typeface="Calibri"/>
                <a:sym typeface="Calibri"/>
              </a:rPr>
              <a:t>do?</a:t>
            </a:r>
            <a:endParaRPr sz="4600" dirty="0"/>
          </a:p>
        </p:txBody>
      </p:sp>
      <p:sp>
        <p:nvSpPr>
          <p:cNvPr id="497" name="Google Shape;497;g3cfd27d4c35_0_84"/>
          <p:cNvSpPr txBox="1">
            <a:spLocks noGrp="1"/>
          </p:cNvSpPr>
          <p:nvPr>
            <p:ph type="sldNum" idx="12"/>
          </p:nvPr>
        </p:nvSpPr>
        <p:spPr>
          <a:xfrm>
            <a:off x="10801722" y="4567535"/>
            <a:ext cx="303900" cy="328200"/>
          </a:xfrm>
          <a:prstGeom prst="rect">
            <a:avLst/>
          </a:prstGeom>
          <a:noFill/>
          <a:ln>
            <a:noFill/>
          </a:ln>
        </p:spPr>
        <p:txBody>
          <a:bodyPr spcFirstLastPara="1" wrap="square" lIns="55850" tIns="55850" rIns="55850" bIns="55850" anchor="t" anchorCtr="0">
            <a:spAutoFit/>
          </a:bodyPr>
          <a:lstStyle/>
          <a:p>
            <a:pPr marL="0" lvl="0" indent="0" algn="ctr" rtl="0">
              <a:lnSpc>
                <a:spcPct val="100000"/>
              </a:lnSpc>
              <a:spcBef>
                <a:spcPts val="0"/>
              </a:spcBef>
              <a:spcAft>
                <a:spcPts val="0"/>
              </a:spcAft>
              <a:buClr>
                <a:srgbClr val="535353"/>
              </a:buClr>
              <a:buSzPts val="1400"/>
              <a:buFont typeface="Gill Sans"/>
              <a:buNone/>
            </a:pPr>
            <a:fld id="{00000000-1234-1234-1234-123412341234}" type="slidenum">
              <a:rPr lang="en-US"/>
              <a:t>49</a:t>
            </a:fld>
            <a:endParaRPr sz="900"/>
          </a:p>
        </p:txBody>
      </p:sp>
      <p:sp>
        <p:nvSpPr>
          <p:cNvPr id="7" name="Google Shape;1165;g3cfd27d4c35_0_113">
            <a:extLst>
              <a:ext uri="{FF2B5EF4-FFF2-40B4-BE49-F238E27FC236}">
                <a16:creationId xmlns:a16="http://schemas.microsoft.com/office/drawing/2014/main" id="{EF7BAA16-CEA7-4D70-B3DB-7DCDE4A4A53D}"/>
              </a:ext>
            </a:extLst>
          </p:cNvPr>
          <p:cNvSpPr txBox="1">
            <a:spLocks noGrp="1"/>
          </p:cNvSpPr>
          <p:nvPr>
            <p:ph type="body" idx="1"/>
          </p:nvPr>
        </p:nvSpPr>
        <p:spPr>
          <a:xfrm>
            <a:off x="335250" y="1279286"/>
            <a:ext cx="10080338" cy="3867495"/>
          </a:xfrm>
          <a:prstGeom prst="rect">
            <a:avLst/>
          </a:prstGeom>
          <a:noFill/>
          <a:ln>
            <a:noFill/>
          </a:ln>
        </p:spPr>
        <p:txBody>
          <a:bodyPr spcFirstLastPara="1" wrap="square" lIns="41900" tIns="41900" rIns="41900" bIns="41900" anchor="ctr" anchorCtr="0">
            <a:normAutofit/>
          </a:bodyPr>
          <a:lstStyle/>
          <a:p>
            <a:pPr>
              <a:spcBef>
                <a:spcPts val="0"/>
              </a:spcBef>
              <a:buSzPts val="2400"/>
              <a:buFont typeface="Arial" panose="020B0604020202020204" pitchFamily="34" charset="0"/>
              <a:buChar char="•"/>
            </a:pPr>
            <a:r>
              <a:rPr lang="en-US" sz="2600" b="1" dirty="0">
                <a:solidFill>
                  <a:schemeClr val="tx1"/>
                </a:solidFill>
                <a:latin typeface="Calibri"/>
                <a:ea typeface="Calibri"/>
                <a:cs typeface="Calibri"/>
                <a:sym typeface="Calibri"/>
              </a:rPr>
              <a:t>Mentor</a:t>
            </a:r>
            <a:r>
              <a:rPr lang="en-US" sz="2600" dirty="0">
                <a:solidFill>
                  <a:schemeClr val="tx1"/>
                </a:solidFill>
                <a:latin typeface="Calibri"/>
                <a:ea typeface="Calibri"/>
                <a:cs typeface="Calibri"/>
                <a:sym typeface="Calibri"/>
              </a:rPr>
              <a:t> for </a:t>
            </a:r>
            <a:r>
              <a:rPr lang="en-US" sz="2600" b="1" dirty="0">
                <a:solidFill>
                  <a:schemeClr val="tx1"/>
                </a:solidFill>
                <a:latin typeface="Calibri"/>
                <a:ea typeface="Calibri"/>
                <a:cs typeface="Calibri"/>
                <a:sym typeface="Calibri"/>
              </a:rPr>
              <a:t>responsibility</a:t>
            </a:r>
            <a:r>
              <a:rPr lang="en-US" sz="2600" dirty="0">
                <a:solidFill>
                  <a:schemeClr val="tx1"/>
                </a:solidFill>
                <a:latin typeface="Calibri"/>
                <a:ea typeface="Calibri"/>
                <a:cs typeface="Calibri"/>
                <a:sym typeface="Calibri"/>
              </a:rPr>
              <a:t>, not for survival</a:t>
            </a:r>
          </a:p>
          <a:p>
            <a:pPr lvl="1">
              <a:spcBef>
                <a:spcPts val="0"/>
              </a:spcBef>
              <a:buSzPts val="2400"/>
              <a:buFont typeface="Arial" panose="020B0604020202020204" pitchFamily="34" charset="0"/>
              <a:buChar char="•"/>
            </a:pPr>
            <a:r>
              <a:rPr lang="en-US" sz="2000" dirty="0" err="1">
                <a:solidFill>
                  <a:schemeClr val="tx1"/>
                </a:solidFill>
                <a:latin typeface="Calibri"/>
                <a:ea typeface="Calibri"/>
                <a:cs typeface="Calibri"/>
                <a:sym typeface="Calibri"/>
              </a:rPr>
              <a:t>Gopalakrishna</a:t>
            </a:r>
            <a:r>
              <a:rPr lang="en-US" sz="2000" dirty="0">
                <a:solidFill>
                  <a:schemeClr val="tx1"/>
                </a:solidFill>
                <a:latin typeface="Calibri"/>
                <a:ea typeface="Calibri"/>
                <a:cs typeface="Calibri"/>
                <a:sym typeface="Calibri"/>
              </a:rPr>
              <a:t> et al. (2022): Survey of 6,813 researchers in the Netherlands: </a:t>
            </a:r>
            <a:br>
              <a:rPr lang="en-US" sz="2000" dirty="0">
                <a:solidFill>
                  <a:schemeClr val="tx1"/>
                </a:solidFill>
                <a:latin typeface="Calibri"/>
                <a:ea typeface="Calibri"/>
                <a:cs typeface="Calibri"/>
                <a:sym typeface="Calibri"/>
              </a:rPr>
            </a:br>
            <a:r>
              <a:rPr lang="en-US" sz="2000" dirty="0">
                <a:solidFill>
                  <a:schemeClr val="tx1"/>
                </a:solidFill>
                <a:latin typeface="Calibri"/>
                <a:ea typeface="Calibri"/>
                <a:cs typeface="Calibri"/>
                <a:sym typeface="Calibri"/>
              </a:rPr>
              <a:t>“mentoring for survival“ predicts QRPs (positively), „mentoring for responsibility“ predicts QRPs negatively</a:t>
            </a:r>
            <a:endParaRPr sz="2000" dirty="0">
              <a:solidFill>
                <a:schemeClr val="tx1"/>
              </a:solidFill>
              <a:latin typeface="Calibri"/>
              <a:ea typeface="Calibri"/>
              <a:cs typeface="Calibri"/>
              <a:sym typeface="Calibri"/>
            </a:endParaRPr>
          </a:p>
          <a:p>
            <a:pPr>
              <a:buSzPts val="2400"/>
              <a:buFont typeface="Arial" panose="020B0604020202020204" pitchFamily="34" charset="0"/>
              <a:buChar char="•"/>
            </a:pPr>
            <a:r>
              <a:rPr lang="en-US" sz="2600" b="1" dirty="0">
                <a:solidFill>
                  <a:schemeClr val="tx1"/>
                </a:solidFill>
                <a:latin typeface="Calibri"/>
                <a:ea typeface="Calibri"/>
                <a:cs typeface="Calibri"/>
                <a:sym typeface="Calibri"/>
              </a:rPr>
              <a:t>Publish</a:t>
            </a:r>
            <a:r>
              <a:rPr lang="en-US" sz="2600" dirty="0">
                <a:solidFill>
                  <a:schemeClr val="tx1"/>
                </a:solidFill>
                <a:latin typeface="Calibri"/>
                <a:ea typeface="Calibri"/>
                <a:cs typeface="Calibri"/>
                <a:sym typeface="Calibri"/>
              </a:rPr>
              <a:t> (some of) your </a:t>
            </a:r>
            <a:r>
              <a:rPr lang="en-US" sz="2600" b="1" dirty="0">
                <a:solidFill>
                  <a:schemeClr val="tx1"/>
                </a:solidFill>
                <a:latin typeface="Calibri"/>
                <a:ea typeface="Calibri"/>
                <a:cs typeface="Calibri"/>
                <a:sym typeface="Calibri"/>
              </a:rPr>
              <a:t>best work in Diamond OA journals</a:t>
            </a:r>
            <a:endParaRPr lang="en-US" sz="2600" dirty="0">
              <a:solidFill>
                <a:schemeClr val="tx1"/>
              </a:solidFill>
              <a:latin typeface="Calibri"/>
              <a:ea typeface="Calibri"/>
              <a:cs typeface="Calibri"/>
              <a:sym typeface="Calibri"/>
            </a:endParaRPr>
          </a:p>
          <a:p>
            <a:pPr>
              <a:buSzPts val="2400"/>
              <a:buFont typeface="Arial" panose="020B0604020202020204" pitchFamily="34" charset="0"/>
              <a:buChar char="•"/>
            </a:pPr>
            <a:r>
              <a:rPr lang="en-US" sz="2600" b="1" dirty="0">
                <a:solidFill>
                  <a:schemeClr val="tx1"/>
                </a:solidFill>
                <a:latin typeface="Calibri"/>
                <a:ea typeface="Calibri"/>
                <a:cs typeface="Calibri"/>
                <a:sym typeface="Calibri"/>
              </a:rPr>
              <a:t>Devote your service </a:t>
            </a:r>
            <a:r>
              <a:rPr lang="en-US" sz="2600" dirty="0">
                <a:solidFill>
                  <a:schemeClr val="tx1"/>
                </a:solidFill>
                <a:latin typeface="Calibri"/>
                <a:ea typeface="Calibri"/>
                <a:cs typeface="Calibri"/>
                <a:sym typeface="Calibri"/>
              </a:rPr>
              <a:t>(editorial work) to open journals/platforms</a:t>
            </a:r>
            <a:endParaRPr sz="2600" dirty="0">
              <a:solidFill>
                <a:schemeClr val="tx1"/>
              </a:solidFill>
              <a:latin typeface="Calibri"/>
              <a:ea typeface="Calibri"/>
              <a:cs typeface="Calibri"/>
              <a:sym typeface="Calibri"/>
            </a:endParaRPr>
          </a:p>
          <a:p>
            <a:pPr>
              <a:buSzPts val="2400"/>
              <a:buFont typeface="Arial" panose="020B0604020202020204" pitchFamily="34" charset="0"/>
              <a:buChar char="•"/>
            </a:pPr>
            <a:r>
              <a:rPr lang="en-US" sz="2600" dirty="0">
                <a:solidFill>
                  <a:schemeClr val="tx1"/>
                </a:solidFill>
                <a:latin typeface="Calibri"/>
                <a:ea typeface="Calibri"/>
                <a:cs typeface="Calibri"/>
                <a:sym typeface="Calibri"/>
              </a:rPr>
              <a:t>As PhD supervisors (or “</a:t>
            </a:r>
            <a:r>
              <a:rPr lang="en-US" sz="2600" dirty="0" err="1">
                <a:solidFill>
                  <a:schemeClr val="tx1"/>
                </a:solidFill>
                <a:latin typeface="Calibri"/>
                <a:ea typeface="Calibri"/>
                <a:cs typeface="Calibri"/>
                <a:sym typeface="Calibri"/>
              </a:rPr>
              <a:t>Doktorvater</a:t>
            </a:r>
            <a:r>
              <a:rPr lang="en-US" sz="2600" dirty="0">
                <a:solidFill>
                  <a:schemeClr val="tx1"/>
                </a:solidFill>
                <a:latin typeface="Calibri"/>
                <a:ea typeface="Calibri"/>
                <a:cs typeface="Calibri"/>
                <a:sym typeface="Calibri"/>
              </a:rPr>
              <a:t>/mutter“):</a:t>
            </a:r>
          </a:p>
          <a:p>
            <a:pPr lvl="1">
              <a:buSzPts val="2400"/>
              <a:buFont typeface="Arial" panose="020B0604020202020204" pitchFamily="34" charset="0"/>
              <a:buChar char="•"/>
            </a:pPr>
            <a:r>
              <a:rPr lang="en-US" sz="2000" dirty="0">
                <a:solidFill>
                  <a:schemeClr val="tx1"/>
                </a:solidFill>
                <a:latin typeface="Calibri"/>
                <a:ea typeface="Calibri"/>
                <a:cs typeface="Calibri"/>
                <a:sym typeface="Calibri"/>
              </a:rPr>
              <a:t>What kind of academic environment do you want to create and leave for your “offspring“?</a:t>
            </a:r>
            <a:endParaRPr sz="2000" dirty="0">
              <a:solidFill>
                <a:schemeClr val="tx1"/>
              </a:solidFill>
              <a:latin typeface="Calibri"/>
              <a:ea typeface="Calibri"/>
              <a:cs typeface="Calibri"/>
              <a:sym typeface="Calibri"/>
            </a:endParaRPr>
          </a:p>
        </p:txBody>
      </p:sp>
      <p:sp>
        <p:nvSpPr>
          <p:cNvPr id="8" name="Google Shape;1167;g3cfd27d4c35_0_113">
            <a:extLst>
              <a:ext uri="{FF2B5EF4-FFF2-40B4-BE49-F238E27FC236}">
                <a16:creationId xmlns:a16="http://schemas.microsoft.com/office/drawing/2014/main" id="{953E047A-0040-4766-8C00-1ED7F5D847E3}"/>
              </a:ext>
            </a:extLst>
          </p:cNvPr>
          <p:cNvSpPr txBox="1"/>
          <p:nvPr/>
        </p:nvSpPr>
        <p:spPr>
          <a:xfrm>
            <a:off x="5601244" y="5825081"/>
            <a:ext cx="6842700" cy="436200"/>
          </a:xfrm>
          <a:prstGeom prst="rect">
            <a:avLst/>
          </a:prstGeom>
          <a:noFill/>
          <a:ln>
            <a:noFill/>
          </a:ln>
        </p:spPr>
        <p:txBody>
          <a:bodyPr spcFirstLastPara="1" wrap="square" lIns="55850" tIns="55850" rIns="55850" bIns="55850" anchor="t" anchorCtr="0">
            <a:spAutoFit/>
          </a:bodyPr>
          <a:lstStyle/>
          <a:p>
            <a:pPr marL="0" marR="0" lvl="0" indent="0" algn="l" rtl="0">
              <a:lnSpc>
                <a:spcPct val="100000"/>
              </a:lnSpc>
              <a:spcBef>
                <a:spcPts val="0"/>
              </a:spcBef>
              <a:spcAft>
                <a:spcPts val="0"/>
              </a:spcAft>
              <a:buClr>
                <a:srgbClr val="000000"/>
              </a:buClr>
              <a:buSzPts val="2100"/>
              <a:buFont typeface="Calibri"/>
              <a:buNone/>
            </a:pPr>
            <a:r>
              <a:rPr lang="en-US" sz="2100" b="0" i="0" u="none" strike="noStrike" cap="none" dirty="0">
                <a:solidFill>
                  <a:srgbClr val="000000"/>
                </a:solidFill>
                <a:latin typeface="Calibri"/>
                <a:ea typeface="Calibri"/>
                <a:cs typeface="Calibri"/>
                <a:sym typeface="Calibri"/>
              </a:rPr>
              <a:t>*Hey, you are in a position to actually change the system!</a:t>
            </a:r>
            <a:endParaRPr sz="1200" b="0" i="0" u="none" strike="noStrike" cap="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123818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94"/>
        <p:cNvGrpSpPr/>
        <p:nvPr/>
      </p:nvGrpSpPr>
      <p:grpSpPr>
        <a:xfrm>
          <a:off x="0" y="0"/>
          <a:ext cx="0" cy="0"/>
          <a:chOff x="0" y="0"/>
          <a:chExt cx="0" cy="0"/>
        </a:xfrm>
      </p:grpSpPr>
      <p:sp>
        <p:nvSpPr>
          <p:cNvPr id="495" name="Google Shape;495;g3cfd27d4c35_0_84"/>
          <p:cNvSpPr txBox="1">
            <a:spLocks noGrp="1"/>
          </p:cNvSpPr>
          <p:nvPr>
            <p:ph type="title"/>
          </p:nvPr>
        </p:nvSpPr>
        <p:spPr>
          <a:xfrm>
            <a:off x="285441" y="164786"/>
            <a:ext cx="8840700" cy="1114500"/>
          </a:xfrm>
          <a:prstGeom prst="rect">
            <a:avLst/>
          </a:prstGeom>
          <a:noFill/>
          <a:ln>
            <a:noFill/>
          </a:ln>
        </p:spPr>
        <p:txBody>
          <a:bodyPr spcFirstLastPara="1" wrap="square" lIns="55850" tIns="55850" rIns="55850" bIns="55850" anchor="ctr" anchorCtr="0">
            <a:normAutofit/>
          </a:bodyPr>
          <a:lstStyle/>
          <a:p>
            <a:pPr marL="0" marR="0" lvl="0" indent="0" algn="l" rtl="0">
              <a:lnSpc>
                <a:spcPct val="100000"/>
              </a:lnSpc>
              <a:spcBef>
                <a:spcPts val="0"/>
              </a:spcBef>
              <a:spcAft>
                <a:spcPts val="0"/>
              </a:spcAft>
              <a:buClr>
                <a:srgbClr val="000000"/>
              </a:buClr>
              <a:buSzPts val="4500"/>
              <a:buFont typeface="Calibri"/>
              <a:buNone/>
            </a:pPr>
            <a:r>
              <a:rPr lang="en-US" sz="4600" b="0" dirty="0">
                <a:latin typeface="Calibri"/>
                <a:ea typeface="Calibri"/>
                <a:cs typeface="Calibri"/>
                <a:sym typeface="Calibri"/>
              </a:rPr>
              <a:t>What could </a:t>
            </a:r>
            <a:r>
              <a:rPr lang="en-US" sz="4600" dirty="0">
                <a:latin typeface="Calibri"/>
                <a:ea typeface="Calibri"/>
                <a:cs typeface="Calibri"/>
                <a:sym typeface="Calibri"/>
              </a:rPr>
              <a:t>institutions </a:t>
            </a:r>
            <a:r>
              <a:rPr lang="en-US" sz="4600" b="0" dirty="0">
                <a:latin typeface="Calibri"/>
                <a:ea typeface="Calibri"/>
                <a:cs typeface="Calibri"/>
                <a:sym typeface="Calibri"/>
              </a:rPr>
              <a:t>do?</a:t>
            </a:r>
            <a:endParaRPr sz="4600" dirty="0"/>
          </a:p>
        </p:txBody>
      </p:sp>
      <p:sp>
        <p:nvSpPr>
          <p:cNvPr id="497" name="Google Shape;497;g3cfd27d4c35_0_84"/>
          <p:cNvSpPr txBox="1">
            <a:spLocks noGrp="1"/>
          </p:cNvSpPr>
          <p:nvPr>
            <p:ph type="sldNum" idx="12"/>
          </p:nvPr>
        </p:nvSpPr>
        <p:spPr>
          <a:xfrm>
            <a:off x="10801722" y="4567535"/>
            <a:ext cx="303900" cy="328200"/>
          </a:xfrm>
          <a:prstGeom prst="rect">
            <a:avLst/>
          </a:prstGeom>
          <a:noFill/>
          <a:ln>
            <a:noFill/>
          </a:ln>
        </p:spPr>
        <p:txBody>
          <a:bodyPr spcFirstLastPara="1" wrap="square" lIns="55850" tIns="55850" rIns="55850" bIns="55850" anchor="t" anchorCtr="0">
            <a:spAutoFit/>
          </a:bodyPr>
          <a:lstStyle/>
          <a:p>
            <a:pPr marL="0" lvl="0" indent="0" algn="ctr" rtl="0">
              <a:lnSpc>
                <a:spcPct val="100000"/>
              </a:lnSpc>
              <a:spcBef>
                <a:spcPts val="0"/>
              </a:spcBef>
              <a:spcAft>
                <a:spcPts val="0"/>
              </a:spcAft>
              <a:buClr>
                <a:srgbClr val="535353"/>
              </a:buClr>
              <a:buSzPts val="1400"/>
              <a:buFont typeface="Gill Sans"/>
              <a:buNone/>
            </a:pPr>
            <a:fld id="{00000000-1234-1234-1234-123412341234}" type="slidenum">
              <a:rPr lang="en-US"/>
              <a:t>50</a:t>
            </a:fld>
            <a:endParaRPr sz="900"/>
          </a:p>
        </p:txBody>
      </p:sp>
      <p:sp>
        <p:nvSpPr>
          <p:cNvPr id="4" name="Rechteck 3">
            <a:extLst>
              <a:ext uri="{FF2B5EF4-FFF2-40B4-BE49-F238E27FC236}">
                <a16:creationId xmlns:a16="http://schemas.microsoft.com/office/drawing/2014/main" id="{61DC371D-AF1A-4A96-8C83-362EC7E53862}"/>
              </a:ext>
            </a:extLst>
          </p:cNvPr>
          <p:cNvSpPr/>
          <p:nvPr/>
        </p:nvSpPr>
        <p:spPr>
          <a:xfrm>
            <a:off x="285440" y="1432739"/>
            <a:ext cx="10930247" cy="4031873"/>
          </a:xfrm>
          <a:prstGeom prst="rect">
            <a:avLst/>
          </a:prstGeom>
        </p:spPr>
        <p:txBody>
          <a:bodyPr wrap="square">
            <a:spAutoFit/>
          </a:bodyPr>
          <a:lstStyle/>
          <a:p>
            <a:pPr marL="471489" lvl="0" indent="-457200">
              <a:buSzPct val="83333"/>
              <a:buFont typeface="Arial" panose="020B0604020202020204" pitchFamily="34" charset="0"/>
              <a:buChar char="•"/>
            </a:pPr>
            <a:r>
              <a:rPr lang="en-US" sz="2600" b="1" dirty="0">
                <a:solidFill>
                  <a:schemeClr val="tx1"/>
                </a:solidFill>
                <a:latin typeface="Calibri"/>
                <a:ea typeface="Calibri"/>
                <a:cs typeface="Calibri"/>
                <a:sym typeface="Calibri"/>
              </a:rPr>
              <a:t>Change evaluation practice </a:t>
            </a:r>
            <a:r>
              <a:rPr lang="en-US" sz="2600" dirty="0">
                <a:solidFill>
                  <a:schemeClr val="tx1"/>
                </a:solidFill>
                <a:latin typeface="Calibri"/>
                <a:ea typeface="Calibri"/>
                <a:cs typeface="Calibri"/>
                <a:sym typeface="Calibri"/>
              </a:rPr>
              <a:t>in hiring and promotion: Don’t use the journal impact factor (JIF). See </a:t>
            </a:r>
            <a:r>
              <a:rPr lang="en-US" sz="2600" u="sng" dirty="0">
                <a:solidFill>
                  <a:srgbClr val="0070C0"/>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DGPs initiative</a:t>
            </a:r>
            <a:r>
              <a:rPr lang="en-US" sz="2600" dirty="0">
                <a:solidFill>
                  <a:srgbClr val="0070C0"/>
                </a:solidFill>
                <a:latin typeface="Calibri"/>
                <a:ea typeface="Calibri"/>
                <a:cs typeface="Calibri"/>
                <a:sym typeface="Calibri"/>
              </a:rPr>
              <a:t> / </a:t>
            </a:r>
            <a:r>
              <a:rPr lang="en-US" sz="2600" u="sng" dirty="0">
                <a:solidFill>
                  <a:srgbClr val="0070C0"/>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DORA</a:t>
            </a:r>
            <a:r>
              <a:rPr lang="en-US" sz="2600" dirty="0">
                <a:solidFill>
                  <a:srgbClr val="0070C0"/>
                </a:solidFill>
                <a:latin typeface="Calibri"/>
                <a:ea typeface="Calibri"/>
                <a:cs typeface="Calibri"/>
                <a:sym typeface="Calibri"/>
              </a:rPr>
              <a:t> / </a:t>
            </a:r>
            <a:r>
              <a:rPr lang="en-US" sz="2600" u="sng" dirty="0" err="1">
                <a:solidFill>
                  <a:srgbClr val="0070C0"/>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CoARA</a:t>
            </a:r>
            <a:endParaRPr lang="en-US" sz="2600" dirty="0">
              <a:solidFill>
                <a:srgbClr val="0070C0"/>
              </a:solidFill>
              <a:latin typeface="Calibri"/>
              <a:ea typeface="Calibri"/>
              <a:cs typeface="Calibri"/>
              <a:sym typeface="Calibri"/>
            </a:endParaRPr>
          </a:p>
          <a:p>
            <a:pPr marL="625952" lvl="1" indent="-342900">
              <a:spcBef>
                <a:spcPts val="1700"/>
              </a:spcBef>
              <a:buSzPct val="80768"/>
              <a:buFont typeface="Arial" panose="020B0604020202020204" pitchFamily="34" charset="0"/>
              <a:buChar char="•"/>
            </a:pPr>
            <a:r>
              <a:rPr lang="en-US" sz="2000" dirty="0">
                <a:solidFill>
                  <a:schemeClr val="tx1"/>
                </a:solidFill>
                <a:latin typeface="Calibri"/>
                <a:ea typeface="Calibri"/>
                <a:cs typeface="Calibri"/>
                <a:sym typeface="Calibri"/>
              </a:rPr>
              <a:t>In job ad: „</a:t>
            </a:r>
            <a:r>
              <a:rPr lang="en-US" sz="2000" i="1" dirty="0">
                <a:solidFill>
                  <a:schemeClr val="tx1"/>
                </a:solidFill>
                <a:latin typeface="Calibri"/>
                <a:ea typeface="Calibri"/>
                <a:cs typeface="Calibri"/>
                <a:sym typeface="Calibri"/>
              </a:rPr>
              <a:t>The Department of Psychology values transparent, robust, and replicable research.[…] Please do not report journal impact factors, the committee does not use them in evaluation.“</a:t>
            </a:r>
          </a:p>
          <a:p>
            <a:pPr marL="740252" lvl="1" indent="-457200">
              <a:spcBef>
                <a:spcPts val="1700"/>
              </a:spcBef>
              <a:buSzPct val="80768"/>
              <a:buFont typeface="Arial" panose="020B0604020202020204" pitchFamily="34" charset="0"/>
              <a:buChar char="•"/>
            </a:pPr>
            <a:r>
              <a:rPr lang="en-US" sz="2600" b="1" dirty="0">
                <a:solidFill>
                  <a:schemeClr val="tx1"/>
                </a:solidFill>
                <a:latin typeface="Calibri"/>
                <a:ea typeface="Calibri"/>
                <a:cs typeface="Calibri"/>
                <a:sym typeface="Calibri"/>
              </a:rPr>
              <a:t>Do not use JIF </a:t>
            </a:r>
            <a:r>
              <a:rPr lang="en-US" sz="2600" dirty="0">
                <a:solidFill>
                  <a:schemeClr val="tx1"/>
                </a:solidFill>
                <a:latin typeface="Calibri"/>
                <a:ea typeface="Calibri"/>
                <a:cs typeface="Calibri"/>
                <a:sym typeface="Calibri"/>
              </a:rPr>
              <a:t>in agreements/goals for habilitations/dissertations.</a:t>
            </a:r>
          </a:p>
          <a:p>
            <a:pPr marL="471489" lvl="0" indent="-457200">
              <a:spcBef>
                <a:spcPts val="1900"/>
              </a:spcBef>
              <a:buSzPct val="83333"/>
              <a:buFont typeface="Arial" panose="020B0604020202020204" pitchFamily="34" charset="0"/>
              <a:buChar char="•"/>
            </a:pPr>
            <a:r>
              <a:rPr lang="en-US" sz="2600" b="1" dirty="0">
                <a:solidFill>
                  <a:schemeClr val="tx1"/>
                </a:solidFill>
                <a:latin typeface="Calibri"/>
                <a:ea typeface="Calibri"/>
                <a:cs typeface="Calibri"/>
                <a:sym typeface="Calibri"/>
              </a:rPr>
              <a:t>Remove JIF </a:t>
            </a:r>
            <a:r>
              <a:rPr lang="en-US" sz="2600" dirty="0">
                <a:solidFill>
                  <a:schemeClr val="tx1"/>
                </a:solidFill>
                <a:latin typeface="Calibri"/>
                <a:ea typeface="Calibri"/>
                <a:cs typeface="Calibri"/>
                <a:sym typeface="Calibri"/>
              </a:rPr>
              <a:t>entirely from performance-based money allocation.</a:t>
            </a:r>
          </a:p>
          <a:p>
            <a:pPr marL="471489" lvl="0" indent="-457200">
              <a:spcBef>
                <a:spcPts val="1900"/>
              </a:spcBef>
              <a:buSzPct val="83333"/>
              <a:buFont typeface="Arial" panose="020B0604020202020204" pitchFamily="34" charset="0"/>
              <a:buChar char="•"/>
            </a:pPr>
            <a:r>
              <a:rPr lang="en-US" sz="2600" b="1" dirty="0">
                <a:solidFill>
                  <a:schemeClr val="tx1"/>
                </a:solidFill>
                <a:latin typeface="Calibri"/>
                <a:ea typeface="Calibri"/>
                <a:cs typeface="Calibri"/>
                <a:sym typeface="Calibri"/>
              </a:rPr>
              <a:t>Retrospectively</a:t>
            </a:r>
            <a:r>
              <a:rPr lang="en-US" sz="2600" dirty="0">
                <a:solidFill>
                  <a:schemeClr val="tx1"/>
                </a:solidFill>
                <a:latin typeface="Calibri"/>
                <a:ea typeface="Calibri"/>
                <a:cs typeface="Calibri"/>
                <a:sym typeface="Calibri"/>
              </a:rPr>
              <a:t> make all publications of the department </a:t>
            </a:r>
            <a:r>
              <a:rPr lang="en-US" sz="2600" b="1" dirty="0">
                <a:solidFill>
                  <a:schemeClr val="tx1"/>
                </a:solidFill>
                <a:latin typeface="Calibri"/>
                <a:ea typeface="Calibri"/>
                <a:cs typeface="Calibri"/>
                <a:sym typeface="Calibri"/>
              </a:rPr>
              <a:t>available as Green OA </a:t>
            </a:r>
            <a:r>
              <a:rPr lang="en-US" sz="2600" dirty="0">
                <a:solidFill>
                  <a:schemeClr val="bg1">
                    <a:lumMod val="50000"/>
                  </a:schemeClr>
                </a:solidFill>
                <a:latin typeface="Calibri"/>
                <a:ea typeface="Calibri"/>
                <a:cs typeface="Calibri"/>
                <a:sym typeface="Calibri"/>
              </a:rPr>
              <a:t>(can be done by student assistant + help from library).</a:t>
            </a:r>
          </a:p>
        </p:txBody>
      </p:sp>
    </p:spTree>
    <p:extLst>
      <p:ext uri="{BB962C8B-B14F-4D97-AF65-F5344CB8AC3E}">
        <p14:creationId xmlns:p14="http://schemas.microsoft.com/office/powerpoint/2010/main" val="29371386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94"/>
        <p:cNvGrpSpPr/>
        <p:nvPr/>
      </p:nvGrpSpPr>
      <p:grpSpPr>
        <a:xfrm>
          <a:off x="0" y="0"/>
          <a:ext cx="0" cy="0"/>
          <a:chOff x="0" y="0"/>
          <a:chExt cx="0" cy="0"/>
        </a:xfrm>
      </p:grpSpPr>
      <p:sp>
        <p:nvSpPr>
          <p:cNvPr id="495" name="Google Shape;495;g3cfd27d4c35_0_84"/>
          <p:cNvSpPr txBox="1">
            <a:spLocks noGrp="1"/>
          </p:cNvSpPr>
          <p:nvPr>
            <p:ph type="title"/>
          </p:nvPr>
        </p:nvSpPr>
        <p:spPr>
          <a:xfrm>
            <a:off x="285441" y="164786"/>
            <a:ext cx="8840700" cy="1114500"/>
          </a:xfrm>
          <a:prstGeom prst="rect">
            <a:avLst/>
          </a:prstGeom>
          <a:noFill/>
          <a:ln>
            <a:noFill/>
          </a:ln>
        </p:spPr>
        <p:txBody>
          <a:bodyPr spcFirstLastPara="1" wrap="square" lIns="55850" tIns="55850" rIns="55850" bIns="55850" anchor="ctr" anchorCtr="0">
            <a:normAutofit/>
          </a:bodyPr>
          <a:lstStyle/>
          <a:p>
            <a:pPr marL="0" marR="0" lvl="0" indent="0" algn="l" rtl="0">
              <a:lnSpc>
                <a:spcPct val="100000"/>
              </a:lnSpc>
              <a:spcBef>
                <a:spcPts val="0"/>
              </a:spcBef>
              <a:spcAft>
                <a:spcPts val="0"/>
              </a:spcAft>
              <a:buClr>
                <a:srgbClr val="000000"/>
              </a:buClr>
              <a:buSzPts val="4500"/>
              <a:buFont typeface="Calibri"/>
              <a:buNone/>
            </a:pPr>
            <a:r>
              <a:rPr lang="en-US" sz="4500" b="0" dirty="0">
                <a:latin typeface="Calibri"/>
                <a:ea typeface="Calibri"/>
                <a:cs typeface="Calibri"/>
                <a:sym typeface="Calibri"/>
              </a:rPr>
              <a:t>How to … Diamond OA!</a:t>
            </a:r>
            <a:endParaRPr dirty="0"/>
          </a:p>
        </p:txBody>
      </p:sp>
      <p:sp>
        <p:nvSpPr>
          <p:cNvPr id="496" name="Google Shape;496;g3cfd27d4c35_0_84"/>
          <p:cNvSpPr txBox="1">
            <a:spLocks noGrp="1"/>
          </p:cNvSpPr>
          <p:nvPr>
            <p:ph type="body" idx="1"/>
          </p:nvPr>
        </p:nvSpPr>
        <p:spPr>
          <a:xfrm>
            <a:off x="395254" y="1568232"/>
            <a:ext cx="11401500" cy="5064600"/>
          </a:xfrm>
          <a:prstGeom prst="rect">
            <a:avLst/>
          </a:prstGeom>
          <a:noFill/>
          <a:ln>
            <a:noFill/>
          </a:ln>
        </p:spPr>
        <p:txBody>
          <a:bodyPr spcFirstLastPara="1" wrap="square" lIns="55850" tIns="55850" rIns="55850" bIns="55850" anchor="t" anchorCtr="0">
            <a:normAutofit/>
          </a:bodyPr>
          <a:lstStyle/>
          <a:p>
            <a:pPr marL="457200" lvl="0" indent="-393700" algn="l" rtl="0">
              <a:lnSpc>
                <a:spcPct val="100000"/>
              </a:lnSpc>
              <a:spcBef>
                <a:spcPts val="700"/>
              </a:spcBef>
              <a:spcAft>
                <a:spcPts val="0"/>
              </a:spcAft>
              <a:buSzPts val="2600"/>
              <a:buFont typeface="Calibri"/>
              <a:buChar char="●"/>
            </a:pPr>
            <a:r>
              <a:rPr lang="en-US" sz="2600" dirty="0">
                <a:solidFill>
                  <a:schemeClr val="dk1"/>
                </a:solidFill>
                <a:latin typeface="Calibri"/>
                <a:ea typeface="Calibri"/>
                <a:cs typeface="Calibri"/>
                <a:sym typeface="Calibri"/>
              </a:rPr>
              <a:t>Find Diamond OA journal</a:t>
            </a:r>
            <a:endParaRPr sz="2600" dirty="0">
              <a:solidFill>
                <a:schemeClr val="dk1"/>
              </a:solidFill>
              <a:latin typeface="Calibri"/>
              <a:ea typeface="Calibri"/>
              <a:cs typeface="Calibri"/>
              <a:sym typeface="Calibri"/>
            </a:endParaRPr>
          </a:p>
          <a:p>
            <a:pPr marL="914400" lvl="1" indent="-393700" algn="l" rtl="0">
              <a:lnSpc>
                <a:spcPct val="100000"/>
              </a:lnSpc>
              <a:spcBef>
                <a:spcPts val="700"/>
              </a:spcBef>
              <a:spcAft>
                <a:spcPts val="0"/>
              </a:spcAft>
              <a:buClr>
                <a:schemeClr val="dk1"/>
              </a:buClr>
              <a:buSzPts val="2600"/>
              <a:buFont typeface="Calibri"/>
              <a:buChar char="–"/>
            </a:pPr>
            <a:r>
              <a:rPr lang="en-US" u="sng" dirty="0">
                <a:solidFill>
                  <a:schemeClr val="hlink"/>
                </a:solidFill>
                <a:latin typeface="Calibri"/>
                <a:ea typeface="Calibri"/>
                <a:cs typeface="Calibri"/>
                <a:sym typeface="Calibri"/>
                <a:hlinkClick r:id="rId3"/>
              </a:rPr>
              <a:t>https://pub.uni-bielefeld.de/record/2963331#details</a:t>
            </a:r>
            <a:endParaRPr dirty="0">
              <a:solidFill>
                <a:schemeClr val="dk1"/>
              </a:solidFill>
              <a:latin typeface="Calibri"/>
              <a:ea typeface="Calibri"/>
              <a:cs typeface="Calibri"/>
              <a:sym typeface="Calibri"/>
            </a:endParaRPr>
          </a:p>
          <a:p>
            <a:pPr marL="914400" lvl="1" indent="-393700" algn="l" rtl="0">
              <a:lnSpc>
                <a:spcPct val="100000"/>
              </a:lnSpc>
              <a:spcBef>
                <a:spcPts val="700"/>
              </a:spcBef>
              <a:spcAft>
                <a:spcPts val="0"/>
              </a:spcAft>
              <a:buClr>
                <a:schemeClr val="dk1"/>
              </a:buClr>
              <a:buSzPts val="2600"/>
              <a:buFont typeface="Calibri"/>
              <a:buChar char="–"/>
            </a:pPr>
            <a:r>
              <a:rPr lang="en-US" u="sng" dirty="0">
                <a:solidFill>
                  <a:schemeClr val="hlink"/>
                </a:solidFill>
                <a:latin typeface="Calibri"/>
                <a:ea typeface="Calibri"/>
                <a:cs typeface="Calibri"/>
                <a:sym typeface="Calibri"/>
                <a:hlinkClick r:id="rId4"/>
              </a:rPr>
              <a:t>https://doaj.org/</a:t>
            </a:r>
            <a:endParaRPr dirty="0">
              <a:solidFill>
                <a:schemeClr val="dk1"/>
              </a:solidFill>
              <a:latin typeface="Calibri"/>
              <a:ea typeface="Calibri"/>
              <a:cs typeface="Calibri"/>
              <a:sym typeface="Calibri"/>
            </a:endParaRPr>
          </a:p>
          <a:p>
            <a:pPr marL="1371600" lvl="2" indent="-368300" algn="l" rtl="0">
              <a:lnSpc>
                <a:spcPct val="100000"/>
              </a:lnSpc>
              <a:spcBef>
                <a:spcPts val="700"/>
              </a:spcBef>
              <a:spcAft>
                <a:spcPts val="0"/>
              </a:spcAft>
              <a:buClr>
                <a:schemeClr val="dk1"/>
              </a:buClr>
              <a:buSzPts val="2200"/>
              <a:buFont typeface="Calibri"/>
              <a:buChar char="◦"/>
            </a:pPr>
            <a:r>
              <a:rPr lang="en-US" dirty="0">
                <a:solidFill>
                  <a:schemeClr val="dk1"/>
                </a:solidFill>
                <a:latin typeface="Calibri"/>
                <a:ea typeface="Calibri"/>
                <a:cs typeface="Calibri"/>
                <a:sym typeface="Calibri"/>
              </a:rPr>
              <a:t>Check “No fees” and double-check author rights!</a:t>
            </a:r>
            <a:endParaRPr dirty="0">
              <a:solidFill>
                <a:schemeClr val="dk1"/>
              </a:solidFill>
              <a:latin typeface="Calibri"/>
              <a:ea typeface="Calibri"/>
              <a:cs typeface="Calibri"/>
              <a:sym typeface="Calibri"/>
            </a:endParaRPr>
          </a:p>
          <a:p>
            <a:pPr marL="457200" lvl="0" indent="-393700" algn="l" rtl="0">
              <a:lnSpc>
                <a:spcPct val="100000"/>
              </a:lnSpc>
              <a:spcBef>
                <a:spcPts val="700"/>
              </a:spcBef>
              <a:spcAft>
                <a:spcPts val="0"/>
              </a:spcAft>
              <a:buSzPts val="2600"/>
              <a:buFont typeface="Calibri"/>
              <a:buChar char="●"/>
            </a:pPr>
            <a:r>
              <a:rPr lang="en-US" sz="2600" b="1" dirty="0">
                <a:solidFill>
                  <a:schemeClr val="dk1"/>
                </a:solidFill>
                <a:latin typeface="Calibri"/>
                <a:ea typeface="Calibri"/>
                <a:cs typeface="Calibri"/>
                <a:sym typeface="Calibri"/>
              </a:rPr>
              <a:t>Free for authors to and readers to publish and access articles</a:t>
            </a:r>
            <a:endParaRPr sz="2600" b="1" dirty="0">
              <a:solidFill>
                <a:schemeClr val="dk1"/>
              </a:solidFill>
              <a:latin typeface="Calibri"/>
              <a:ea typeface="Calibri"/>
              <a:cs typeface="Calibri"/>
              <a:sym typeface="Calibri"/>
            </a:endParaRPr>
          </a:p>
          <a:p>
            <a:pPr marL="914400" lvl="1" indent="-393700" algn="l" rtl="0">
              <a:lnSpc>
                <a:spcPct val="100000"/>
              </a:lnSpc>
              <a:spcBef>
                <a:spcPts val="700"/>
              </a:spcBef>
              <a:spcAft>
                <a:spcPts val="0"/>
              </a:spcAft>
              <a:buClr>
                <a:schemeClr val="dk1"/>
              </a:buClr>
              <a:buSzPts val="2600"/>
              <a:buFont typeface="Calibri"/>
              <a:buChar char="–"/>
            </a:pPr>
            <a:r>
              <a:rPr lang="en-US" dirty="0">
                <a:solidFill>
                  <a:schemeClr val="dk1"/>
                </a:solidFill>
                <a:latin typeface="Calibri"/>
                <a:ea typeface="Calibri"/>
                <a:cs typeface="Calibri"/>
                <a:sym typeface="Calibri"/>
              </a:rPr>
              <a:t>No subscription fees</a:t>
            </a:r>
            <a:endParaRPr dirty="0">
              <a:solidFill>
                <a:schemeClr val="dk1"/>
              </a:solidFill>
              <a:latin typeface="Calibri"/>
              <a:ea typeface="Calibri"/>
              <a:cs typeface="Calibri"/>
              <a:sym typeface="Calibri"/>
            </a:endParaRPr>
          </a:p>
          <a:p>
            <a:pPr marL="914400" lvl="1" indent="-393700" algn="l" rtl="0">
              <a:lnSpc>
                <a:spcPct val="100000"/>
              </a:lnSpc>
              <a:spcBef>
                <a:spcPts val="700"/>
              </a:spcBef>
              <a:spcAft>
                <a:spcPts val="0"/>
              </a:spcAft>
              <a:buClr>
                <a:schemeClr val="dk1"/>
              </a:buClr>
              <a:buSzPts val="2600"/>
              <a:buFont typeface="Calibri"/>
              <a:buChar char="–"/>
            </a:pPr>
            <a:r>
              <a:rPr lang="en-US" dirty="0">
                <a:solidFill>
                  <a:schemeClr val="dk1"/>
                </a:solidFill>
                <a:latin typeface="Calibri"/>
                <a:ea typeface="Calibri"/>
                <a:cs typeface="Calibri"/>
                <a:sym typeface="Calibri"/>
              </a:rPr>
              <a:t>No article processing fees</a:t>
            </a:r>
            <a:endParaRPr dirty="0">
              <a:solidFill>
                <a:schemeClr val="dk1"/>
              </a:solidFill>
              <a:latin typeface="Calibri"/>
              <a:ea typeface="Calibri"/>
              <a:cs typeface="Calibri"/>
              <a:sym typeface="Calibri"/>
            </a:endParaRPr>
          </a:p>
          <a:p>
            <a:pPr marL="457200" lvl="0" indent="-425450" algn="l" rtl="0">
              <a:lnSpc>
                <a:spcPct val="100000"/>
              </a:lnSpc>
              <a:spcBef>
                <a:spcPts val="700"/>
              </a:spcBef>
              <a:spcAft>
                <a:spcPts val="0"/>
              </a:spcAft>
              <a:buClr>
                <a:schemeClr val="dk1"/>
              </a:buClr>
              <a:buSzPts val="3100"/>
              <a:buFont typeface="Calibri"/>
              <a:buChar char="●"/>
            </a:pPr>
            <a:r>
              <a:rPr lang="en-US" sz="2600" dirty="0">
                <a:solidFill>
                  <a:schemeClr val="dk1"/>
                </a:solidFill>
                <a:latin typeface="Calibri"/>
                <a:ea typeface="Calibri"/>
                <a:cs typeface="Calibri"/>
                <a:sym typeface="Calibri"/>
              </a:rPr>
              <a:t>Aligns with the </a:t>
            </a:r>
            <a:r>
              <a:rPr lang="en-US" sz="2600" u="sng" dirty="0">
                <a:solidFill>
                  <a:schemeClr val="hlink"/>
                </a:solidFill>
                <a:latin typeface="Calibri"/>
                <a:ea typeface="Calibri"/>
                <a:cs typeface="Calibri"/>
                <a:sym typeface="Calibri"/>
                <a:hlinkClick r:id="rId5"/>
              </a:rPr>
              <a:t>UNESCO 2021 Recommendation on Open Science</a:t>
            </a:r>
            <a:r>
              <a:rPr lang="en-US" sz="2600" dirty="0">
                <a:solidFill>
                  <a:schemeClr val="dk1"/>
                </a:solidFill>
                <a:latin typeface="Calibri"/>
                <a:ea typeface="Calibri"/>
                <a:cs typeface="Calibri"/>
                <a:sym typeface="Calibri"/>
              </a:rPr>
              <a:t> regarding open scientific knowledge and scientific publications</a:t>
            </a:r>
            <a:endParaRPr dirty="0">
              <a:solidFill>
                <a:schemeClr val="dk1"/>
              </a:solidFill>
              <a:latin typeface="Calibri"/>
              <a:ea typeface="Calibri"/>
              <a:cs typeface="Calibri"/>
              <a:sym typeface="Calibri"/>
            </a:endParaRPr>
          </a:p>
        </p:txBody>
      </p:sp>
      <p:sp>
        <p:nvSpPr>
          <p:cNvPr id="497" name="Google Shape;497;g3cfd27d4c35_0_84"/>
          <p:cNvSpPr txBox="1">
            <a:spLocks noGrp="1"/>
          </p:cNvSpPr>
          <p:nvPr>
            <p:ph type="sldNum" idx="12"/>
          </p:nvPr>
        </p:nvSpPr>
        <p:spPr>
          <a:xfrm>
            <a:off x="10801722" y="4567535"/>
            <a:ext cx="303900" cy="328200"/>
          </a:xfrm>
          <a:prstGeom prst="rect">
            <a:avLst/>
          </a:prstGeom>
          <a:noFill/>
          <a:ln>
            <a:noFill/>
          </a:ln>
        </p:spPr>
        <p:txBody>
          <a:bodyPr spcFirstLastPara="1" wrap="square" lIns="55850" tIns="55850" rIns="55850" bIns="55850" anchor="t" anchorCtr="0">
            <a:spAutoFit/>
          </a:bodyPr>
          <a:lstStyle/>
          <a:p>
            <a:pPr marL="0" lvl="0" indent="0" algn="ctr" rtl="0">
              <a:lnSpc>
                <a:spcPct val="100000"/>
              </a:lnSpc>
              <a:spcBef>
                <a:spcPts val="0"/>
              </a:spcBef>
              <a:spcAft>
                <a:spcPts val="0"/>
              </a:spcAft>
              <a:buClr>
                <a:srgbClr val="535353"/>
              </a:buClr>
              <a:buSzPts val="1400"/>
              <a:buFont typeface="Gill Sans"/>
              <a:buNone/>
            </a:pPr>
            <a:fld id="{00000000-1234-1234-1234-123412341234}" type="slidenum">
              <a:rPr lang="en-US"/>
              <a:t>51</a:t>
            </a:fld>
            <a:endParaRPr sz="900"/>
          </a:p>
        </p:txBody>
      </p:sp>
    </p:spTree>
    <p:extLst>
      <p:ext uri="{BB962C8B-B14F-4D97-AF65-F5344CB8AC3E}">
        <p14:creationId xmlns:p14="http://schemas.microsoft.com/office/powerpoint/2010/main" val="1206960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9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9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9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9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9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96">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96">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3" name="Google Shape;353;g3d2a4cefbb3_0_23"/>
          <p:cNvSpPr txBox="1">
            <a:spLocks noGrp="1"/>
          </p:cNvSpPr>
          <p:nvPr>
            <p:ph type="sldNum" idx="12"/>
          </p:nvPr>
        </p:nvSpPr>
        <p:spPr>
          <a:xfrm>
            <a:off x="10801722" y="4567535"/>
            <a:ext cx="303900" cy="328200"/>
          </a:xfrm>
          <a:prstGeom prst="rect">
            <a:avLst/>
          </a:prstGeom>
          <a:noFill/>
          <a:ln>
            <a:noFill/>
          </a:ln>
        </p:spPr>
        <p:txBody>
          <a:bodyPr spcFirstLastPara="1" wrap="square" lIns="55850" tIns="55850" rIns="55850" bIns="55850" anchor="t" anchorCtr="0">
            <a:spAutoFit/>
          </a:bodyPr>
          <a:lstStyle/>
          <a:p>
            <a:pPr marL="0" lvl="0" indent="0" algn="ctr" rtl="0">
              <a:lnSpc>
                <a:spcPct val="100000"/>
              </a:lnSpc>
              <a:spcBef>
                <a:spcPts val="0"/>
              </a:spcBef>
              <a:spcAft>
                <a:spcPts val="0"/>
              </a:spcAft>
              <a:buClr>
                <a:srgbClr val="535353"/>
              </a:buClr>
              <a:buSzPts val="1400"/>
              <a:buFont typeface="Gill Sans"/>
              <a:buNone/>
            </a:pPr>
            <a:fld id="{00000000-1234-1234-1234-123412341234}" type="slidenum">
              <a:rPr lang="en-US"/>
              <a:t>52</a:t>
            </a:fld>
            <a:endParaRPr sz="900"/>
          </a:p>
        </p:txBody>
      </p:sp>
      <p:sp>
        <p:nvSpPr>
          <p:cNvPr id="4" name="Rechteck 3">
            <a:extLst>
              <a:ext uri="{FF2B5EF4-FFF2-40B4-BE49-F238E27FC236}">
                <a16:creationId xmlns:a16="http://schemas.microsoft.com/office/drawing/2014/main" id="{94ABA4B2-1396-489B-8872-5345E6AD2548}"/>
              </a:ext>
            </a:extLst>
          </p:cNvPr>
          <p:cNvSpPr/>
          <p:nvPr/>
        </p:nvSpPr>
        <p:spPr>
          <a:xfrm>
            <a:off x="299874" y="6341710"/>
            <a:ext cx="10805748" cy="523220"/>
          </a:xfrm>
          <a:prstGeom prst="rect">
            <a:avLst/>
          </a:prstGeom>
        </p:spPr>
        <p:txBody>
          <a:bodyPr wrap="square">
            <a:spAutoFit/>
          </a:bodyPr>
          <a:lstStyle/>
          <a:p>
            <a:r>
              <a:rPr lang="de-DE" dirty="0">
                <a:solidFill>
                  <a:schemeClr val="bg1"/>
                </a:solidFill>
                <a:latin typeface="text-font"/>
              </a:rPr>
              <a:t>Source: </a:t>
            </a:r>
            <a:r>
              <a:rPr lang="de-DE" dirty="0" err="1">
                <a:solidFill>
                  <a:schemeClr val="bg1"/>
                </a:solidFill>
                <a:latin typeface="text-font"/>
              </a:rPr>
              <a:t>Based</a:t>
            </a:r>
            <a:r>
              <a:rPr lang="de-DE" dirty="0">
                <a:solidFill>
                  <a:schemeClr val="bg1"/>
                </a:solidFill>
                <a:latin typeface="text-font"/>
              </a:rPr>
              <a:t> on Oberländer, A. (2020). Open Access – Es ist nicht alles Gold, was glänzt. In: Open Science. Von Daten zu Publikationen. </a:t>
            </a:r>
            <a:r>
              <a:rPr lang="de-DE" dirty="0" err="1">
                <a:solidFill>
                  <a:schemeClr val="bg1"/>
                </a:solidFill>
                <a:latin typeface="text-font"/>
              </a:rPr>
              <a:t>Zenodo</a:t>
            </a:r>
            <a:r>
              <a:rPr lang="de-DE" dirty="0">
                <a:solidFill>
                  <a:schemeClr val="bg1"/>
                </a:solidFill>
                <a:latin typeface="text-font"/>
              </a:rPr>
              <a:t>.</a:t>
            </a:r>
            <a:br>
              <a:rPr lang="de-DE" dirty="0">
                <a:solidFill>
                  <a:schemeClr val="bg1"/>
                </a:solidFill>
              </a:rPr>
            </a:br>
            <a:r>
              <a:rPr lang="de-DE" b="1" dirty="0">
                <a:solidFill>
                  <a:schemeClr val="bg1"/>
                </a:solidFill>
                <a:latin typeface="text-font"/>
                <a:hlinkClick r:id="rId3" tooltip="”https://doi.org/10.5281/zenodo.4018594”">
                  <a:extLst>
                    <a:ext uri="{A12FA001-AC4F-418D-AE19-62706E023703}">
                      <ahyp:hlinkClr xmlns:ahyp="http://schemas.microsoft.com/office/drawing/2018/hyperlinkcolor" val="tx"/>
                    </a:ext>
                  </a:extLst>
                </a:hlinkClick>
              </a:rPr>
              <a:t>https://zenodo.org/records/4018594</a:t>
            </a:r>
            <a:r>
              <a:rPr lang="de-DE" dirty="0">
                <a:solidFill>
                  <a:schemeClr val="bg1"/>
                </a:solidFill>
                <a:latin typeface="text-font"/>
              </a:rPr>
              <a:t> (</a:t>
            </a:r>
            <a:r>
              <a:rPr lang="de-DE" b="1" dirty="0">
                <a:solidFill>
                  <a:schemeClr val="bg1"/>
                </a:solidFill>
                <a:latin typeface="text-font"/>
                <a:hlinkClick r:id="rId4">
                  <a:extLst>
                    <a:ext uri="{A12FA001-AC4F-418D-AE19-62706E023703}">
                      <ahyp:hlinkClr xmlns:ahyp="http://schemas.microsoft.com/office/drawing/2018/hyperlinkcolor" val="tx"/>
                    </a:ext>
                  </a:extLst>
                </a:hlinkClick>
              </a:rPr>
              <a:t>CC BY 4.0 International</a:t>
            </a:r>
            <a:r>
              <a:rPr lang="de-DE" dirty="0">
                <a:solidFill>
                  <a:schemeClr val="bg1"/>
                </a:solidFill>
                <a:latin typeface="text-font"/>
              </a:rPr>
              <a:t>)</a:t>
            </a:r>
            <a:endParaRPr lang="en-DE" dirty="0">
              <a:solidFill>
                <a:schemeClr val="bg1"/>
              </a:solidFill>
            </a:endParaRPr>
          </a:p>
        </p:txBody>
      </p:sp>
      <p:pic>
        <p:nvPicPr>
          <p:cNvPr id="2" name="Grafik 1">
            <a:extLst>
              <a:ext uri="{FF2B5EF4-FFF2-40B4-BE49-F238E27FC236}">
                <a16:creationId xmlns:a16="http://schemas.microsoft.com/office/drawing/2014/main" id="{07F31DF3-6C70-4609-9C44-154BF92F16CB}"/>
              </a:ext>
            </a:extLst>
          </p:cNvPr>
          <p:cNvPicPr>
            <a:picLocks noChangeAspect="1"/>
          </p:cNvPicPr>
          <p:nvPr/>
        </p:nvPicPr>
        <p:blipFill>
          <a:blip r:embed="rId5"/>
          <a:stretch>
            <a:fillRect/>
          </a:stretch>
        </p:blipFill>
        <p:spPr>
          <a:xfrm>
            <a:off x="-265283" y="283998"/>
            <a:ext cx="9409283" cy="5894425"/>
          </a:xfrm>
          <a:prstGeom prst="rect">
            <a:avLst/>
          </a:prstGeom>
        </p:spPr>
      </p:pic>
    </p:spTree>
    <p:extLst>
      <p:ext uri="{BB962C8B-B14F-4D97-AF65-F5344CB8AC3E}">
        <p14:creationId xmlns:p14="http://schemas.microsoft.com/office/powerpoint/2010/main" val="170589612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0" name="Google Shape;520;g3d2a4cefbb3_1_9"/>
          <p:cNvSpPr txBox="1">
            <a:spLocks noGrp="1"/>
          </p:cNvSpPr>
          <p:nvPr>
            <p:ph type="title"/>
          </p:nvPr>
        </p:nvSpPr>
        <p:spPr>
          <a:xfrm>
            <a:off x="680050" y="2698150"/>
            <a:ext cx="10058400" cy="733500"/>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dirty="0"/>
              <a:t>Questions / comments / concerns?</a:t>
            </a:r>
            <a:endParaRPr dirty="0"/>
          </a:p>
        </p:txBody>
      </p:sp>
      <p:pic>
        <p:nvPicPr>
          <p:cNvPr id="521" name="Google Shape;521;g3d2a4cefbb3_1_9"/>
          <p:cNvPicPr preferRelativeResize="0"/>
          <p:nvPr/>
        </p:nvPicPr>
        <p:blipFill rotWithShape="1">
          <a:blip r:embed="rId3">
            <a:alphaModFix/>
          </a:blip>
          <a:srcRect/>
          <a:stretch/>
        </p:blipFill>
        <p:spPr>
          <a:xfrm>
            <a:off x="10252981" y="81618"/>
            <a:ext cx="1781174" cy="554002"/>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020"/>
        <p:cNvGrpSpPr/>
        <p:nvPr/>
      </p:nvGrpSpPr>
      <p:grpSpPr>
        <a:xfrm>
          <a:off x="0" y="0"/>
          <a:ext cx="0" cy="0"/>
          <a:chOff x="0" y="0"/>
          <a:chExt cx="0" cy="0"/>
        </a:xfrm>
      </p:grpSpPr>
      <p:sp>
        <p:nvSpPr>
          <p:cNvPr id="1021" name="Google Shape;1021;g376cd0b0a80_1_4"/>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SzPts val="1800"/>
              <a:buNone/>
            </a:pPr>
            <a:r>
              <a:rPr lang="en-US"/>
              <a:t>Thanks so much!</a:t>
            </a:r>
            <a:endParaRPr/>
          </a:p>
        </p:txBody>
      </p:sp>
      <p:sp>
        <p:nvSpPr>
          <p:cNvPr id="1022" name="Google Shape;1022;g376cd0b0a80_1_4"/>
          <p:cNvSpPr txBox="1">
            <a:spLocks noGrp="1"/>
          </p:cNvSpPr>
          <p:nvPr>
            <p:ph type="body" idx="1"/>
          </p:nvPr>
        </p:nvSpPr>
        <p:spPr>
          <a:xfrm>
            <a:off x="1097280" y="1845734"/>
            <a:ext cx="10058400" cy="4023300"/>
          </a:xfrm>
          <a:prstGeom prst="rect">
            <a:avLst/>
          </a:prstGeom>
          <a:noFill/>
          <a:ln>
            <a:noFill/>
          </a:ln>
        </p:spPr>
        <p:txBody>
          <a:bodyPr spcFirstLastPara="1" wrap="square" lIns="0" tIns="45700" rIns="0" bIns="45700" anchor="t" anchorCtr="0">
            <a:normAutofit/>
          </a:bodyPr>
          <a:lstStyle/>
          <a:p>
            <a:pPr marL="0" lvl="0" indent="0" algn="ctr" rtl="0">
              <a:lnSpc>
                <a:spcPct val="90000"/>
              </a:lnSpc>
              <a:spcBef>
                <a:spcPts val="1200"/>
              </a:spcBef>
              <a:spcAft>
                <a:spcPts val="0"/>
              </a:spcAft>
              <a:buSzPts val="1800"/>
              <a:buNone/>
            </a:pPr>
            <a:r>
              <a:rPr lang="en-US" sz="2600" dirty="0">
                <a:latin typeface="Calibri"/>
                <a:ea typeface="Calibri"/>
                <a:cs typeface="Calibri"/>
                <a:sym typeface="Calibri"/>
              </a:rPr>
              <a:t>Reach out if you have any comments or questions!</a:t>
            </a:r>
            <a:endParaRPr sz="2600" dirty="0">
              <a:latin typeface="Calibri"/>
              <a:ea typeface="Calibri"/>
              <a:cs typeface="Calibri"/>
              <a:sym typeface="Calibri"/>
            </a:endParaRPr>
          </a:p>
          <a:p>
            <a:pPr marL="0" lvl="0" indent="0" algn="ctr">
              <a:buNone/>
            </a:pPr>
            <a:r>
              <a:rPr lang="en-US" sz="2600" dirty="0">
                <a:latin typeface="Calibri"/>
                <a:ea typeface="Calibri"/>
                <a:cs typeface="Calibri"/>
                <a:sym typeface="Calibri"/>
              </a:rPr>
              <a:t>LMU OSC: </a:t>
            </a:r>
            <a:r>
              <a:rPr lang="en-US" sz="2600" dirty="0">
                <a:hlinkClick r:id="rId3"/>
              </a:rPr>
              <a:t>https://www.osc.lmu.de/</a:t>
            </a:r>
            <a:endParaRPr lang="en-US" sz="2600" dirty="0"/>
          </a:p>
          <a:p>
            <a:pPr marL="0" lvl="0" indent="0" algn="ctr">
              <a:buNone/>
            </a:pPr>
            <a:r>
              <a:rPr lang="en-US" sz="2600" b="1" dirty="0">
                <a:latin typeface="Calibri"/>
                <a:ea typeface="Calibri"/>
                <a:cs typeface="Calibri"/>
                <a:sym typeface="Calibri"/>
              </a:rPr>
              <a:t>Developing </a:t>
            </a:r>
            <a:r>
              <a:rPr lang="en-US" sz="2600" dirty="0">
                <a:latin typeface="Calibri"/>
                <a:ea typeface="Calibri"/>
                <a:cs typeface="Calibri"/>
                <a:sym typeface="Calibri"/>
              </a:rPr>
              <a:t>your Open Research </a:t>
            </a:r>
            <a:r>
              <a:rPr lang="en-US" sz="2600" b="1" dirty="0">
                <a:latin typeface="Calibri"/>
                <a:ea typeface="Calibri"/>
                <a:cs typeface="Calibri"/>
                <a:sym typeface="Calibri"/>
              </a:rPr>
              <a:t>teaching skills</a:t>
            </a:r>
            <a:r>
              <a:rPr lang="en-US" sz="2600" dirty="0"/>
              <a:t>: </a:t>
            </a:r>
            <a:br>
              <a:rPr lang="en-US" sz="2600" dirty="0"/>
            </a:br>
            <a:r>
              <a:rPr lang="en-US" sz="2600" dirty="0">
                <a:hlinkClick r:id="rId4"/>
              </a:rPr>
              <a:t>https://lmu-osc.github.io/train-the-trainer-open-research/</a:t>
            </a:r>
            <a:endParaRPr lang="en-US" sz="2600" dirty="0"/>
          </a:p>
          <a:p>
            <a:pPr marL="0" lvl="0" indent="0" algn="ctr">
              <a:buNone/>
            </a:pPr>
            <a:r>
              <a:rPr lang="en-US" sz="2600" b="1" dirty="0">
                <a:latin typeface="Calibri"/>
                <a:ea typeface="Calibri"/>
                <a:cs typeface="Calibri"/>
                <a:sym typeface="Calibri"/>
              </a:rPr>
              <a:t>Self-paced tutorials </a:t>
            </a:r>
            <a:r>
              <a:rPr lang="en-US" sz="2600" dirty="0">
                <a:latin typeface="Calibri"/>
                <a:ea typeface="Calibri"/>
                <a:cs typeface="Calibri"/>
                <a:sym typeface="Calibri"/>
              </a:rPr>
              <a:t>on Open Research skills: </a:t>
            </a:r>
            <a:br>
              <a:rPr lang="en-US" sz="2600" dirty="0">
                <a:latin typeface="Calibri"/>
                <a:ea typeface="Calibri"/>
                <a:cs typeface="Calibri"/>
                <a:sym typeface="Calibri"/>
              </a:rPr>
            </a:br>
            <a:r>
              <a:rPr lang="en-US" sz="2600" u="sng" dirty="0">
                <a:solidFill>
                  <a:schemeClr val="hlink"/>
                </a:solidFill>
                <a:hlinkClick r:id="rId5"/>
              </a:rPr>
              <a:t>https://www.osc.lmu.de/training/self-learning.html</a:t>
            </a:r>
            <a:endParaRPr lang="en-US" sz="2600" u="sng" dirty="0">
              <a:solidFill>
                <a:schemeClr val="hlink"/>
              </a:solidFill>
            </a:endParaRPr>
          </a:p>
          <a:p>
            <a:pPr marL="0" lvl="0" indent="0" algn="ctr">
              <a:buNone/>
            </a:pPr>
            <a:endParaRPr lang="en-US" sz="2600" u="sng" dirty="0">
              <a:solidFill>
                <a:schemeClr val="hlink"/>
              </a:solidFill>
              <a:latin typeface="Calibri"/>
              <a:ea typeface="Calibri"/>
              <a:cs typeface="Calibri"/>
              <a:sym typeface="Calibri"/>
            </a:endParaRPr>
          </a:p>
          <a:p>
            <a:pPr marL="0" lvl="0" indent="0" algn="ctr">
              <a:buNone/>
            </a:pPr>
            <a:endParaRPr lang="en-US" sz="2600" u="sng" dirty="0">
              <a:solidFill>
                <a:schemeClr val="hlink"/>
              </a:solidFill>
            </a:endParaRPr>
          </a:p>
          <a:p>
            <a:pPr marL="0" lvl="0" indent="0" algn="ctr">
              <a:buNone/>
            </a:pPr>
            <a:endParaRPr sz="2600" dirty="0">
              <a:latin typeface="Calibri"/>
              <a:ea typeface="Calibri"/>
              <a:cs typeface="Calibri"/>
              <a:sym typeface="Calibri"/>
            </a:endParaRPr>
          </a:p>
          <a:p>
            <a:pPr marL="0" lvl="0" indent="0" algn="ctr" rtl="0">
              <a:lnSpc>
                <a:spcPct val="90000"/>
              </a:lnSpc>
              <a:spcBef>
                <a:spcPts val="1200"/>
              </a:spcBef>
              <a:spcAft>
                <a:spcPts val="0"/>
              </a:spcAft>
              <a:buSzPts val="1800"/>
              <a:buNone/>
            </a:pPr>
            <a:endParaRPr sz="2600" u="sng" dirty="0">
              <a:solidFill>
                <a:schemeClr val="hlink"/>
              </a:solidFill>
            </a:endParaRPr>
          </a:p>
        </p:txBody>
      </p:sp>
      <p:pic>
        <p:nvPicPr>
          <p:cNvPr id="1023" name="Google Shape;1023;g376cd0b0a80_1_4" descr="Lachendes Gesicht ohne Füllung"/>
          <p:cNvPicPr preferRelativeResize="0"/>
          <p:nvPr/>
        </p:nvPicPr>
        <p:blipFill rotWithShape="1">
          <a:blip r:embed="rId6">
            <a:alphaModFix/>
          </a:blip>
          <a:srcRect/>
          <a:stretch/>
        </p:blipFill>
        <p:spPr>
          <a:xfrm>
            <a:off x="8148083" y="822960"/>
            <a:ext cx="914400" cy="914400"/>
          </a:xfrm>
          <a:prstGeom prst="rect">
            <a:avLst/>
          </a:prstGeom>
          <a:noFill/>
          <a:ln>
            <a:noFill/>
          </a:ln>
        </p:spPr>
      </p:pic>
      <p:pic>
        <p:nvPicPr>
          <p:cNvPr id="1024" name="Google Shape;1024;g376cd0b0a80_1_4"/>
          <p:cNvPicPr preferRelativeResize="0"/>
          <p:nvPr/>
        </p:nvPicPr>
        <p:blipFill rotWithShape="1">
          <a:blip r:embed="rId7">
            <a:alphaModFix/>
          </a:blip>
          <a:srcRect/>
          <a:stretch/>
        </p:blipFill>
        <p:spPr>
          <a:xfrm>
            <a:off x="5175953" y="5532136"/>
            <a:ext cx="1901053" cy="570564"/>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0" name="Google Shape;520;g3d2a4cefbb3_1_9"/>
          <p:cNvSpPr txBox="1">
            <a:spLocks noGrp="1"/>
          </p:cNvSpPr>
          <p:nvPr>
            <p:ph type="title"/>
          </p:nvPr>
        </p:nvSpPr>
        <p:spPr>
          <a:xfrm>
            <a:off x="680050" y="2698150"/>
            <a:ext cx="10058400" cy="733500"/>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3F3F3F"/>
              </a:buClr>
              <a:buSzPts val="4800"/>
              <a:buFont typeface="Calibri"/>
              <a:buNone/>
            </a:pPr>
            <a:r>
              <a:rPr lang="en-US" dirty="0"/>
              <a:t>Bonus slides</a:t>
            </a:r>
            <a:endParaRPr dirty="0"/>
          </a:p>
        </p:txBody>
      </p:sp>
      <p:pic>
        <p:nvPicPr>
          <p:cNvPr id="521" name="Google Shape;521;g3d2a4cefbb3_1_9"/>
          <p:cNvPicPr preferRelativeResize="0"/>
          <p:nvPr/>
        </p:nvPicPr>
        <p:blipFill rotWithShape="1">
          <a:blip r:embed="rId3">
            <a:alphaModFix/>
          </a:blip>
          <a:srcRect/>
          <a:stretch/>
        </p:blipFill>
        <p:spPr>
          <a:xfrm>
            <a:off x="10252981" y="81618"/>
            <a:ext cx="1781174" cy="554002"/>
          </a:xfrm>
          <a:prstGeom prst="rect">
            <a:avLst/>
          </a:prstGeom>
          <a:noFill/>
          <a:ln>
            <a:noFill/>
          </a:ln>
        </p:spPr>
      </p:pic>
    </p:spTree>
    <p:extLst>
      <p:ext uri="{BB962C8B-B14F-4D97-AF65-F5344CB8AC3E}">
        <p14:creationId xmlns:p14="http://schemas.microsoft.com/office/powerpoint/2010/main" val="11280470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494"/>
        <p:cNvGrpSpPr/>
        <p:nvPr/>
      </p:nvGrpSpPr>
      <p:grpSpPr>
        <a:xfrm>
          <a:off x="0" y="0"/>
          <a:ext cx="0" cy="0"/>
          <a:chOff x="0" y="0"/>
          <a:chExt cx="0" cy="0"/>
        </a:xfrm>
      </p:grpSpPr>
      <p:sp>
        <p:nvSpPr>
          <p:cNvPr id="495" name="Google Shape;495;g3cfd27d4c35_0_84"/>
          <p:cNvSpPr txBox="1">
            <a:spLocks noGrp="1"/>
          </p:cNvSpPr>
          <p:nvPr>
            <p:ph type="title"/>
          </p:nvPr>
        </p:nvSpPr>
        <p:spPr>
          <a:xfrm>
            <a:off x="285441" y="164786"/>
            <a:ext cx="8840700" cy="1114500"/>
          </a:xfrm>
          <a:prstGeom prst="rect">
            <a:avLst/>
          </a:prstGeom>
          <a:noFill/>
          <a:ln>
            <a:noFill/>
          </a:ln>
        </p:spPr>
        <p:txBody>
          <a:bodyPr spcFirstLastPara="1" wrap="square" lIns="55850" tIns="55850" rIns="55850" bIns="55850" anchor="ctr" anchorCtr="0">
            <a:normAutofit/>
          </a:bodyPr>
          <a:lstStyle/>
          <a:p>
            <a:pPr marL="0" marR="0" lvl="0" indent="0" algn="l" rtl="0">
              <a:lnSpc>
                <a:spcPct val="100000"/>
              </a:lnSpc>
              <a:spcBef>
                <a:spcPts val="0"/>
              </a:spcBef>
              <a:spcAft>
                <a:spcPts val="0"/>
              </a:spcAft>
              <a:buClr>
                <a:srgbClr val="000000"/>
              </a:buClr>
              <a:buSzPts val="4500"/>
              <a:buFont typeface="Calibri"/>
              <a:buNone/>
            </a:pPr>
            <a:r>
              <a:rPr lang="en-US" sz="4500" b="0" dirty="0">
                <a:latin typeface="Calibri"/>
                <a:ea typeface="Calibri"/>
                <a:cs typeface="Calibri"/>
                <a:sym typeface="Calibri"/>
              </a:rPr>
              <a:t>Open Policy Finder - Example</a:t>
            </a:r>
            <a:endParaRPr dirty="0"/>
          </a:p>
        </p:txBody>
      </p:sp>
      <p:sp>
        <p:nvSpPr>
          <p:cNvPr id="496" name="Google Shape;496;g3cfd27d4c35_0_84"/>
          <p:cNvSpPr txBox="1">
            <a:spLocks noGrp="1"/>
          </p:cNvSpPr>
          <p:nvPr>
            <p:ph type="body" idx="1"/>
          </p:nvPr>
        </p:nvSpPr>
        <p:spPr>
          <a:xfrm>
            <a:off x="395254" y="1568232"/>
            <a:ext cx="11401500" cy="5064600"/>
          </a:xfrm>
          <a:prstGeom prst="rect">
            <a:avLst/>
          </a:prstGeom>
          <a:noFill/>
          <a:ln>
            <a:noFill/>
          </a:ln>
        </p:spPr>
        <p:txBody>
          <a:bodyPr spcFirstLastPara="1" wrap="square" lIns="55850" tIns="55850" rIns="55850" bIns="55850" anchor="t" anchorCtr="0">
            <a:normAutofit/>
          </a:bodyPr>
          <a:lstStyle/>
          <a:p>
            <a:pPr lvl="0" indent="-393700">
              <a:buSzPts val="2600"/>
              <a:buFont typeface="Calibri"/>
              <a:buChar char="●"/>
            </a:pPr>
            <a:r>
              <a:rPr lang="en-US" dirty="0">
                <a:solidFill>
                  <a:schemeClr val="dk1"/>
                </a:solidFill>
                <a:latin typeface="Calibri"/>
                <a:ea typeface="Calibri"/>
                <a:cs typeface="Calibri"/>
                <a:sym typeface="Calibri"/>
                <a:hlinkClick r:id="rId3"/>
              </a:rPr>
              <a:t>https://openpolicyfinder.jisc.ac.uk/publication</a:t>
            </a:r>
            <a:r>
              <a:rPr lang="en-US" dirty="0">
                <a:solidFill>
                  <a:schemeClr val="dk1"/>
                </a:solidFill>
                <a:latin typeface="Calibri"/>
                <a:ea typeface="Calibri"/>
                <a:cs typeface="Calibri"/>
                <a:sym typeface="Calibri"/>
              </a:rPr>
              <a:t> contains information about:</a:t>
            </a:r>
          </a:p>
          <a:p>
            <a:pPr lvl="1">
              <a:buFont typeface="Calibri"/>
              <a:buChar char="●"/>
            </a:pPr>
            <a:r>
              <a:rPr lang="en-US" dirty="0">
                <a:solidFill>
                  <a:schemeClr val="dk1"/>
                </a:solidFill>
                <a:latin typeface="Calibri"/>
                <a:ea typeface="Calibri"/>
                <a:cs typeface="Calibri"/>
              </a:rPr>
              <a:t>Open-access policy</a:t>
            </a:r>
          </a:p>
          <a:p>
            <a:pPr lvl="1">
              <a:buFont typeface="Calibri"/>
              <a:buChar char="●"/>
            </a:pPr>
            <a:r>
              <a:rPr lang="en-US" dirty="0">
                <a:solidFill>
                  <a:schemeClr val="dk1"/>
                </a:solidFill>
                <a:latin typeface="Calibri"/>
                <a:ea typeface="Calibri"/>
                <a:cs typeface="Calibri"/>
              </a:rPr>
              <a:t>Whether the publisher allows self-archiving</a:t>
            </a:r>
          </a:p>
          <a:p>
            <a:pPr lvl="1">
              <a:buFont typeface="Calibri"/>
              <a:buChar char="●"/>
            </a:pPr>
            <a:r>
              <a:rPr lang="en-US" dirty="0">
                <a:solidFill>
                  <a:schemeClr val="dk1"/>
                </a:solidFill>
                <a:latin typeface="Calibri"/>
                <a:ea typeface="Calibri"/>
                <a:cs typeface="Calibri"/>
              </a:rPr>
              <a:t>Embargo periods</a:t>
            </a:r>
          </a:p>
          <a:p>
            <a:pPr lvl="1">
              <a:buFont typeface="Calibri"/>
              <a:buChar char="●"/>
            </a:pPr>
            <a:r>
              <a:rPr lang="en-US" dirty="0" err="1">
                <a:solidFill>
                  <a:schemeClr val="dk1"/>
                </a:solidFill>
                <a:latin typeface="Calibri"/>
                <a:ea typeface="Calibri"/>
                <a:cs typeface="Calibri"/>
              </a:rPr>
              <a:t>Licence</a:t>
            </a:r>
            <a:r>
              <a:rPr lang="en-US" dirty="0">
                <a:solidFill>
                  <a:schemeClr val="dk1"/>
                </a:solidFill>
                <a:latin typeface="Calibri"/>
                <a:ea typeface="Calibri"/>
                <a:cs typeface="Calibri"/>
              </a:rPr>
              <a:t> requirements</a:t>
            </a:r>
          </a:p>
          <a:p>
            <a:pPr lvl="1">
              <a:buFont typeface="Calibri"/>
              <a:buChar char="●"/>
            </a:pPr>
            <a:r>
              <a:rPr lang="en-US" dirty="0">
                <a:solidFill>
                  <a:schemeClr val="dk1"/>
                </a:solidFill>
                <a:latin typeface="Calibri"/>
                <a:ea typeface="Calibri"/>
                <a:cs typeface="Calibri"/>
              </a:rPr>
              <a:t>…</a:t>
            </a:r>
          </a:p>
          <a:p>
            <a:pPr lvl="1">
              <a:buFont typeface="Calibri"/>
              <a:buChar char="●"/>
            </a:pPr>
            <a:endParaRPr lang="en-US" dirty="0">
              <a:solidFill>
                <a:schemeClr val="dk1"/>
              </a:solidFill>
              <a:latin typeface="Calibri"/>
              <a:ea typeface="Calibri"/>
              <a:cs typeface="Calibri"/>
              <a:sym typeface="Calibri"/>
            </a:endParaRPr>
          </a:p>
        </p:txBody>
      </p:sp>
      <p:sp>
        <p:nvSpPr>
          <p:cNvPr id="497" name="Google Shape;497;g3cfd27d4c35_0_84"/>
          <p:cNvSpPr txBox="1">
            <a:spLocks noGrp="1"/>
          </p:cNvSpPr>
          <p:nvPr>
            <p:ph type="sldNum" idx="12"/>
          </p:nvPr>
        </p:nvSpPr>
        <p:spPr>
          <a:xfrm>
            <a:off x="10801722" y="4567535"/>
            <a:ext cx="303900" cy="328200"/>
          </a:xfrm>
          <a:prstGeom prst="rect">
            <a:avLst/>
          </a:prstGeom>
          <a:noFill/>
          <a:ln>
            <a:noFill/>
          </a:ln>
        </p:spPr>
        <p:txBody>
          <a:bodyPr spcFirstLastPara="1" wrap="square" lIns="55850" tIns="55850" rIns="55850" bIns="55850" anchor="t" anchorCtr="0">
            <a:spAutoFit/>
          </a:bodyPr>
          <a:lstStyle/>
          <a:p>
            <a:pPr marL="0" lvl="0" indent="0" algn="ctr" rtl="0">
              <a:lnSpc>
                <a:spcPct val="100000"/>
              </a:lnSpc>
              <a:spcBef>
                <a:spcPts val="0"/>
              </a:spcBef>
              <a:spcAft>
                <a:spcPts val="0"/>
              </a:spcAft>
              <a:buClr>
                <a:srgbClr val="535353"/>
              </a:buClr>
              <a:buSzPts val="1400"/>
              <a:buFont typeface="Gill Sans"/>
              <a:buNone/>
            </a:pPr>
            <a:fld id="{00000000-1234-1234-1234-123412341234}" type="slidenum">
              <a:rPr lang="en-US"/>
              <a:t>56</a:t>
            </a:fld>
            <a:endParaRPr sz="900"/>
          </a:p>
        </p:txBody>
      </p:sp>
    </p:spTree>
    <p:extLst>
      <p:ext uri="{BB962C8B-B14F-4D97-AF65-F5344CB8AC3E}">
        <p14:creationId xmlns:p14="http://schemas.microsoft.com/office/powerpoint/2010/main" val="1636073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9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9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9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9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9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7D8743-F4D8-4918-B2B6-737A594EEB9E}"/>
              </a:ext>
            </a:extLst>
          </p:cNvPr>
          <p:cNvSpPr>
            <a:spLocks noGrp="1"/>
          </p:cNvSpPr>
          <p:nvPr>
            <p:ph type="title"/>
          </p:nvPr>
        </p:nvSpPr>
        <p:spPr>
          <a:xfrm>
            <a:off x="322658" y="123373"/>
            <a:ext cx="7731300" cy="817200"/>
          </a:xfrm>
        </p:spPr>
        <p:txBody>
          <a:bodyPr>
            <a:normAutofit fontScale="90000"/>
          </a:bodyPr>
          <a:lstStyle/>
          <a:p>
            <a:r>
              <a:rPr lang="en-US" b="0" dirty="0">
                <a:latin typeface="Calibri" panose="020F0502020204030204" pitchFamily="34" charset="0"/>
                <a:ea typeface="Calibri" panose="020F0502020204030204" pitchFamily="34" charset="0"/>
                <a:cs typeface="Calibri" panose="020F0502020204030204" pitchFamily="34" charset="0"/>
              </a:rPr>
              <a:t>Predatory</a:t>
            </a:r>
            <a:r>
              <a:rPr lang="en-US" dirty="0">
                <a:latin typeface="Calibri" panose="020F0502020204030204" pitchFamily="34" charset="0"/>
                <a:ea typeface="Calibri" panose="020F0502020204030204" pitchFamily="34" charset="0"/>
                <a:cs typeface="Calibri" panose="020F0502020204030204" pitchFamily="34" charset="0"/>
              </a:rPr>
              <a:t> </a:t>
            </a:r>
            <a:r>
              <a:rPr lang="en-US" b="0" dirty="0">
                <a:latin typeface="Calibri" panose="020F0502020204030204" pitchFamily="34" charset="0"/>
                <a:ea typeface="Calibri" panose="020F0502020204030204" pitchFamily="34" charset="0"/>
                <a:cs typeface="Calibri" panose="020F0502020204030204" pitchFamily="34" charset="0"/>
              </a:rPr>
              <a:t>publishing</a:t>
            </a:r>
            <a:endParaRPr lang="en-DE" b="0" dirty="0">
              <a:latin typeface="Calibri" panose="020F0502020204030204" pitchFamily="34" charset="0"/>
              <a:ea typeface="Calibri" panose="020F0502020204030204" pitchFamily="34" charset="0"/>
              <a:cs typeface="Calibri" panose="020F0502020204030204" pitchFamily="34" charset="0"/>
            </a:endParaRPr>
          </a:p>
        </p:txBody>
      </p:sp>
      <p:sp>
        <p:nvSpPr>
          <p:cNvPr id="3" name="Textplatzhalter 2">
            <a:extLst>
              <a:ext uri="{FF2B5EF4-FFF2-40B4-BE49-F238E27FC236}">
                <a16:creationId xmlns:a16="http://schemas.microsoft.com/office/drawing/2014/main" id="{D7A20B07-0666-4786-BD38-C37BB43A8B86}"/>
              </a:ext>
            </a:extLst>
          </p:cNvPr>
          <p:cNvSpPr>
            <a:spLocks noGrp="1"/>
          </p:cNvSpPr>
          <p:nvPr>
            <p:ph type="body" idx="1"/>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 </a:t>
            </a:r>
            <a:r>
              <a:rPr lang="en-US" b="1" dirty="0">
                <a:solidFill>
                  <a:srgbClr val="0070C0"/>
                </a:solidFill>
                <a:latin typeface="Calibri" panose="020F0502020204030204" pitchFamily="34" charset="0"/>
                <a:ea typeface="Calibri" panose="020F0502020204030204" pitchFamily="34" charset="0"/>
                <a:cs typeface="Calibri" panose="020F0502020204030204" pitchFamily="34" charset="0"/>
              </a:rPr>
              <a:t>Predatory publishing </a:t>
            </a:r>
            <a:r>
              <a:rPr lang="en-US" dirty="0">
                <a:latin typeface="Calibri" panose="020F0502020204030204" pitchFamily="34" charset="0"/>
                <a:ea typeface="Calibri" panose="020F0502020204030204" pitchFamily="34" charset="0"/>
                <a:cs typeface="Calibri" panose="020F0502020204030204" pitchFamily="34" charset="0"/>
              </a:rPr>
              <a:t>= “an </a:t>
            </a:r>
            <a:r>
              <a:rPr lang="en-US" b="1" dirty="0">
                <a:latin typeface="Calibri" panose="020F0502020204030204" pitchFamily="34" charset="0"/>
                <a:ea typeface="Calibri" panose="020F0502020204030204" pitchFamily="34" charset="0"/>
                <a:cs typeface="Calibri" panose="020F0502020204030204" pitchFamily="34" charset="0"/>
              </a:rPr>
              <a:t>exploitative</a:t>
            </a:r>
            <a:r>
              <a:rPr lang="en-US" dirty="0">
                <a:latin typeface="Calibri" panose="020F0502020204030204" pitchFamily="34" charset="0"/>
                <a:ea typeface="Calibri" panose="020F0502020204030204" pitchFamily="34" charset="0"/>
                <a:cs typeface="Calibri" panose="020F0502020204030204" pitchFamily="34" charset="0"/>
              </a:rPr>
              <a:t> business model that involves </a:t>
            </a:r>
            <a:r>
              <a:rPr lang="en-US" b="1" dirty="0">
                <a:latin typeface="Calibri" panose="020F0502020204030204" pitchFamily="34" charset="0"/>
                <a:ea typeface="Calibri" panose="020F0502020204030204" pitchFamily="34" charset="0"/>
                <a:cs typeface="Calibri" panose="020F0502020204030204" pitchFamily="34" charset="0"/>
              </a:rPr>
              <a:t>charging publication fees </a:t>
            </a:r>
            <a:r>
              <a:rPr lang="en-US" dirty="0">
                <a:latin typeface="Calibri" panose="020F0502020204030204" pitchFamily="34" charset="0"/>
                <a:ea typeface="Calibri" panose="020F0502020204030204" pitchFamily="34" charset="0"/>
                <a:cs typeface="Calibri" panose="020F0502020204030204" pitchFamily="34" charset="0"/>
              </a:rPr>
              <a:t>to authors </a:t>
            </a:r>
            <a:r>
              <a:rPr lang="en-US" b="1" dirty="0">
                <a:latin typeface="Calibri" panose="020F0502020204030204" pitchFamily="34" charset="0"/>
                <a:ea typeface="Calibri" panose="020F0502020204030204" pitchFamily="34" charset="0"/>
                <a:cs typeface="Calibri" panose="020F0502020204030204" pitchFamily="34" charset="0"/>
              </a:rPr>
              <a:t>without</a:t>
            </a:r>
            <a:r>
              <a:rPr lang="en-US" dirty="0">
                <a:latin typeface="Calibri" panose="020F0502020204030204" pitchFamily="34" charset="0"/>
                <a:ea typeface="Calibri" panose="020F0502020204030204" pitchFamily="34" charset="0"/>
                <a:cs typeface="Calibri" panose="020F0502020204030204" pitchFamily="34" charset="0"/>
              </a:rPr>
              <a:t> checking articles for quality and legitimacy”</a:t>
            </a:r>
          </a:p>
          <a:p>
            <a:pPr lvl="1"/>
            <a:r>
              <a:rPr lang="en-US" dirty="0">
                <a:latin typeface="Calibri" panose="020F0502020204030204" pitchFamily="34" charset="0"/>
                <a:ea typeface="Calibri" panose="020F0502020204030204" pitchFamily="34" charset="0"/>
                <a:cs typeface="Calibri" panose="020F0502020204030204" pitchFamily="34" charset="0"/>
              </a:rPr>
              <a:t>Compromises the credibility and integrity of scientific research </a:t>
            </a:r>
            <a:br>
              <a:rPr lang="en-US" dirty="0">
                <a:latin typeface="Calibri" panose="020F0502020204030204" pitchFamily="34" charset="0"/>
                <a:ea typeface="Calibri" panose="020F0502020204030204" pitchFamily="34" charset="0"/>
                <a:cs typeface="Calibri" panose="020F0502020204030204" pitchFamily="34" charset="0"/>
              </a:rPr>
            </a:br>
            <a:r>
              <a:rPr lang="en-US" dirty="0">
                <a:latin typeface="Calibri" panose="020F0502020204030204" pitchFamily="34" charset="0"/>
                <a:ea typeface="Calibri" panose="020F0502020204030204" pitchFamily="34" charset="0"/>
                <a:cs typeface="Calibri" panose="020F0502020204030204" pitchFamily="34" charset="0"/>
              </a:rPr>
              <a:t>(Shen et al., 2023)</a:t>
            </a:r>
            <a:endParaRPr lang="en-DE" dirty="0">
              <a:latin typeface="Calibri" panose="020F0502020204030204" pitchFamily="34" charset="0"/>
              <a:ea typeface="Calibri" panose="020F0502020204030204" pitchFamily="34" charset="0"/>
              <a:cs typeface="Calibri" panose="020F0502020204030204" pitchFamily="34" charset="0"/>
            </a:endParaRPr>
          </a:p>
        </p:txBody>
      </p:sp>
      <p:sp>
        <p:nvSpPr>
          <p:cNvPr id="4" name="Rechteck 3">
            <a:extLst>
              <a:ext uri="{FF2B5EF4-FFF2-40B4-BE49-F238E27FC236}">
                <a16:creationId xmlns:a16="http://schemas.microsoft.com/office/drawing/2014/main" id="{4F13A823-B43D-4C06-B02D-164DC196D7C4}"/>
              </a:ext>
            </a:extLst>
          </p:cNvPr>
          <p:cNvSpPr/>
          <p:nvPr/>
        </p:nvSpPr>
        <p:spPr>
          <a:xfrm>
            <a:off x="8824005" y="6492992"/>
            <a:ext cx="2900153" cy="307777"/>
          </a:xfrm>
          <a:prstGeom prst="rect">
            <a:avLst/>
          </a:prstGeom>
        </p:spPr>
        <p:txBody>
          <a:bodyPr wrap="none">
            <a:spAutoFit/>
          </a:bodyPr>
          <a:lstStyle/>
          <a:p>
            <a:r>
              <a:rPr lang="en-DE" dirty="0">
                <a:solidFill>
                  <a:schemeClr val="bg1"/>
                </a:solidFill>
              </a:rPr>
              <a:t>https://www.predatoryjournals.org/</a:t>
            </a:r>
          </a:p>
        </p:txBody>
      </p:sp>
      <p:pic>
        <p:nvPicPr>
          <p:cNvPr id="5" name="Grafik 4">
            <a:extLst>
              <a:ext uri="{FF2B5EF4-FFF2-40B4-BE49-F238E27FC236}">
                <a16:creationId xmlns:a16="http://schemas.microsoft.com/office/drawing/2014/main" id="{BD32A6AC-65A2-41FD-87F4-62C81779938C}"/>
              </a:ext>
            </a:extLst>
          </p:cNvPr>
          <p:cNvPicPr>
            <a:picLocks noChangeAspect="1"/>
          </p:cNvPicPr>
          <p:nvPr/>
        </p:nvPicPr>
        <p:blipFill>
          <a:blip r:embed="rId3"/>
          <a:stretch>
            <a:fillRect/>
          </a:stretch>
        </p:blipFill>
        <p:spPr>
          <a:xfrm>
            <a:off x="3298750" y="3991163"/>
            <a:ext cx="5257421" cy="2085077"/>
          </a:xfrm>
          <a:prstGeom prst="rect">
            <a:avLst/>
          </a:prstGeom>
        </p:spPr>
      </p:pic>
    </p:spTree>
    <p:extLst>
      <p:ext uri="{BB962C8B-B14F-4D97-AF65-F5344CB8AC3E}">
        <p14:creationId xmlns:p14="http://schemas.microsoft.com/office/powerpoint/2010/main" val="390693969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7D8743-F4D8-4918-B2B6-737A594EEB9E}"/>
              </a:ext>
            </a:extLst>
          </p:cNvPr>
          <p:cNvSpPr>
            <a:spLocks noGrp="1"/>
          </p:cNvSpPr>
          <p:nvPr>
            <p:ph type="title"/>
          </p:nvPr>
        </p:nvSpPr>
        <p:spPr>
          <a:xfrm>
            <a:off x="322658" y="123373"/>
            <a:ext cx="7731300" cy="817200"/>
          </a:xfrm>
        </p:spPr>
        <p:txBody>
          <a:bodyPr>
            <a:normAutofit fontScale="90000"/>
          </a:bodyPr>
          <a:lstStyle/>
          <a:p>
            <a:r>
              <a:rPr lang="en-US" b="0" dirty="0">
                <a:latin typeface="Calibri" panose="020F0502020204030204" pitchFamily="34" charset="0"/>
                <a:ea typeface="Calibri" panose="020F0502020204030204" pitchFamily="34" charset="0"/>
                <a:cs typeface="Calibri" panose="020F0502020204030204" pitchFamily="34" charset="0"/>
              </a:rPr>
              <a:t>Predatory</a:t>
            </a:r>
            <a:r>
              <a:rPr lang="en-US" dirty="0">
                <a:latin typeface="Calibri" panose="020F0502020204030204" pitchFamily="34" charset="0"/>
                <a:ea typeface="Calibri" panose="020F0502020204030204" pitchFamily="34" charset="0"/>
                <a:cs typeface="Calibri" panose="020F0502020204030204" pitchFamily="34" charset="0"/>
              </a:rPr>
              <a:t> </a:t>
            </a:r>
            <a:r>
              <a:rPr lang="en-US" b="0" dirty="0">
                <a:latin typeface="Calibri" panose="020F0502020204030204" pitchFamily="34" charset="0"/>
                <a:ea typeface="Calibri" panose="020F0502020204030204" pitchFamily="34" charset="0"/>
                <a:cs typeface="Calibri" panose="020F0502020204030204" pitchFamily="34" charset="0"/>
              </a:rPr>
              <a:t>publishing</a:t>
            </a:r>
            <a:endParaRPr lang="en-DE" b="0" dirty="0">
              <a:latin typeface="Calibri" panose="020F0502020204030204" pitchFamily="34" charset="0"/>
              <a:ea typeface="Calibri" panose="020F0502020204030204" pitchFamily="34" charset="0"/>
              <a:cs typeface="Calibri" panose="020F0502020204030204" pitchFamily="34" charset="0"/>
            </a:endParaRPr>
          </a:p>
        </p:txBody>
      </p:sp>
      <p:sp>
        <p:nvSpPr>
          <p:cNvPr id="3" name="Textplatzhalter 2">
            <a:extLst>
              <a:ext uri="{FF2B5EF4-FFF2-40B4-BE49-F238E27FC236}">
                <a16:creationId xmlns:a16="http://schemas.microsoft.com/office/drawing/2014/main" id="{D7A20B07-0666-4786-BD38-C37BB43A8B86}"/>
              </a:ext>
            </a:extLst>
          </p:cNvPr>
          <p:cNvSpPr>
            <a:spLocks noGrp="1"/>
          </p:cNvSpPr>
          <p:nvPr>
            <p:ph type="body" idx="1"/>
          </p:nvPr>
        </p:nvSpPr>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 </a:t>
            </a:r>
            <a:r>
              <a:rPr lang="en-US" b="1" dirty="0">
                <a:solidFill>
                  <a:srgbClr val="0070C0"/>
                </a:solidFill>
                <a:latin typeface="Calibri" panose="020F0502020204030204" pitchFamily="34" charset="0"/>
                <a:ea typeface="Calibri" panose="020F0502020204030204" pitchFamily="34" charset="0"/>
                <a:cs typeface="Calibri" panose="020F0502020204030204" pitchFamily="34" charset="0"/>
              </a:rPr>
              <a:t>Predatory publishing </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increases the amount of freely available low-quality research outputs</a:t>
            </a:r>
          </a:p>
          <a:p>
            <a:pPr lvl="1"/>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Does not only affect open access publishing, but also the rise of “paper mills”</a:t>
            </a:r>
            <a:endParaRPr lang="en-DE" dirty="0">
              <a:latin typeface="Calibri" panose="020F0502020204030204" pitchFamily="34" charset="0"/>
              <a:ea typeface="Calibri" panose="020F0502020204030204" pitchFamily="34" charset="0"/>
              <a:cs typeface="Calibri" panose="020F0502020204030204" pitchFamily="34" charset="0"/>
            </a:endParaRPr>
          </a:p>
        </p:txBody>
      </p:sp>
      <p:pic>
        <p:nvPicPr>
          <p:cNvPr id="6" name="Grafik 5">
            <a:extLst>
              <a:ext uri="{FF2B5EF4-FFF2-40B4-BE49-F238E27FC236}">
                <a16:creationId xmlns:a16="http://schemas.microsoft.com/office/drawing/2014/main" id="{0D6CF6ED-8C37-4BF5-A393-0BAE4A64C4E7}"/>
              </a:ext>
            </a:extLst>
          </p:cNvPr>
          <p:cNvPicPr>
            <a:picLocks noChangeAspect="1"/>
          </p:cNvPicPr>
          <p:nvPr/>
        </p:nvPicPr>
        <p:blipFill>
          <a:blip r:embed="rId3"/>
          <a:stretch>
            <a:fillRect/>
          </a:stretch>
        </p:blipFill>
        <p:spPr>
          <a:xfrm>
            <a:off x="2329122" y="3429000"/>
            <a:ext cx="7944959" cy="2238687"/>
          </a:xfrm>
          <a:prstGeom prst="rect">
            <a:avLst/>
          </a:prstGeom>
        </p:spPr>
      </p:pic>
      <p:sp>
        <p:nvSpPr>
          <p:cNvPr id="7" name="Rechteck 6">
            <a:extLst>
              <a:ext uri="{FF2B5EF4-FFF2-40B4-BE49-F238E27FC236}">
                <a16:creationId xmlns:a16="http://schemas.microsoft.com/office/drawing/2014/main" id="{EA049F31-7E29-462F-B3D1-3440CB5219F8}"/>
              </a:ext>
            </a:extLst>
          </p:cNvPr>
          <p:cNvSpPr/>
          <p:nvPr/>
        </p:nvSpPr>
        <p:spPr>
          <a:xfrm>
            <a:off x="7084515" y="6364617"/>
            <a:ext cx="5017027" cy="954107"/>
          </a:xfrm>
          <a:prstGeom prst="rect">
            <a:avLst/>
          </a:prstGeom>
        </p:spPr>
        <p:txBody>
          <a:bodyPr wrap="square">
            <a:spAutoFit/>
          </a:bodyPr>
          <a:lstStyle/>
          <a:p>
            <a:r>
              <a:rPr lang="en-US" dirty="0">
                <a:solidFill>
                  <a:schemeClr val="bg1"/>
                </a:solidFill>
                <a:latin typeface="-apple-system"/>
              </a:rPr>
              <a:t>Beall, J. Predatory publishers are corrupting open access. </a:t>
            </a:r>
            <a:r>
              <a:rPr lang="en-US" i="1" dirty="0">
                <a:solidFill>
                  <a:schemeClr val="bg1"/>
                </a:solidFill>
                <a:latin typeface="-apple-system"/>
              </a:rPr>
              <a:t>Nature</a:t>
            </a:r>
            <a:r>
              <a:rPr lang="en-US" dirty="0">
                <a:solidFill>
                  <a:schemeClr val="bg1"/>
                </a:solidFill>
                <a:latin typeface="-apple-system"/>
              </a:rPr>
              <a:t> </a:t>
            </a:r>
            <a:r>
              <a:rPr lang="en-US" b="1" dirty="0">
                <a:solidFill>
                  <a:schemeClr val="bg1"/>
                </a:solidFill>
                <a:latin typeface="-apple-system"/>
              </a:rPr>
              <a:t>489</a:t>
            </a:r>
            <a:r>
              <a:rPr lang="en-US" dirty="0">
                <a:solidFill>
                  <a:schemeClr val="bg1"/>
                </a:solidFill>
                <a:latin typeface="-apple-system"/>
              </a:rPr>
              <a:t>, 179 (2012). https://doi.org/10.1038/489179a</a:t>
            </a:r>
          </a:p>
          <a:p>
            <a:br>
              <a:rPr lang="en-US" dirty="0"/>
            </a:br>
            <a:endParaRPr lang="en-DE" dirty="0"/>
          </a:p>
        </p:txBody>
      </p:sp>
    </p:spTree>
    <p:extLst>
      <p:ext uri="{BB962C8B-B14F-4D97-AF65-F5344CB8AC3E}">
        <p14:creationId xmlns:p14="http://schemas.microsoft.com/office/powerpoint/2010/main" val="219577597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4" name="Google Shape;314;p23"/>
          <p:cNvSpPr txBox="1">
            <a:spLocks noGrp="1"/>
          </p:cNvSpPr>
          <p:nvPr>
            <p:ph type="body" idx="1"/>
          </p:nvPr>
        </p:nvSpPr>
        <p:spPr>
          <a:xfrm>
            <a:off x="680484" y="2001328"/>
            <a:ext cx="9636629" cy="4324762"/>
          </a:xfrm>
          <a:prstGeom prst="rect">
            <a:avLst/>
          </a:prstGeom>
          <a:noFill/>
          <a:ln>
            <a:noFill/>
          </a:ln>
        </p:spPr>
        <p:txBody>
          <a:bodyPr spcFirstLastPara="1" wrap="square" lIns="45703" tIns="45703" rIns="45703" bIns="45703" anchor="t" anchorCtr="0">
            <a:normAutofit/>
          </a:bodyPr>
          <a:lstStyle/>
          <a:p>
            <a:pPr marL="333821" indent="-333821">
              <a:lnSpc>
                <a:spcPct val="100000"/>
              </a:lnSpc>
              <a:spcBef>
                <a:spcPts val="0"/>
              </a:spcBef>
              <a:buClr>
                <a:srgbClr val="000000"/>
              </a:buClr>
              <a:buSzPts val="3600"/>
              <a:buChar char="•"/>
            </a:pPr>
            <a:r>
              <a:rPr lang="en-US" sz="2531" dirty="0">
                <a:latin typeface="Arial"/>
                <a:ea typeface="Arial"/>
                <a:cs typeface="Arial"/>
                <a:sym typeface="Arial"/>
              </a:rPr>
              <a:t>see </a:t>
            </a:r>
            <a:endParaRPr dirty="0"/>
          </a:p>
          <a:p>
            <a:pPr marL="333821" indent="-333821">
              <a:lnSpc>
                <a:spcPct val="100000"/>
              </a:lnSpc>
              <a:spcBef>
                <a:spcPts val="562"/>
              </a:spcBef>
              <a:buClr>
                <a:srgbClr val="000000"/>
              </a:buClr>
              <a:buSzPts val="3600"/>
              <a:buChar char="•"/>
            </a:pPr>
            <a:r>
              <a:rPr lang="en-US" sz="2531" dirty="0">
                <a:latin typeface="Arial"/>
                <a:ea typeface="Arial"/>
                <a:cs typeface="Arial"/>
                <a:sym typeface="Arial"/>
              </a:rPr>
              <a:t>Diamond OA </a:t>
            </a:r>
            <a:r>
              <a:rPr lang="en-US" i="1" dirty="0"/>
              <a:t>cannot</a:t>
            </a:r>
            <a:r>
              <a:rPr lang="en-US" sz="2531" dirty="0">
                <a:latin typeface="Arial"/>
                <a:ea typeface="Arial"/>
                <a:cs typeface="Arial"/>
                <a:sym typeface="Arial"/>
              </a:rPr>
              <a:t> be predatory! </a:t>
            </a:r>
            <a:br>
              <a:rPr lang="en-US" sz="2531" dirty="0">
                <a:latin typeface="Arial"/>
                <a:ea typeface="Arial"/>
                <a:cs typeface="Arial"/>
                <a:sym typeface="Arial"/>
              </a:rPr>
            </a:br>
            <a:r>
              <a:rPr lang="en-US" sz="2531" dirty="0">
                <a:latin typeface="Arial"/>
                <a:ea typeface="Arial"/>
                <a:cs typeface="Arial"/>
                <a:sym typeface="Arial"/>
              </a:rPr>
              <a:t>(Because no profit is made)</a:t>
            </a:r>
            <a:endParaRPr dirty="0"/>
          </a:p>
        </p:txBody>
      </p:sp>
      <p:pic>
        <p:nvPicPr>
          <p:cNvPr id="315" name="Google Shape;315;p23" descr="Bild"/>
          <p:cNvPicPr preferRelativeResize="0"/>
          <p:nvPr/>
        </p:nvPicPr>
        <p:blipFill rotWithShape="1">
          <a:blip r:embed="rId3">
            <a:alphaModFix/>
          </a:blip>
          <a:srcRect/>
          <a:stretch/>
        </p:blipFill>
        <p:spPr>
          <a:xfrm>
            <a:off x="1765994" y="2033132"/>
            <a:ext cx="4500563" cy="544712"/>
          </a:xfrm>
          <a:prstGeom prst="rect">
            <a:avLst/>
          </a:prstGeom>
          <a:noFill/>
          <a:ln>
            <a:noFill/>
          </a:ln>
        </p:spPr>
      </p:pic>
      <p:sp>
        <p:nvSpPr>
          <p:cNvPr id="316" name="Google Shape;316;p23"/>
          <p:cNvSpPr txBox="1">
            <a:spLocks noGrp="1"/>
          </p:cNvSpPr>
          <p:nvPr>
            <p:ph type="sldNum" idx="12"/>
          </p:nvPr>
        </p:nvSpPr>
        <p:spPr>
          <a:xfrm>
            <a:off x="10287000" y="6496050"/>
            <a:ext cx="279108" cy="287096"/>
          </a:xfrm>
          <a:prstGeom prst="rect">
            <a:avLst/>
          </a:prstGeom>
          <a:noFill/>
          <a:ln>
            <a:noFill/>
          </a:ln>
        </p:spPr>
        <p:txBody>
          <a:bodyPr spcFirstLastPara="1" wrap="square" lIns="45703" tIns="45703" rIns="45703" bIns="45703" anchor="t" anchorCtr="0">
            <a:spAutoFit/>
          </a:bodyPr>
          <a:lstStyle/>
          <a:p>
            <a:pPr algn="l">
              <a:buSzPts val="1800"/>
            </a:pPr>
            <a:fld id="{00000000-1234-1234-1234-123412341234}" type="slidenum">
              <a:rPr lang="en-US" sz="1266">
                <a:latin typeface="Arial"/>
                <a:ea typeface="Arial"/>
                <a:cs typeface="Arial"/>
                <a:sym typeface="Arial"/>
              </a:rPr>
              <a:pPr algn="l">
                <a:buSzPts val="1800"/>
              </a:pPr>
              <a:t>59</a:t>
            </a:fld>
            <a:endParaRPr/>
          </a:p>
        </p:txBody>
      </p:sp>
      <p:sp>
        <p:nvSpPr>
          <p:cNvPr id="317" name="Google Shape;317;p23"/>
          <p:cNvSpPr txBox="1"/>
          <p:nvPr/>
        </p:nvSpPr>
        <p:spPr>
          <a:xfrm>
            <a:off x="241444" y="6496050"/>
            <a:ext cx="3049100" cy="243750"/>
          </a:xfrm>
          <a:prstGeom prst="rect">
            <a:avLst/>
          </a:prstGeom>
          <a:noFill/>
          <a:ln>
            <a:noFill/>
          </a:ln>
        </p:spPr>
        <p:txBody>
          <a:bodyPr spcFirstLastPara="1" wrap="square" lIns="45703" tIns="45703" rIns="45703" bIns="45703" anchor="t" anchorCtr="0">
            <a:spAutoFit/>
          </a:bodyPr>
          <a:lstStyle/>
          <a:p>
            <a:pPr>
              <a:buClr>
                <a:srgbClr val="1016F4"/>
              </a:buClr>
              <a:buSzPts val="1400"/>
            </a:pPr>
            <a:r>
              <a:rPr lang="en-US" sz="984" u="sng" dirty="0">
                <a:solidFill>
                  <a:schemeClr val="bg1"/>
                </a:solidFill>
                <a:latin typeface="Helvetica Neue"/>
                <a:ea typeface="Helvetica Neue"/>
                <a:cs typeface="Helvetica Neue"/>
                <a:sym typeface="Helvetica Neue"/>
                <a:hlinkClick r:id="rId4">
                  <a:extLst>
                    <a:ext uri="{A12FA001-AC4F-418D-AE19-62706E023703}">
                      <ahyp:hlinkClr xmlns:ahyp="http://schemas.microsoft.com/office/drawing/2018/hyperlinkcolor" val="tx"/>
                    </a:ext>
                  </a:extLst>
                </a:hlinkClick>
              </a:rPr>
              <a:t>https://thinkchecksubmit.org/</a:t>
            </a:r>
            <a:endParaRPr sz="984" dirty="0">
              <a:solidFill>
                <a:schemeClr val="bg1"/>
              </a:solidFill>
            </a:endParaRPr>
          </a:p>
        </p:txBody>
      </p:sp>
      <p:sp>
        <p:nvSpPr>
          <p:cNvPr id="3" name="Titel 2">
            <a:extLst>
              <a:ext uri="{FF2B5EF4-FFF2-40B4-BE49-F238E27FC236}">
                <a16:creationId xmlns:a16="http://schemas.microsoft.com/office/drawing/2014/main" id="{050D0C97-3454-41B9-8ACC-EAE5B0282ABA}"/>
              </a:ext>
            </a:extLst>
          </p:cNvPr>
          <p:cNvSpPr>
            <a:spLocks noGrp="1"/>
          </p:cNvSpPr>
          <p:nvPr>
            <p:ph type="title"/>
          </p:nvPr>
        </p:nvSpPr>
        <p:spPr>
          <a:xfrm>
            <a:off x="1097280" y="286604"/>
            <a:ext cx="10058400" cy="1367706"/>
          </a:xfrm>
        </p:spPr>
        <p:txBody>
          <a:bodyPr>
            <a:normAutofit/>
          </a:bodyPr>
          <a:lstStyle/>
          <a:p>
            <a:r>
              <a:rPr lang="en-US" dirty="0"/>
              <a:t>Diamond access and predatory publishing</a:t>
            </a:r>
            <a:endParaRPr lang="en-DE" dirty="0"/>
          </a:p>
        </p:txBody>
      </p:sp>
      <p:pic>
        <p:nvPicPr>
          <p:cNvPr id="7" name="Google Shape;1079;g3c3eaa8921b_0_491">
            <a:extLst>
              <a:ext uri="{FF2B5EF4-FFF2-40B4-BE49-F238E27FC236}">
                <a16:creationId xmlns:a16="http://schemas.microsoft.com/office/drawing/2014/main" id="{16560D0B-8CE8-4E76-AF0D-1338636BD7DC}"/>
              </a:ext>
            </a:extLst>
          </p:cNvPr>
          <p:cNvPicPr preferRelativeResize="0"/>
          <p:nvPr/>
        </p:nvPicPr>
        <p:blipFill rotWithShape="1">
          <a:blip r:embed="rId5">
            <a:alphaModFix/>
          </a:blip>
          <a:srcRect/>
          <a:stretch/>
        </p:blipFill>
        <p:spPr>
          <a:xfrm>
            <a:off x="6152575" y="2577844"/>
            <a:ext cx="5658476" cy="3363849"/>
          </a:xfrm>
          <a:prstGeom prst="rect">
            <a:avLst/>
          </a:prstGeom>
          <a:noFill/>
          <a:ln>
            <a:noFill/>
          </a:ln>
        </p:spPr>
      </p:pic>
    </p:spTree>
    <p:extLst>
      <p:ext uri="{BB962C8B-B14F-4D97-AF65-F5344CB8AC3E}">
        <p14:creationId xmlns:p14="http://schemas.microsoft.com/office/powerpoint/2010/main" val="94248104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34A03C-5CFB-46DD-B116-B29551AB6013}"/>
              </a:ext>
            </a:extLst>
          </p:cNvPr>
          <p:cNvSpPr>
            <a:spLocks noGrp="1"/>
          </p:cNvSpPr>
          <p:nvPr>
            <p:ph type="title"/>
          </p:nvPr>
        </p:nvSpPr>
        <p:spPr>
          <a:xfrm>
            <a:off x="160020" y="-547787"/>
            <a:ext cx="4137660" cy="2868077"/>
          </a:xfrm>
        </p:spPr>
        <p:txBody>
          <a:bodyPr>
            <a:normAutofit/>
          </a:bodyPr>
          <a:lstStyle/>
          <a:p>
            <a:r>
              <a:rPr lang="en-US" sz="4600" dirty="0"/>
              <a:t>Predatory invites to “conferences”</a:t>
            </a:r>
            <a:endParaRPr lang="en-DE" sz="4600" dirty="0"/>
          </a:p>
        </p:txBody>
      </p:sp>
      <p:pic>
        <p:nvPicPr>
          <p:cNvPr id="4" name="Grafik 3">
            <a:extLst>
              <a:ext uri="{FF2B5EF4-FFF2-40B4-BE49-F238E27FC236}">
                <a16:creationId xmlns:a16="http://schemas.microsoft.com/office/drawing/2014/main" id="{8B68554C-E5DE-4F11-83D7-76FF6736EB69}"/>
              </a:ext>
            </a:extLst>
          </p:cNvPr>
          <p:cNvPicPr>
            <a:picLocks noChangeAspect="1"/>
          </p:cNvPicPr>
          <p:nvPr/>
        </p:nvPicPr>
        <p:blipFill>
          <a:blip r:embed="rId3"/>
          <a:stretch>
            <a:fillRect/>
          </a:stretch>
        </p:blipFill>
        <p:spPr>
          <a:xfrm>
            <a:off x="5023194" y="635818"/>
            <a:ext cx="6813168" cy="5159192"/>
          </a:xfrm>
          <a:prstGeom prst="rect">
            <a:avLst/>
          </a:prstGeom>
        </p:spPr>
      </p:pic>
    </p:spTree>
    <p:extLst>
      <p:ext uri="{BB962C8B-B14F-4D97-AF65-F5344CB8AC3E}">
        <p14:creationId xmlns:p14="http://schemas.microsoft.com/office/powerpoint/2010/main" val="409610250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6D60D5C1-AF0E-4121-9A0F-439026827888}"/>
              </a:ext>
            </a:extLst>
          </p:cNvPr>
          <p:cNvPicPr>
            <a:picLocks noChangeAspect="1"/>
          </p:cNvPicPr>
          <p:nvPr/>
        </p:nvPicPr>
        <p:blipFill rotWithShape="1">
          <a:blip r:embed="rId3"/>
          <a:srcRect b="25182"/>
          <a:stretch/>
        </p:blipFill>
        <p:spPr>
          <a:xfrm>
            <a:off x="0" y="4086429"/>
            <a:ext cx="2354580" cy="1757692"/>
          </a:xfrm>
          <a:prstGeom prst="rect">
            <a:avLst/>
          </a:prstGeom>
        </p:spPr>
      </p:pic>
      <p:pic>
        <p:nvPicPr>
          <p:cNvPr id="5" name="Grafik 4">
            <a:extLst>
              <a:ext uri="{FF2B5EF4-FFF2-40B4-BE49-F238E27FC236}">
                <a16:creationId xmlns:a16="http://schemas.microsoft.com/office/drawing/2014/main" id="{C5A8DC27-DEFE-4483-85D7-ACF34874E4B0}"/>
              </a:ext>
            </a:extLst>
          </p:cNvPr>
          <p:cNvPicPr>
            <a:picLocks noChangeAspect="1"/>
          </p:cNvPicPr>
          <p:nvPr/>
        </p:nvPicPr>
        <p:blipFill>
          <a:blip r:embed="rId4"/>
          <a:stretch>
            <a:fillRect/>
          </a:stretch>
        </p:blipFill>
        <p:spPr>
          <a:xfrm>
            <a:off x="0" y="5819996"/>
            <a:ext cx="6602086" cy="1072294"/>
          </a:xfrm>
          <a:prstGeom prst="rect">
            <a:avLst/>
          </a:prstGeom>
        </p:spPr>
      </p:pic>
      <p:pic>
        <p:nvPicPr>
          <p:cNvPr id="8" name="Grafik 7">
            <a:extLst>
              <a:ext uri="{FF2B5EF4-FFF2-40B4-BE49-F238E27FC236}">
                <a16:creationId xmlns:a16="http://schemas.microsoft.com/office/drawing/2014/main" id="{4A663CDF-793B-42D1-9723-844E46F61AFB}"/>
              </a:ext>
            </a:extLst>
          </p:cNvPr>
          <p:cNvPicPr>
            <a:picLocks noChangeAspect="1"/>
          </p:cNvPicPr>
          <p:nvPr/>
        </p:nvPicPr>
        <p:blipFill>
          <a:blip r:embed="rId5"/>
          <a:stretch>
            <a:fillRect/>
          </a:stretch>
        </p:blipFill>
        <p:spPr>
          <a:xfrm>
            <a:off x="6847573" y="5412170"/>
            <a:ext cx="5195768" cy="1319391"/>
          </a:xfrm>
          <a:prstGeom prst="rect">
            <a:avLst/>
          </a:prstGeom>
        </p:spPr>
      </p:pic>
      <p:pic>
        <p:nvPicPr>
          <p:cNvPr id="9" name="Grafik 8">
            <a:extLst>
              <a:ext uri="{FF2B5EF4-FFF2-40B4-BE49-F238E27FC236}">
                <a16:creationId xmlns:a16="http://schemas.microsoft.com/office/drawing/2014/main" id="{41286C61-79E5-4ACB-8E41-739DC29B4241}"/>
              </a:ext>
            </a:extLst>
          </p:cNvPr>
          <p:cNvPicPr>
            <a:picLocks noChangeAspect="1"/>
          </p:cNvPicPr>
          <p:nvPr/>
        </p:nvPicPr>
        <p:blipFill>
          <a:blip r:embed="rId6"/>
          <a:stretch>
            <a:fillRect/>
          </a:stretch>
        </p:blipFill>
        <p:spPr>
          <a:xfrm>
            <a:off x="1048530" y="186581"/>
            <a:ext cx="4328843" cy="1545414"/>
          </a:xfrm>
          <a:prstGeom prst="rect">
            <a:avLst/>
          </a:prstGeom>
        </p:spPr>
      </p:pic>
      <p:pic>
        <p:nvPicPr>
          <p:cNvPr id="10" name="Grafik 9">
            <a:extLst>
              <a:ext uri="{FF2B5EF4-FFF2-40B4-BE49-F238E27FC236}">
                <a16:creationId xmlns:a16="http://schemas.microsoft.com/office/drawing/2014/main" id="{DCA655C7-7469-4B4E-BDC3-2000461EF60F}"/>
              </a:ext>
            </a:extLst>
          </p:cNvPr>
          <p:cNvPicPr>
            <a:picLocks noChangeAspect="1"/>
          </p:cNvPicPr>
          <p:nvPr/>
        </p:nvPicPr>
        <p:blipFill>
          <a:blip r:embed="rId7"/>
          <a:stretch>
            <a:fillRect/>
          </a:stretch>
        </p:blipFill>
        <p:spPr>
          <a:xfrm>
            <a:off x="4414188" y="3845773"/>
            <a:ext cx="5355799" cy="1501311"/>
          </a:xfrm>
          <a:prstGeom prst="rect">
            <a:avLst/>
          </a:prstGeom>
        </p:spPr>
      </p:pic>
      <p:pic>
        <p:nvPicPr>
          <p:cNvPr id="11" name="Grafik 10">
            <a:extLst>
              <a:ext uri="{FF2B5EF4-FFF2-40B4-BE49-F238E27FC236}">
                <a16:creationId xmlns:a16="http://schemas.microsoft.com/office/drawing/2014/main" id="{1E467FD1-D810-4F02-BEC8-2CCC0324DF61}"/>
              </a:ext>
            </a:extLst>
          </p:cNvPr>
          <p:cNvPicPr>
            <a:picLocks noChangeAspect="1"/>
          </p:cNvPicPr>
          <p:nvPr/>
        </p:nvPicPr>
        <p:blipFill>
          <a:blip r:embed="rId8"/>
          <a:stretch>
            <a:fillRect/>
          </a:stretch>
        </p:blipFill>
        <p:spPr>
          <a:xfrm>
            <a:off x="7334177" y="2025626"/>
            <a:ext cx="4087817" cy="1523911"/>
          </a:xfrm>
          <a:prstGeom prst="rect">
            <a:avLst/>
          </a:prstGeom>
        </p:spPr>
      </p:pic>
      <p:pic>
        <p:nvPicPr>
          <p:cNvPr id="12" name="Grafik 11">
            <a:extLst>
              <a:ext uri="{FF2B5EF4-FFF2-40B4-BE49-F238E27FC236}">
                <a16:creationId xmlns:a16="http://schemas.microsoft.com/office/drawing/2014/main" id="{FF600441-A11B-4E84-8016-1BE88FF62F4B}"/>
              </a:ext>
            </a:extLst>
          </p:cNvPr>
          <p:cNvPicPr>
            <a:picLocks noChangeAspect="1"/>
          </p:cNvPicPr>
          <p:nvPr/>
        </p:nvPicPr>
        <p:blipFill>
          <a:blip r:embed="rId9"/>
          <a:stretch>
            <a:fillRect/>
          </a:stretch>
        </p:blipFill>
        <p:spPr>
          <a:xfrm>
            <a:off x="2669059" y="2189106"/>
            <a:ext cx="4031129" cy="1523912"/>
          </a:xfrm>
          <a:prstGeom prst="rect">
            <a:avLst/>
          </a:prstGeom>
        </p:spPr>
      </p:pic>
      <p:pic>
        <p:nvPicPr>
          <p:cNvPr id="13" name="Grafik 12">
            <a:extLst>
              <a:ext uri="{FF2B5EF4-FFF2-40B4-BE49-F238E27FC236}">
                <a16:creationId xmlns:a16="http://schemas.microsoft.com/office/drawing/2014/main" id="{117FC79B-8169-48A2-893E-437AABD0B7EA}"/>
              </a:ext>
            </a:extLst>
          </p:cNvPr>
          <p:cNvPicPr>
            <a:picLocks noChangeAspect="1"/>
          </p:cNvPicPr>
          <p:nvPr/>
        </p:nvPicPr>
        <p:blipFill>
          <a:blip r:embed="rId10"/>
          <a:stretch>
            <a:fillRect/>
          </a:stretch>
        </p:blipFill>
        <p:spPr>
          <a:xfrm>
            <a:off x="-54261" y="2172428"/>
            <a:ext cx="2463101" cy="1970480"/>
          </a:xfrm>
          <a:prstGeom prst="rect">
            <a:avLst/>
          </a:prstGeom>
        </p:spPr>
      </p:pic>
      <p:pic>
        <p:nvPicPr>
          <p:cNvPr id="14" name="Grafik 13">
            <a:extLst>
              <a:ext uri="{FF2B5EF4-FFF2-40B4-BE49-F238E27FC236}">
                <a16:creationId xmlns:a16="http://schemas.microsoft.com/office/drawing/2014/main" id="{F5249BE5-FF0E-48E0-A352-E0128735AA64}"/>
              </a:ext>
            </a:extLst>
          </p:cNvPr>
          <p:cNvPicPr>
            <a:picLocks noChangeAspect="1"/>
          </p:cNvPicPr>
          <p:nvPr/>
        </p:nvPicPr>
        <p:blipFill>
          <a:blip r:embed="rId11"/>
          <a:stretch>
            <a:fillRect/>
          </a:stretch>
        </p:blipFill>
        <p:spPr>
          <a:xfrm>
            <a:off x="6602086" y="200409"/>
            <a:ext cx="3936069" cy="1523911"/>
          </a:xfrm>
          <a:prstGeom prst="rect">
            <a:avLst/>
          </a:prstGeom>
        </p:spPr>
      </p:pic>
    </p:spTree>
    <p:extLst>
      <p:ext uri="{BB962C8B-B14F-4D97-AF65-F5344CB8AC3E}">
        <p14:creationId xmlns:p14="http://schemas.microsoft.com/office/powerpoint/2010/main" val="510364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4A663CDF-793B-42D1-9723-844E46F61AFB}"/>
              </a:ext>
            </a:extLst>
          </p:cNvPr>
          <p:cNvPicPr>
            <a:picLocks noChangeAspect="1"/>
          </p:cNvPicPr>
          <p:nvPr/>
        </p:nvPicPr>
        <p:blipFill>
          <a:blip r:embed="rId3"/>
          <a:stretch>
            <a:fillRect/>
          </a:stretch>
        </p:blipFill>
        <p:spPr>
          <a:xfrm>
            <a:off x="6847573" y="5412170"/>
            <a:ext cx="5195768" cy="1319391"/>
          </a:xfrm>
          <a:prstGeom prst="rect">
            <a:avLst/>
          </a:prstGeom>
        </p:spPr>
      </p:pic>
      <p:pic>
        <p:nvPicPr>
          <p:cNvPr id="9" name="Grafik 8">
            <a:extLst>
              <a:ext uri="{FF2B5EF4-FFF2-40B4-BE49-F238E27FC236}">
                <a16:creationId xmlns:a16="http://schemas.microsoft.com/office/drawing/2014/main" id="{41286C61-79E5-4ACB-8E41-739DC29B4241}"/>
              </a:ext>
            </a:extLst>
          </p:cNvPr>
          <p:cNvPicPr>
            <a:picLocks noChangeAspect="1"/>
          </p:cNvPicPr>
          <p:nvPr/>
        </p:nvPicPr>
        <p:blipFill>
          <a:blip r:embed="rId4"/>
          <a:stretch>
            <a:fillRect/>
          </a:stretch>
        </p:blipFill>
        <p:spPr>
          <a:xfrm>
            <a:off x="1048530" y="241172"/>
            <a:ext cx="4328843" cy="1545414"/>
          </a:xfrm>
          <a:prstGeom prst="rect">
            <a:avLst/>
          </a:prstGeom>
        </p:spPr>
      </p:pic>
      <p:pic>
        <p:nvPicPr>
          <p:cNvPr id="10" name="Grafik 9">
            <a:extLst>
              <a:ext uri="{FF2B5EF4-FFF2-40B4-BE49-F238E27FC236}">
                <a16:creationId xmlns:a16="http://schemas.microsoft.com/office/drawing/2014/main" id="{DCA655C7-7469-4B4E-BDC3-2000461EF60F}"/>
              </a:ext>
            </a:extLst>
          </p:cNvPr>
          <p:cNvPicPr>
            <a:picLocks noChangeAspect="1"/>
          </p:cNvPicPr>
          <p:nvPr/>
        </p:nvPicPr>
        <p:blipFill>
          <a:blip r:embed="rId5"/>
          <a:stretch>
            <a:fillRect/>
          </a:stretch>
        </p:blipFill>
        <p:spPr>
          <a:xfrm>
            <a:off x="4414188" y="3845773"/>
            <a:ext cx="5355799" cy="1501311"/>
          </a:xfrm>
          <a:prstGeom prst="rect">
            <a:avLst/>
          </a:prstGeom>
        </p:spPr>
      </p:pic>
      <p:pic>
        <p:nvPicPr>
          <p:cNvPr id="11" name="Grafik 10">
            <a:extLst>
              <a:ext uri="{FF2B5EF4-FFF2-40B4-BE49-F238E27FC236}">
                <a16:creationId xmlns:a16="http://schemas.microsoft.com/office/drawing/2014/main" id="{1E467FD1-D810-4F02-BEC8-2CCC0324DF61}"/>
              </a:ext>
            </a:extLst>
          </p:cNvPr>
          <p:cNvPicPr>
            <a:picLocks noChangeAspect="1"/>
          </p:cNvPicPr>
          <p:nvPr/>
        </p:nvPicPr>
        <p:blipFill>
          <a:blip r:embed="rId6"/>
          <a:stretch>
            <a:fillRect/>
          </a:stretch>
        </p:blipFill>
        <p:spPr>
          <a:xfrm>
            <a:off x="7334177" y="2025626"/>
            <a:ext cx="4087817" cy="1523911"/>
          </a:xfrm>
          <a:prstGeom prst="rect">
            <a:avLst/>
          </a:prstGeom>
        </p:spPr>
      </p:pic>
      <p:pic>
        <p:nvPicPr>
          <p:cNvPr id="12" name="Grafik 11">
            <a:extLst>
              <a:ext uri="{FF2B5EF4-FFF2-40B4-BE49-F238E27FC236}">
                <a16:creationId xmlns:a16="http://schemas.microsoft.com/office/drawing/2014/main" id="{FF600441-A11B-4E84-8016-1BE88FF62F4B}"/>
              </a:ext>
            </a:extLst>
          </p:cNvPr>
          <p:cNvPicPr>
            <a:picLocks noChangeAspect="1"/>
          </p:cNvPicPr>
          <p:nvPr/>
        </p:nvPicPr>
        <p:blipFill>
          <a:blip r:embed="rId7"/>
          <a:stretch>
            <a:fillRect/>
          </a:stretch>
        </p:blipFill>
        <p:spPr>
          <a:xfrm>
            <a:off x="2669059" y="2189106"/>
            <a:ext cx="4031129" cy="1523912"/>
          </a:xfrm>
          <a:prstGeom prst="rect">
            <a:avLst/>
          </a:prstGeom>
        </p:spPr>
      </p:pic>
      <p:pic>
        <p:nvPicPr>
          <p:cNvPr id="14" name="Grafik 13">
            <a:extLst>
              <a:ext uri="{FF2B5EF4-FFF2-40B4-BE49-F238E27FC236}">
                <a16:creationId xmlns:a16="http://schemas.microsoft.com/office/drawing/2014/main" id="{F5249BE5-FF0E-48E0-A352-E0128735AA64}"/>
              </a:ext>
            </a:extLst>
          </p:cNvPr>
          <p:cNvPicPr>
            <a:picLocks noChangeAspect="1"/>
          </p:cNvPicPr>
          <p:nvPr/>
        </p:nvPicPr>
        <p:blipFill>
          <a:blip r:embed="rId8"/>
          <a:stretch>
            <a:fillRect/>
          </a:stretch>
        </p:blipFill>
        <p:spPr>
          <a:xfrm>
            <a:off x="6602086" y="255000"/>
            <a:ext cx="3936069" cy="1523911"/>
          </a:xfrm>
          <a:prstGeom prst="rect">
            <a:avLst/>
          </a:prstGeom>
        </p:spPr>
      </p:pic>
      <p:pic>
        <p:nvPicPr>
          <p:cNvPr id="2" name="Grafik 1">
            <a:extLst>
              <a:ext uri="{FF2B5EF4-FFF2-40B4-BE49-F238E27FC236}">
                <a16:creationId xmlns:a16="http://schemas.microsoft.com/office/drawing/2014/main" id="{610CCFF7-D57B-4255-A8F1-69303065FDCC}"/>
              </a:ext>
            </a:extLst>
          </p:cNvPr>
          <p:cNvPicPr>
            <a:picLocks noChangeAspect="1"/>
          </p:cNvPicPr>
          <p:nvPr/>
        </p:nvPicPr>
        <p:blipFill>
          <a:blip r:embed="rId9"/>
          <a:stretch>
            <a:fillRect/>
          </a:stretch>
        </p:blipFill>
        <p:spPr>
          <a:xfrm>
            <a:off x="184487" y="1408860"/>
            <a:ext cx="5405428" cy="3206734"/>
          </a:xfrm>
          <a:prstGeom prst="rect">
            <a:avLst/>
          </a:prstGeom>
        </p:spPr>
      </p:pic>
      <p:sp>
        <p:nvSpPr>
          <p:cNvPr id="3" name="Rechteck 2">
            <a:extLst>
              <a:ext uri="{FF2B5EF4-FFF2-40B4-BE49-F238E27FC236}">
                <a16:creationId xmlns:a16="http://schemas.microsoft.com/office/drawing/2014/main" id="{4D99AC76-5A48-4639-BFD8-A889F455CA50}"/>
              </a:ext>
            </a:extLst>
          </p:cNvPr>
          <p:cNvSpPr/>
          <p:nvPr/>
        </p:nvSpPr>
        <p:spPr>
          <a:xfrm>
            <a:off x="361788" y="2501805"/>
            <a:ext cx="1373483" cy="28577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6" name="Grafik 5">
            <a:extLst>
              <a:ext uri="{FF2B5EF4-FFF2-40B4-BE49-F238E27FC236}">
                <a16:creationId xmlns:a16="http://schemas.microsoft.com/office/drawing/2014/main" id="{A351A864-2361-4533-8E24-AA6B2A026C49}"/>
              </a:ext>
            </a:extLst>
          </p:cNvPr>
          <p:cNvPicPr>
            <a:picLocks noChangeAspect="1"/>
          </p:cNvPicPr>
          <p:nvPr/>
        </p:nvPicPr>
        <p:blipFill>
          <a:blip r:embed="rId10"/>
          <a:stretch>
            <a:fillRect/>
          </a:stretch>
        </p:blipFill>
        <p:spPr>
          <a:xfrm>
            <a:off x="610102" y="4883072"/>
            <a:ext cx="7068536" cy="1381318"/>
          </a:xfrm>
          <a:prstGeom prst="rect">
            <a:avLst/>
          </a:prstGeom>
        </p:spPr>
      </p:pic>
    </p:spTree>
    <p:extLst>
      <p:ext uri="{BB962C8B-B14F-4D97-AF65-F5344CB8AC3E}">
        <p14:creationId xmlns:p14="http://schemas.microsoft.com/office/powerpoint/2010/main" val="96522221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042"/>
        <p:cNvGrpSpPr/>
        <p:nvPr/>
      </p:nvGrpSpPr>
      <p:grpSpPr>
        <a:xfrm>
          <a:off x="0" y="0"/>
          <a:ext cx="0" cy="0"/>
          <a:chOff x="0" y="0"/>
          <a:chExt cx="0" cy="0"/>
        </a:xfrm>
      </p:grpSpPr>
      <p:sp>
        <p:nvSpPr>
          <p:cNvPr id="1043" name="Google Shape;1043;g3d1162e6798_0_54"/>
          <p:cNvSpPr txBox="1">
            <a:spLocks noGrp="1"/>
          </p:cNvSpPr>
          <p:nvPr>
            <p:ph type="title"/>
          </p:nvPr>
        </p:nvSpPr>
        <p:spPr>
          <a:xfrm>
            <a:off x="333374" y="72701"/>
            <a:ext cx="7248000" cy="574500"/>
          </a:xfrm>
          <a:prstGeom prst="rect">
            <a:avLst/>
          </a:prstGeom>
          <a:noFill/>
          <a:ln>
            <a:noFill/>
          </a:ln>
        </p:spPr>
        <p:txBody>
          <a:bodyPr spcFirstLastPara="1" wrap="square" lIns="55850" tIns="55850" rIns="55850" bIns="55850" anchor="ctr" anchorCtr="0">
            <a:noAutofit/>
          </a:bodyPr>
          <a:lstStyle/>
          <a:p>
            <a:pPr marL="0" lvl="0" indent="0" algn="l" rtl="0">
              <a:lnSpc>
                <a:spcPct val="100000"/>
              </a:lnSpc>
              <a:spcBef>
                <a:spcPts val="0"/>
              </a:spcBef>
              <a:spcAft>
                <a:spcPts val="0"/>
              </a:spcAft>
              <a:buClr>
                <a:srgbClr val="000000"/>
              </a:buClr>
              <a:buSzPct val="100000"/>
              <a:buFont typeface="Arial"/>
              <a:buNone/>
            </a:pPr>
            <a:r>
              <a:rPr lang="en-US" sz="4600" b="0" dirty="0">
                <a:latin typeface="Calibri" panose="020F0502020204030204" pitchFamily="34" charset="0"/>
                <a:ea typeface="Calibri" panose="020F0502020204030204" pitchFamily="34" charset="0"/>
                <a:cs typeface="Calibri" panose="020F0502020204030204" pitchFamily="34" charset="0"/>
                <a:sym typeface="Arial"/>
              </a:rPr>
              <a:t>References</a:t>
            </a:r>
            <a:endParaRPr sz="4600" b="0" dirty="0">
              <a:latin typeface="Calibri" panose="020F0502020204030204" pitchFamily="34" charset="0"/>
              <a:ea typeface="Calibri" panose="020F0502020204030204" pitchFamily="34" charset="0"/>
              <a:cs typeface="Calibri" panose="020F0502020204030204" pitchFamily="34" charset="0"/>
            </a:endParaRPr>
          </a:p>
        </p:txBody>
      </p:sp>
      <p:sp>
        <p:nvSpPr>
          <p:cNvPr id="1044" name="Google Shape;1044;g3d1162e6798_0_54"/>
          <p:cNvSpPr txBox="1">
            <a:spLocks noGrp="1"/>
          </p:cNvSpPr>
          <p:nvPr>
            <p:ph type="body" idx="1"/>
          </p:nvPr>
        </p:nvSpPr>
        <p:spPr>
          <a:xfrm>
            <a:off x="0" y="794825"/>
            <a:ext cx="11582400" cy="5331300"/>
          </a:xfrm>
          <a:prstGeom prst="rect">
            <a:avLst/>
          </a:prstGeom>
          <a:noFill/>
          <a:ln>
            <a:noFill/>
          </a:ln>
        </p:spPr>
        <p:txBody>
          <a:bodyPr spcFirstLastPara="1" wrap="square" lIns="55850" tIns="55850" rIns="55850" bIns="55850" anchor="t" anchorCtr="0">
            <a:noAutofit/>
          </a:bodyPr>
          <a:lstStyle/>
          <a:p>
            <a:pPr marL="457200" lvl="0" indent="-298450" algn="l" rtl="0">
              <a:lnSpc>
                <a:spcPct val="115000"/>
              </a:lnSpc>
              <a:spcBef>
                <a:spcPts val="0"/>
              </a:spcBef>
              <a:spcAft>
                <a:spcPts val="0"/>
              </a:spcAft>
              <a:buClr>
                <a:srgbClr val="006426"/>
              </a:buClr>
              <a:buSzPts val="1100"/>
              <a:buFont typeface="Roboto"/>
              <a:buChar char=" "/>
            </a:pPr>
            <a:r>
              <a:rPr lang="en-US" sz="1600" dirty="0" err="1">
                <a:solidFill>
                  <a:schemeClr val="dk1"/>
                </a:solidFill>
                <a:latin typeface="Calibri" panose="020F0502020204030204" pitchFamily="34" charset="0"/>
                <a:ea typeface="Calibri" panose="020F0502020204030204" pitchFamily="34" charset="0"/>
                <a:cs typeface="Calibri" panose="020F0502020204030204" pitchFamily="34" charset="0"/>
                <a:sym typeface="Roboto"/>
              </a:rPr>
              <a:t>Björk</a:t>
            </a:r>
            <a:r>
              <a:rPr lang="en-US" sz="1600" dirty="0">
                <a:solidFill>
                  <a:schemeClr val="dk1"/>
                </a:solidFill>
                <a:latin typeface="Calibri" panose="020F0502020204030204" pitchFamily="34" charset="0"/>
                <a:ea typeface="Calibri" panose="020F0502020204030204" pitchFamily="34" charset="0"/>
                <a:cs typeface="Calibri" panose="020F0502020204030204" pitchFamily="34" charset="0"/>
                <a:sym typeface="Roboto"/>
              </a:rPr>
              <a:t>, B.-C., Welling, P., </a:t>
            </a:r>
            <a:r>
              <a:rPr lang="en-US" sz="1600" dirty="0" err="1">
                <a:solidFill>
                  <a:schemeClr val="dk1"/>
                </a:solidFill>
                <a:latin typeface="Calibri" panose="020F0502020204030204" pitchFamily="34" charset="0"/>
                <a:ea typeface="Calibri" panose="020F0502020204030204" pitchFamily="34" charset="0"/>
                <a:cs typeface="Calibri" panose="020F0502020204030204" pitchFamily="34" charset="0"/>
                <a:sym typeface="Roboto"/>
              </a:rPr>
              <a:t>Laakso</a:t>
            </a:r>
            <a:r>
              <a:rPr lang="en-US" sz="1600" dirty="0">
                <a:solidFill>
                  <a:schemeClr val="dk1"/>
                </a:solidFill>
                <a:latin typeface="Calibri" panose="020F0502020204030204" pitchFamily="34" charset="0"/>
                <a:ea typeface="Calibri" panose="020F0502020204030204" pitchFamily="34" charset="0"/>
                <a:cs typeface="Calibri" panose="020F0502020204030204" pitchFamily="34" charset="0"/>
                <a:sym typeface="Roboto"/>
              </a:rPr>
              <a:t>, M., </a:t>
            </a:r>
            <a:r>
              <a:rPr lang="en-US" sz="1600" dirty="0" err="1">
                <a:solidFill>
                  <a:schemeClr val="dk1"/>
                </a:solidFill>
                <a:latin typeface="Calibri" panose="020F0502020204030204" pitchFamily="34" charset="0"/>
                <a:ea typeface="Calibri" panose="020F0502020204030204" pitchFamily="34" charset="0"/>
                <a:cs typeface="Calibri" panose="020F0502020204030204" pitchFamily="34" charset="0"/>
                <a:sym typeface="Roboto"/>
              </a:rPr>
              <a:t>Majlender</a:t>
            </a:r>
            <a:r>
              <a:rPr lang="en-US" sz="1600" dirty="0">
                <a:solidFill>
                  <a:schemeClr val="dk1"/>
                </a:solidFill>
                <a:latin typeface="Calibri" panose="020F0502020204030204" pitchFamily="34" charset="0"/>
                <a:ea typeface="Calibri" panose="020F0502020204030204" pitchFamily="34" charset="0"/>
                <a:cs typeface="Calibri" panose="020F0502020204030204" pitchFamily="34" charset="0"/>
                <a:sym typeface="Roboto"/>
              </a:rPr>
              <a:t>, P., Hedlund, T., &amp; </a:t>
            </a:r>
            <a:r>
              <a:rPr lang="en-US" sz="1600" dirty="0" err="1">
                <a:solidFill>
                  <a:schemeClr val="dk1"/>
                </a:solidFill>
                <a:latin typeface="Calibri" panose="020F0502020204030204" pitchFamily="34" charset="0"/>
                <a:ea typeface="Calibri" panose="020F0502020204030204" pitchFamily="34" charset="0"/>
                <a:cs typeface="Calibri" panose="020F0502020204030204" pitchFamily="34" charset="0"/>
                <a:sym typeface="Roboto"/>
              </a:rPr>
              <a:t>Gudnason</a:t>
            </a:r>
            <a:r>
              <a:rPr lang="en-US" sz="1600" dirty="0">
                <a:solidFill>
                  <a:schemeClr val="dk1"/>
                </a:solidFill>
                <a:latin typeface="Calibri" panose="020F0502020204030204" pitchFamily="34" charset="0"/>
                <a:ea typeface="Calibri" panose="020F0502020204030204" pitchFamily="34" charset="0"/>
                <a:cs typeface="Calibri" panose="020F0502020204030204" pitchFamily="34" charset="0"/>
                <a:sym typeface="Roboto"/>
              </a:rPr>
              <a:t>, G. (2010). Open access to the scientific journal literature: Situation 2009. </a:t>
            </a:r>
            <a:r>
              <a:rPr lang="en-US" sz="1600" i="1" dirty="0" err="1">
                <a:solidFill>
                  <a:schemeClr val="dk1"/>
                </a:solidFill>
                <a:latin typeface="Calibri" panose="020F0502020204030204" pitchFamily="34" charset="0"/>
                <a:ea typeface="Calibri" panose="020F0502020204030204" pitchFamily="34" charset="0"/>
                <a:cs typeface="Calibri" panose="020F0502020204030204" pitchFamily="34" charset="0"/>
                <a:sym typeface="Roboto"/>
              </a:rPr>
              <a:t>PLoS</a:t>
            </a:r>
            <a:r>
              <a:rPr lang="en-US" sz="1600" i="1" dirty="0">
                <a:solidFill>
                  <a:schemeClr val="dk1"/>
                </a:solidFill>
                <a:latin typeface="Calibri" panose="020F0502020204030204" pitchFamily="34" charset="0"/>
                <a:ea typeface="Calibri" panose="020F0502020204030204" pitchFamily="34" charset="0"/>
                <a:cs typeface="Calibri" panose="020F0502020204030204" pitchFamily="34" charset="0"/>
                <a:sym typeface="Roboto"/>
              </a:rPr>
              <a:t> ONE, 5</a:t>
            </a:r>
            <a:r>
              <a:rPr lang="en-US" sz="1600" dirty="0">
                <a:solidFill>
                  <a:schemeClr val="dk1"/>
                </a:solidFill>
                <a:latin typeface="Calibri" panose="020F0502020204030204" pitchFamily="34" charset="0"/>
                <a:ea typeface="Calibri" panose="020F0502020204030204" pitchFamily="34" charset="0"/>
                <a:cs typeface="Calibri" panose="020F0502020204030204" pitchFamily="34" charset="0"/>
                <a:sym typeface="Roboto"/>
              </a:rPr>
              <a:t>(6), e11273.</a:t>
            </a:r>
            <a:r>
              <a:rPr lang="en-US" sz="1600" dirty="0">
                <a:solidFill>
                  <a:schemeClr val="dk1"/>
                </a:solidFill>
                <a:uFill>
                  <a:noFill/>
                </a:uFill>
                <a:latin typeface="Calibri" panose="020F0502020204030204" pitchFamily="34" charset="0"/>
                <a:ea typeface="Calibri" panose="020F0502020204030204" pitchFamily="34" charset="0"/>
                <a:cs typeface="Calibri" panose="020F0502020204030204" pitchFamily="34" charset="0"/>
                <a:sym typeface="Roboto"/>
                <a:hlinkClick r:id="rId3">
                  <a:extLst>
                    <a:ext uri="{A12FA001-AC4F-418D-AE19-62706E023703}">
                      <ahyp:hlinkClr xmlns:ahyp="http://schemas.microsoft.com/office/drawing/2018/hyperlinkcolor" val="tx"/>
                    </a:ext>
                  </a:extLst>
                </a:hlinkClick>
              </a:rPr>
              <a:t> </a:t>
            </a:r>
            <a:r>
              <a:rPr lang="en-US" sz="1600" u="sng" dirty="0">
                <a:solidFill>
                  <a:schemeClr val="hlink"/>
                </a:solidFill>
                <a:latin typeface="Calibri" panose="020F0502020204030204" pitchFamily="34" charset="0"/>
                <a:ea typeface="Calibri" panose="020F0502020204030204" pitchFamily="34" charset="0"/>
                <a:cs typeface="Calibri" panose="020F0502020204030204" pitchFamily="34" charset="0"/>
                <a:sym typeface="Roboto"/>
                <a:hlinkClick r:id="rId3"/>
              </a:rPr>
              <a:t>https://doi.org/10.1371/journal.pone.0011273</a:t>
            </a:r>
            <a:endParaRPr sz="1600" u="sng" dirty="0">
              <a:solidFill>
                <a:schemeClr val="hlink"/>
              </a:solidFill>
              <a:latin typeface="Calibri" panose="020F0502020204030204" pitchFamily="34" charset="0"/>
              <a:ea typeface="Calibri" panose="020F0502020204030204" pitchFamily="34" charset="0"/>
              <a:cs typeface="Calibri" panose="020F0502020204030204" pitchFamily="34" charset="0"/>
              <a:sym typeface="Roboto"/>
            </a:endParaRPr>
          </a:p>
          <a:p>
            <a:pPr marL="457200" lvl="0" indent="-298450" algn="l" rtl="0">
              <a:lnSpc>
                <a:spcPct val="115000"/>
              </a:lnSpc>
              <a:spcBef>
                <a:spcPts val="0"/>
              </a:spcBef>
              <a:spcAft>
                <a:spcPts val="0"/>
              </a:spcAft>
              <a:buClr>
                <a:srgbClr val="006426"/>
              </a:buClr>
              <a:buSzPts val="1100"/>
              <a:buFont typeface="Roboto"/>
              <a:buChar char=" "/>
            </a:pPr>
            <a:r>
              <a:rPr lang="en-US" sz="1600" dirty="0">
                <a:solidFill>
                  <a:schemeClr val="dk1"/>
                </a:solidFill>
                <a:latin typeface="Calibri" panose="020F0502020204030204" pitchFamily="34" charset="0"/>
                <a:ea typeface="Calibri" panose="020F0502020204030204" pitchFamily="34" charset="0"/>
                <a:cs typeface="Calibri" panose="020F0502020204030204" pitchFamily="34" charset="0"/>
                <a:sym typeface="Roboto"/>
              </a:rPr>
              <a:t>Capot, C. (2014). Free access to medical information for African countries battling Ebola: New initiative gives healthcare professionals access to Elsevier’s medical content online and via mobile. </a:t>
            </a:r>
            <a:r>
              <a:rPr lang="en-US" sz="1600" i="1" dirty="0">
                <a:solidFill>
                  <a:schemeClr val="dk1"/>
                </a:solidFill>
                <a:latin typeface="Calibri" panose="020F0502020204030204" pitchFamily="34" charset="0"/>
                <a:ea typeface="Calibri" panose="020F0502020204030204" pitchFamily="34" charset="0"/>
                <a:cs typeface="Calibri" panose="020F0502020204030204" pitchFamily="34" charset="0"/>
                <a:sym typeface="Roboto"/>
              </a:rPr>
              <a:t>Elsevier Connect (blog)</a:t>
            </a:r>
            <a:r>
              <a:rPr lang="en-US" sz="1600" dirty="0">
                <a:solidFill>
                  <a:schemeClr val="dk1"/>
                </a:solidFill>
                <a:latin typeface="Calibri" panose="020F0502020204030204" pitchFamily="34" charset="0"/>
                <a:ea typeface="Calibri" panose="020F0502020204030204" pitchFamily="34" charset="0"/>
                <a:cs typeface="Calibri" panose="020F0502020204030204" pitchFamily="34" charset="0"/>
                <a:sym typeface="Roboto"/>
              </a:rPr>
              <a:t>. elsevier.com/connect/free-access-to-medical-information-for-african-countries-battling-ebola</a:t>
            </a:r>
            <a:endParaRPr sz="1600" dirty="0">
              <a:solidFill>
                <a:schemeClr val="dk1"/>
              </a:solidFill>
              <a:latin typeface="Calibri" panose="020F0502020204030204" pitchFamily="34" charset="0"/>
              <a:ea typeface="Calibri" panose="020F0502020204030204" pitchFamily="34" charset="0"/>
              <a:cs typeface="Calibri" panose="020F0502020204030204" pitchFamily="34" charset="0"/>
              <a:sym typeface="Roboto"/>
            </a:endParaRPr>
          </a:p>
          <a:p>
            <a:pPr marL="457200" lvl="0" indent="-298450" algn="l" rtl="0">
              <a:lnSpc>
                <a:spcPct val="115000"/>
              </a:lnSpc>
              <a:spcBef>
                <a:spcPts val="0"/>
              </a:spcBef>
              <a:spcAft>
                <a:spcPts val="0"/>
              </a:spcAft>
              <a:buClr>
                <a:srgbClr val="006426"/>
              </a:buClr>
              <a:buSzPts val="1100"/>
              <a:buFont typeface="Roboto"/>
              <a:buChar char=" "/>
            </a:pPr>
            <a:r>
              <a:rPr lang="en-US" sz="1600" dirty="0" err="1">
                <a:solidFill>
                  <a:schemeClr val="dk1"/>
                </a:solidFill>
                <a:latin typeface="Calibri" panose="020F0502020204030204" pitchFamily="34" charset="0"/>
                <a:ea typeface="Calibri" panose="020F0502020204030204" pitchFamily="34" charset="0"/>
                <a:cs typeface="Calibri" panose="020F0502020204030204" pitchFamily="34" charset="0"/>
                <a:sym typeface="Roboto"/>
              </a:rPr>
              <a:t>Cisarella</a:t>
            </a:r>
            <a:r>
              <a:rPr lang="en-US" sz="1600" dirty="0">
                <a:solidFill>
                  <a:schemeClr val="dk1"/>
                </a:solidFill>
                <a:latin typeface="Calibri" panose="020F0502020204030204" pitchFamily="34" charset="0"/>
                <a:ea typeface="Calibri" panose="020F0502020204030204" pitchFamily="34" charset="0"/>
                <a:cs typeface="Calibri" panose="020F0502020204030204" pitchFamily="34" charset="0"/>
                <a:sym typeface="Roboto"/>
              </a:rPr>
              <a:t>, J. (2013). </a:t>
            </a:r>
            <a:r>
              <a:rPr lang="en-US" sz="1600" i="1" dirty="0">
                <a:solidFill>
                  <a:schemeClr val="dk1"/>
                </a:solidFill>
                <a:latin typeface="Calibri" panose="020F0502020204030204" pitchFamily="34" charset="0"/>
                <a:ea typeface="Calibri" panose="020F0502020204030204" pitchFamily="34" charset="0"/>
                <a:cs typeface="Calibri" panose="020F0502020204030204" pitchFamily="34" charset="0"/>
                <a:sym typeface="Roboto"/>
              </a:rPr>
              <a:t>Open access: Which side are you on</a:t>
            </a:r>
            <a:r>
              <a:rPr lang="en-US" sz="1600" dirty="0">
                <a:solidFill>
                  <a:schemeClr val="dk1"/>
                </a:solidFill>
                <a:latin typeface="Calibri" panose="020F0502020204030204" pitchFamily="34" charset="0"/>
                <a:ea typeface="Calibri" panose="020F0502020204030204" pitchFamily="34" charset="0"/>
                <a:cs typeface="Calibri" panose="020F0502020204030204" pitchFamily="34" charset="0"/>
                <a:sym typeface="Roboto"/>
              </a:rPr>
              <a:t> [Slides]. </a:t>
            </a:r>
            <a:r>
              <a:rPr lang="en-US" sz="1600" u="sng" dirty="0">
                <a:solidFill>
                  <a:schemeClr val="hlink"/>
                </a:solidFill>
                <a:latin typeface="Calibri" panose="020F0502020204030204" pitchFamily="34" charset="0"/>
                <a:ea typeface="Calibri" panose="020F0502020204030204" pitchFamily="34" charset="0"/>
                <a:cs typeface="Calibri" panose="020F0502020204030204" pitchFamily="34" charset="0"/>
                <a:sym typeface="Roboto"/>
                <a:hlinkClick r:id="rId4"/>
              </a:rPr>
              <a:t>de.slideshare.net/</a:t>
            </a:r>
            <a:r>
              <a:rPr lang="en-US" sz="1600" u="sng" dirty="0" err="1">
                <a:solidFill>
                  <a:schemeClr val="hlink"/>
                </a:solidFill>
                <a:latin typeface="Calibri" panose="020F0502020204030204" pitchFamily="34" charset="0"/>
                <a:ea typeface="Calibri" panose="020F0502020204030204" pitchFamily="34" charset="0"/>
                <a:cs typeface="Calibri" panose="020F0502020204030204" pitchFamily="34" charset="0"/>
                <a:sym typeface="Roboto"/>
                <a:hlinkClick r:id="rId4"/>
              </a:rPr>
              <a:t>cirasella</a:t>
            </a:r>
            <a:r>
              <a:rPr lang="en-US" sz="1600" u="sng" dirty="0">
                <a:solidFill>
                  <a:schemeClr val="hlink"/>
                </a:solidFill>
                <a:latin typeface="Calibri" panose="020F0502020204030204" pitchFamily="34" charset="0"/>
                <a:ea typeface="Calibri" panose="020F0502020204030204" pitchFamily="34" charset="0"/>
                <a:cs typeface="Calibri" panose="020F0502020204030204" pitchFamily="34" charset="0"/>
                <a:sym typeface="Roboto"/>
                <a:hlinkClick r:id="rId4"/>
              </a:rPr>
              <a:t>/open-access-which-side-are-you-on-oa-week-2013</a:t>
            </a:r>
            <a:endParaRPr sz="1600" dirty="0">
              <a:solidFill>
                <a:schemeClr val="dk1"/>
              </a:solidFill>
              <a:latin typeface="Calibri" panose="020F0502020204030204" pitchFamily="34" charset="0"/>
              <a:ea typeface="Calibri" panose="020F0502020204030204" pitchFamily="34" charset="0"/>
              <a:cs typeface="Calibri" panose="020F0502020204030204" pitchFamily="34" charset="0"/>
              <a:sym typeface="Roboto"/>
            </a:endParaRPr>
          </a:p>
          <a:p>
            <a:pPr marL="457200" lvl="0" indent="-298450" algn="l" rtl="0">
              <a:lnSpc>
                <a:spcPct val="115000"/>
              </a:lnSpc>
              <a:spcBef>
                <a:spcPts val="0"/>
              </a:spcBef>
              <a:spcAft>
                <a:spcPts val="0"/>
              </a:spcAft>
              <a:buClr>
                <a:srgbClr val="006426"/>
              </a:buClr>
              <a:buSzPts val="1100"/>
              <a:buFont typeface="Roboto"/>
              <a:buChar char=" "/>
            </a:pPr>
            <a:r>
              <a:rPr lang="en-US" sz="1600" dirty="0">
                <a:solidFill>
                  <a:schemeClr val="dk1"/>
                </a:solidFill>
                <a:latin typeface="Calibri" panose="020F0502020204030204" pitchFamily="34" charset="0"/>
                <a:ea typeface="Calibri" panose="020F0502020204030204" pitchFamily="34" charset="0"/>
                <a:cs typeface="Calibri" panose="020F0502020204030204" pitchFamily="34" charset="0"/>
                <a:sym typeface="Roboto"/>
              </a:rPr>
              <a:t>Dahn, B., </a:t>
            </a:r>
            <a:r>
              <a:rPr lang="en-US" sz="1600" dirty="0" err="1">
                <a:solidFill>
                  <a:schemeClr val="dk1"/>
                </a:solidFill>
                <a:latin typeface="Calibri" panose="020F0502020204030204" pitchFamily="34" charset="0"/>
                <a:ea typeface="Calibri" panose="020F0502020204030204" pitchFamily="34" charset="0"/>
                <a:cs typeface="Calibri" panose="020F0502020204030204" pitchFamily="34" charset="0"/>
                <a:sym typeface="Roboto"/>
              </a:rPr>
              <a:t>Mussah</a:t>
            </a:r>
            <a:r>
              <a:rPr lang="en-US" sz="1600" dirty="0">
                <a:solidFill>
                  <a:schemeClr val="dk1"/>
                </a:solidFill>
                <a:latin typeface="Calibri" panose="020F0502020204030204" pitchFamily="34" charset="0"/>
                <a:ea typeface="Calibri" panose="020F0502020204030204" pitchFamily="34" charset="0"/>
                <a:cs typeface="Calibri" panose="020F0502020204030204" pitchFamily="34" charset="0"/>
                <a:sym typeface="Roboto"/>
              </a:rPr>
              <a:t>, V., &amp; Nutt, C. (2015, April 8). Yes, we were warned about Ebola. </a:t>
            </a:r>
            <a:r>
              <a:rPr lang="en-US" sz="1600" i="1" dirty="0">
                <a:solidFill>
                  <a:schemeClr val="dk1"/>
                </a:solidFill>
                <a:latin typeface="Calibri" panose="020F0502020204030204" pitchFamily="34" charset="0"/>
                <a:ea typeface="Calibri" panose="020F0502020204030204" pitchFamily="34" charset="0"/>
                <a:cs typeface="Calibri" panose="020F0502020204030204" pitchFamily="34" charset="0"/>
                <a:sym typeface="Roboto"/>
              </a:rPr>
              <a:t>The New York Times</a:t>
            </a:r>
            <a:r>
              <a:rPr lang="en-US" sz="1600" dirty="0">
                <a:solidFill>
                  <a:schemeClr val="dk1"/>
                </a:solidFill>
                <a:latin typeface="Calibri" panose="020F0502020204030204" pitchFamily="34" charset="0"/>
                <a:ea typeface="Calibri" panose="020F0502020204030204" pitchFamily="34" charset="0"/>
                <a:cs typeface="Calibri" panose="020F0502020204030204" pitchFamily="34" charset="0"/>
                <a:sym typeface="Roboto"/>
              </a:rPr>
              <a:t>. </a:t>
            </a:r>
            <a:r>
              <a:rPr lang="en-US" sz="1600" u="sng" dirty="0">
                <a:solidFill>
                  <a:schemeClr val="hlink"/>
                </a:solidFill>
                <a:latin typeface="Calibri" panose="020F0502020204030204" pitchFamily="34" charset="0"/>
                <a:ea typeface="Calibri" panose="020F0502020204030204" pitchFamily="34" charset="0"/>
                <a:cs typeface="Calibri" panose="020F0502020204030204" pitchFamily="34" charset="0"/>
                <a:sym typeface="Roboto"/>
                <a:hlinkClick r:id="rId5"/>
              </a:rPr>
              <a:t>nytimes.com/2015/04/08/opinion/</a:t>
            </a:r>
            <a:r>
              <a:rPr lang="en-US" sz="1600" u="sng" dirty="0" err="1">
                <a:solidFill>
                  <a:schemeClr val="hlink"/>
                </a:solidFill>
                <a:latin typeface="Calibri" panose="020F0502020204030204" pitchFamily="34" charset="0"/>
                <a:ea typeface="Calibri" panose="020F0502020204030204" pitchFamily="34" charset="0"/>
                <a:cs typeface="Calibri" panose="020F0502020204030204" pitchFamily="34" charset="0"/>
                <a:sym typeface="Roboto"/>
                <a:hlinkClick r:id="rId5"/>
              </a:rPr>
              <a:t>yes-we-were-warned-about-ebola.html?_r</a:t>
            </a:r>
            <a:r>
              <a:rPr lang="en-US" sz="1600" u="sng" dirty="0">
                <a:solidFill>
                  <a:schemeClr val="hlink"/>
                </a:solidFill>
                <a:latin typeface="Calibri" panose="020F0502020204030204" pitchFamily="34" charset="0"/>
                <a:ea typeface="Calibri" panose="020F0502020204030204" pitchFamily="34" charset="0"/>
                <a:cs typeface="Calibri" panose="020F0502020204030204" pitchFamily="34" charset="0"/>
                <a:sym typeface="Roboto"/>
                <a:hlinkClick r:id="rId5"/>
              </a:rPr>
              <a:t>=0</a:t>
            </a:r>
            <a:endParaRPr sz="1600" dirty="0">
              <a:solidFill>
                <a:schemeClr val="dk1"/>
              </a:solidFill>
              <a:latin typeface="Calibri" panose="020F0502020204030204" pitchFamily="34" charset="0"/>
              <a:ea typeface="Calibri" panose="020F0502020204030204" pitchFamily="34" charset="0"/>
              <a:cs typeface="Calibri" panose="020F0502020204030204" pitchFamily="34" charset="0"/>
              <a:sym typeface="Roboto"/>
            </a:endParaRPr>
          </a:p>
          <a:p>
            <a:pPr marL="457200" lvl="0" indent="-298450" algn="l" rtl="0">
              <a:lnSpc>
                <a:spcPct val="115000"/>
              </a:lnSpc>
              <a:spcBef>
                <a:spcPts val="0"/>
              </a:spcBef>
              <a:spcAft>
                <a:spcPts val="0"/>
              </a:spcAft>
              <a:buClr>
                <a:srgbClr val="006426"/>
              </a:buClr>
              <a:buSzPts val="1100"/>
              <a:buFont typeface="Roboto"/>
              <a:buChar char=" "/>
            </a:pPr>
            <a:r>
              <a:rPr lang="en-US" sz="1600" dirty="0" err="1">
                <a:solidFill>
                  <a:schemeClr val="dk1"/>
                </a:solidFill>
                <a:latin typeface="Calibri" panose="020F0502020204030204" pitchFamily="34" charset="0"/>
                <a:ea typeface="Calibri" panose="020F0502020204030204" pitchFamily="34" charset="0"/>
                <a:cs typeface="Calibri" panose="020F0502020204030204" pitchFamily="34" charset="0"/>
                <a:sym typeface="Roboto"/>
              </a:rPr>
              <a:t>Masnik</a:t>
            </a:r>
            <a:r>
              <a:rPr lang="en-US" sz="1600" dirty="0">
                <a:solidFill>
                  <a:schemeClr val="dk1"/>
                </a:solidFill>
                <a:latin typeface="Calibri" panose="020F0502020204030204" pitchFamily="34" charset="0"/>
                <a:ea typeface="Calibri" panose="020F0502020204030204" pitchFamily="34" charset="0"/>
                <a:cs typeface="Calibri" panose="020F0502020204030204" pitchFamily="34" charset="0"/>
                <a:sym typeface="Roboto"/>
              </a:rPr>
              <a:t>, M. (2015). Don’t think open access is important? It might have prevented much of the Ebola outbreak. </a:t>
            </a:r>
            <a:r>
              <a:rPr lang="en-US" sz="1600" i="1" dirty="0" err="1">
                <a:solidFill>
                  <a:schemeClr val="dk1"/>
                </a:solidFill>
                <a:latin typeface="Calibri" panose="020F0502020204030204" pitchFamily="34" charset="0"/>
                <a:ea typeface="Calibri" panose="020F0502020204030204" pitchFamily="34" charset="0"/>
                <a:cs typeface="Calibri" panose="020F0502020204030204" pitchFamily="34" charset="0"/>
                <a:sym typeface="Roboto"/>
              </a:rPr>
              <a:t>Techdirt</a:t>
            </a:r>
            <a:r>
              <a:rPr lang="en-US" sz="1600" i="1" dirty="0">
                <a:solidFill>
                  <a:schemeClr val="dk1"/>
                </a:solidFill>
                <a:latin typeface="Calibri" panose="020F0502020204030204" pitchFamily="34" charset="0"/>
                <a:ea typeface="Calibri" panose="020F0502020204030204" pitchFamily="34" charset="0"/>
                <a:cs typeface="Calibri" panose="020F0502020204030204" pitchFamily="34" charset="0"/>
                <a:sym typeface="Roboto"/>
              </a:rPr>
              <a:t> (blog)</a:t>
            </a:r>
            <a:r>
              <a:rPr lang="en-US" sz="1600" dirty="0">
                <a:solidFill>
                  <a:schemeClr val="dk1"/>
                </a:solidFill>
                <a:latin typeface="Calibri" panose="020F0502020204030204" pitchFamily="34" charset="0"/>
                <a:ea typeface="Calibri" panose="020F0502020204030204" pitchFamily="34" charset="0"/>
                <a:cs typeface="Calibri" panose="020F0502020204030204" pitchFamily="34" charset="0"/>
                <a:sym typeface="Roboto"/>
              </a:rPr>
              <a:t>. tdrt.io/</a:t>
            </a:r>
            <a:r>
              <a:rPr lang="en-US" sz="1600" dirty="0" err="1">
                <a:solidFill>
                  <a:schemeClr val="dk1"/>
                </a:solidFill>
                <a:latin typeface="Calibri" panose="020F0502020204030204" pitchFamily="34" charset="0"/>
                <a:ea typeface="Calibri" panose="020F0502020204030204" pitchFamily="34" charset="0"/>
                <a:cs typeface="Calibri" panose="020F0502020204030204" pitchFamily="34" charset="0"/>
                <a:sym typeface="Roboto"/>
              </a:rPr>
              <a:t>eEp</a:t>
            </a:r>
            <a:endParaRPr sz="1600" dirty="0">
              <a:solidFill>
                <a:schemeClr val="dk1"/>
              </a:solidFill>
              <a:latin typeface="Calibri" panose="020F0502020204030204" pitchFamily="34" charset="0"/>
              <a:ea typeface="Calibri" panose="020F0502020204030204" pitchFamily="34" charset="0"/>
              <a:cs typeface="Calibri" panose="020F0502020204030204" pitchFamily="34" charset="0"/>
              <a:sym typeface="Roboto"/>
            </a:endParaRPr>
          </a:p>
          <a:p>
            <a:pPr marL="457200" lvl="0" indent="-298450" algn="l" rtl="0">
              <a:lnSpc>
                <a:spcPct val="115000"/>
              </a:lnSpc>
              <a:spcBef>
                <a:spcPts val="0"/>
              </a:spcBef>
              <a:spcAft>
                <a:spcPts val="0"/>
              </a:spcAft>
              <a:buClr>
                <a:srgbClr val="006426"/>
              </a:buClr>
              <a:buSzPts val="1100"/>
              <a:buFont typeface="Roboto"/>
              <a:buChar char=" "/>
            </a:pPr>
            <a:r>
              <a:rPr lang="en-US" sz="1600" dirty="0">
                <a:solidFill>
                  <a:schemeClr val="dk1"/>
                </a:solidFill>
                <a:latin typeface="Calibri" panose="020F0502020204030204" pitchFamily="34" charset="0"/>
                <a:ea typeface="Calibri" panose="020F0502020204030204" pitchFamily="34" charset="0"/>
                <a:cs typeface="Calibri" panose="020F0502020204030204" pitchFamily="34" charset="0"/>
                <a:sym typeface="Roboto"/>
              </a:rPr>
              <a:t>Matthias, L., &amp; Tennant, J. (2018). </a:t>
            </a:r>
            <a:r>
              <a:rPr lang="en-US" sz="1600" i="1" dirty="0">
                <a:solidFill>
                  <a:schemeClr val="dk1"/>
                </a:solidFill>
                <a:latin typeface="Calibri" panose="020F0502020204030204" pitchFamily="34" charset="0"/>
                <a:ea typeface="Calibri" panose="020F0502020204030204" pitchFamily="34" charset="0"/>
                <a:cs typeface="Calibri" panose="020F0502020204030204" pitchFamily="34" charset="0"/>
                <a:sym typeface="Roboto"/>
              </a:rPr>
              <a:t>How to make your research open access? For free and legally</a:t>
            </a:r>
            <a:r>
              <a:rPr lang="en-US" sz="1600" dirty="0">
                <a:solidFill>
                  <a:schemeClr val="dk1"/>
                </a:solidFill>
                <a:latin typeface="Calibri" panose="020F0502020204030204" pitchFamily="34" charset="0"/>
                <a:ea typeface="Calibri" panose="020F0502020204030204" pitchFamily="34" charset="0"/>
                <a:cs typeface="Calibri" panose="020F0502020204030204" pitchFamily="34" charset="0"/>
                <a:sym typeface="Roboto"/>
              </a:rPr>
              <a:t> (Version 3) [Figure].</a:t>
            </a:r>
            <a:r>
              <a:rPr lang="en-US" sz="1600" dirty="0">
                <a:solidFill>
                  <a:schemeClr val="dk1"/>
                </a:solidFill>
                <a:uFill>
                  <a:noFill/>
                </a:uFill>
                <a:latin typeface="Calibri" panose="020F0502020204030204" pitchFamily="34" charset="0"/>
                <a:ea typeface="Calibri" panose="020F0502020204030204" pitchFamily="34" charset="0"/>
                <a:cs typeface="Calibri" panose="020F0502020204030204" pitchFamily="34" charset="0"/>
                <a:sym typeface="Roboto"/>
                <a:hlinkClick r:id="rId6">
                  <a:extLst>
                    <a:ext uri="{A12FA001-AC4F-418D-AE19-62706E023703}">
                      <ahyp:hlinkClr xmlns:ahyp="http://schemas.microsoft.com/office/drawing/2018/hyperlinkcolor" val="tx"/>
                    </a:ext>
                  </a:extLst>
                </a:hlinkClick>
              </a:rPr>
              <a:t> </a:t>
            </a:r>
            <a:r>
              <a:rPr lang="en-US" sz="1600" u="sng" dirty="0">
                <a:solidFill>
                  <a:schemeClr val="hlink"/>
                </a:solidFill>
                <a:latin typeface="Calibri" panose="020F0502020204030204" pitchFamily="34" charset="0"/>
                <a:ea typeface="Calibri" panose="020F0502020204030204" pitchFamily="34" charset="0"/>
                <a:cs typeface="Calibri" panose="020F0502020204030204" pitchFamily="34" charset="0"/>
                <a:sym typeface="Roboto"/>
                <a:hlinkClick r:id="rId6"/>
              </a:rPr>
              <a:t>https://doi.org/10.6084/m9.figshare.5285512.v3</a:t>
            </a:r>
            <a:endParaRPr sz="1600" u="sng" dirty="0">
              <a:solidFill>
                <a:schemeClr val="hlink"/>
              </a:solidFill>
              <a:latin typeface="Calibri" panose="020F0502020204030204" pitchFamily="34" charset="0"/>
              <a:ea typeface="Calibri" panose="020F0502020204030204" pitchFamily="34" charset="0"/>
              <a:cs typeface="Calibri" panose="020F0502020204030204" pitchFamily="34" charset="0"/>
              <a:sym typeface="Roboto"/>
            </a:endParaRPr>
          </a:p>
          <a:p>
            <a:pPr marL="457200" lvl="0" indent="-298450" algn="l" rtl="0">
              <a:lnSpc>
                <a:spcPct val="115000"/>
              </a:lnSpc>
              <a:spcBef>
                <a:spcPts val="0"/>
              </a:spcBef>
              <a:spcAft>
                <a:spcPts val="0"/>
              </a:spcAft>
              <a:buClr>
                <a:srgbClr val="006426"/>
              </a:buClr>
              <a:buSzPts val="1100"/>
              <a:buFont typeface="Roboto"/>
              <a:buChar char=" "/>
            </a:pPr>
            <a:r>
              <a:rPr lang="en-US" sz="1600" dirty="0">
                <a:solidFill>
                  <a:schemeClr val="dk1"/>
                </a:solidFill>
                <a:latin typeface="Calibri" panose="020F0502020204030204" pitchFamily="34" charset="0"/>
                <a:ea typeface="Calibri" panose="020F0502020204030204" pitchFamily="34" charset="0"/>
                <a:cs typeface="Calibri" panose="020F0502020204030204" pitchFamily="34" charset="0"/>
                <a:sym typeface="Roboto"/>
              </a:rPr>
              <a:t>Research Information Network. (2008). </a:t>
            </a:r>
            <a:r>
              <a:rPr lang="en-US" sz="1600" i="1" dirty="0">
                <a:solidFill>
                  <a:schemeClr val="dk1"/>
                </a:solidFill>
                <a:latin typeface="Calibri" panose="020F0502020204030204" pitchFamily="34" charset="0"/>
                <a:ea typeface="Calibri" panose="020F0502020204030204" pitchFamily="34" charset="0"/>
                <a:cs typeface="Calibri" panose="020F0502020204030204" pitchFamily="34" charset="0"/>
                <a:sym typeface="Roboto"/>
              </a:rPr>
              <a:t>Activities, costs and funding flows in the scholarly communications system in the UK</a:t>
            </a:r>
            <a:r>
              <a:rPr lang="en-US" sz="1600" dirty="0">
                <a:solidFill>
                  <a:schemeClr val="dk1"/>
                </a:solidFill>
                <a:latin typeface="Calibri" panose="020F0502020204030204" pitchFamily="34" charset="0"/>
                <a:ea typeface="Calibri" panose="020F0502020204030204" pitchFamily="34" charset="0"/>
                <a:cs typeface="Calibri" panose="020F0502020204030204" pitchFamily="34" charset="0"/>
                <a:sym typeface="Roboto"/>
              </a:rPr>
              <a:t> (Report). rin.ac.uk/system/files/attachments/Activites-costs-flows-report.pdf</a:t>
            </a:r>
            <a:endParaRPr sz="1600" dirty="0">
              <a:solidFill>
                <a:schemeClr val="dk1"/>
              </a:solidFill>
              <a:latin typeface="Calibri" panose="020F0502020204030204" pitchFamily="34" charset="0"/>
              <a:ea typeface="Calibri" panose="020F0502020204030204" pitchFamily="34" charset="0"/>
              <a:cs typeface="Calibri" panose="020F0502020204030204" pitchFamily="34" charset="0"/>
              <a:sym typeface="Roboto"/>
            </a:endParaRPr>
          </a:p>
          <a:p>
            <a:pPr marL="457200" lvl="0" indent="-298450" algn="l" rtl="0">
              <a:lnSpc>
                <a:spcPct val="115000"/>
              </a:lnSpc>
              <a:spcBef>
                <a:spcPts val="0"/>
              </a:spcBef>
              <a:spcAft>
                <a:spcPts val="0"/>
              </a:spcAft>
              <a:buClr>
                <a:srgbClr val="006426"/>
              </a:buClr>
              <a:buSzPts val="1100"/>
              <a:buFont typeface="Roboto"/>
              <a:buChar char=" "/>
            </a:pPr>
            <a:r>
              <a:rPr lang="en-US" sz="1600" dirty="0" err="1">
                <a:solidFill>
                  <a:schemeClr val="dk1"/>
                </a:solidFill>
                <a:latin typeface="Calibri" panose="020F0502020204030204" pitchFamily="34" charset="0"/>
                <a:ea typeface="Calibri" panose="020F0502020204030204" pitchFamily="34" charset="0"/>
                <a:cs typeface="Calibri" panose="020F0502020204030204" pitchFamily="34" charset="0"/>
                <a:sym typeface="Roboto"/>
              </a:rPr>
              <a:t>Suber</a:t>
            </a:r>
            <a:r>
              <a:rPr lang="en-US" sz="1600" dirty="0">
                <a:solidFill>
                  <a:schemeClr val="dk1"/>
                </a:solidFill>
                <a:latin typeface="Calibri" panose="020F0502020204030204" pitchFamily="34" charset="0"/>
                <a:ea typeface="Calibri" panose="020F0502020204030204" pitchFamily="34" charset="0"/>
                <a:cs typeface="Calibri" panose="020F0502020204030204" pitchFamily="34" charset="0"/>
                <a:sym typeface="Roboto"/>
              </a:rPr>
              <a:t>, P. (2015). </a:t>
            </a:r>
            <a:r>
              <a:rPr lang="en-US" sz="1600" i="1" dirty="0">
                <a:solidFill>
                  <a:schemeClr val="dk1"/>
                </a:solidFill>
                <a:latin typeface="Calibri" panose="020F0502020204030204" pitchFamily="34" charset="0"/>
                <a:ea typeface="Calibri" panose="020F0502020204030204" pitchFamily="34" charset="0"/>
                <a:cs typeface="Calibri" panose="020F0502020204030204" pitchFamily="34" charset="0"/>
                <a:sym typeface="Roboto"/>
              </a:rPr>
              <a:t>Open access overview</a:t>
            </a:r>
            <a:r>
              <a:rPr lang="en-US" sz="1600" dirty="0">
                <a:solidFill>
                  <a:schemeClr val="dk1"/>
                </a:solidFill>
                <a:latin typeface="Calibri" panose="020F0502020204030204" pitchFamily="34" charset="0"/>
                <a:ea typeface="Calibri" panose="020F0502020204030204" pitchFamily="34" charset="0"/>
                <a:cs typeface="Calibri" panose="020F0502020204030204" pitchFamily="34" charset="0"/>
                <a:sym typeface="Roboto"/>
              </a:rPr>
              <a:t>. bit.ly/</a:t>
            </a:r>
            <a:r>
              <a:rPr lang="en-US" sz="1600" dirty="0" err="1">
                <a:solidFill>
                  <a:schemeClr val="dk1"/>
                </a:solidFill>
                <a:latin typeface="Calibri" panose="020F0502020204030204" pitchFamily="34" charset="0"/>
                <a:ea typeface="Calibri" panose="020F0502020204030204" pitchFamily="34" charset="0"/>
                <a:cs typeface="Calibri" panose="020F0502020204030204" pitchFamily="34" charset="0"/>
                <a:sym typeface="Roboto"/>
              </a:rPr>
              <a:t>oa</a:t>
            </a:r>
            <a:r>
              <a:rPr lang="en-US" sz="1600" dirty="0">
                <a:solidFill>
                  <a:schemeClr val="dk1"/>
                </a:solidFill>
                <a:latin typeface="Calibri" panose="020F0502020204030204" pitchFamily="34" charset="0"/>
                <a:ea typeface="Calibri" panose="020F0502020204030204" pitchFamily="34" charset="0"/>
                <a:cs typeface="Calibri" panose="020F0502020204030204" pitchFamily="34" charset="0"/>
                <a:sym typeface="Roboto"/>
              </a:rPr>
              <a:t>-overview</a:t>
            </a:r>
            <a:endParaRPr sz="1600" dirty="0">
              <a:solidFill>
                <a:schemeClr val="dk1"/>
              </a:solidFill>
              <a:latin typeface="Calibri" panose="020F0502020204030204" pitchFamily="34" charset="0"/>
              <a:ea typeface="Calibri" panose="020F0502020204030204" pitchFamily="34" charset="0"/>
              <a:cs typeface="Calibri" panose="020F0502020204030204" pitchFamily="34" charset="0"/>
              <a:sym typeface="Roboto"/>
            </a:endParaRPr>
          </a:p>
          <a:p>
            <a:pPr marL="457200" lvl="0" indent="-298450" algn="l" rtl="0">
              <a:lnSpc>
                <a:spcPct val="115000"/>
              </a:lnSpc>
              <a:spcBef>
                <a:spcPts val="0"/>
              </a:spcBef>
              <a:spcAft>
                <a:spcPts val="0"/>
              </a:spcAft>
              <a:buClr>
                <a:srgbClr val="006426"/>
              </a:buClr>
              <a:buSzPts val="1100"/>
              <a:buFont typeface="Roboto"/>
              <a:buChar char=" "/>
            </a:pPr>
            <a:r>
              <a:rPr lang="en-US" sz="1600" dirty="0">
                <a:solidFill>
                  <a:schemeClr val="dk1"/>
                </a:solidFill>
                <a:latin typeface="Calibri" panose="020F0502020204030204" pitchFamily="34" charset="0"/>
                <a:ea typeface="Calibri" panose="020F0502020204030204" pitchFamily="34" charset="0"/>
                <a:cs typeface="Calibri" panose="020F0502020204030204" pitchFamily="34" charset="0"/>
                <a:sym typeface="Roboto"/>
              </a:rPr>
              <a:t>Travis, J. (2016). In survey, most give thumbs-up to pirated papers. </a:t>
            </a:r>
            <a:r>
              <a:rPr lang="en-US" sz="1600" i="1" dirty="0">
                <a:solidFill>
                  <a:schemeClr val="dk1"/>
                </a:solidFill>
                <a:latin typeface="Calibri" panose="020F0502020204030204" pitchFamily="34" charset="0"/>
                <a:ea typeface="Calibri" panose="020F0502020204030204" pitchFamily="34" charset="0"/>
                <a:cs typeface="Calibri" panose="020F0502020204030204" pitchFamily="34" charset="0"/>
                <a:sym typeface="Roboto"/>
              </a:rPr>
              <a:t>Science</a:t>
            </a:r>
            <a:r>
              <a:rPr lang="en-US" sz="1600" dirty="0">
                <a:solidFill>
                  <a:schemeClr val="dk1"/>
                </a:solidFill>
                <a:latin typeface="Calibri" panose="020F0502020204030204" pitchFamily="34" charset="0"/>
                <a:ea typeface="Calibri" panose="020F0502020204030204" pitchFamily="34" charset="0"/>
                <a:cs typeface="Calibri" panose="020F0502020204030204" pitchFamily="34" charset="0"/>
                <a:sym typeface="Roboto"/>
              </a:rPr>
              <a:t>. https://doi.org/10.1126/science.aaf5704</a:t>
            </a:r>
            <a:endParaRPr sz="1600" dirty="0">
              <a:solidFill>
                <a:schemeClr val="dk1"/>
              </a:solidFill>
              <a:latin typeface="Calibri" panose="020F0502020204030204" pitchFamily="34" charset="0"/>
              <a:ea typeface="Calibri" panose="020F0502020204030204" pitchFamily="34" charset="0"/>
              <a:cs typeface="Calibri" panose="020F0502020204030204" pitchFamily="34" charset="0"/>
              <a:sym typeface="Roboto"/>
            </a:endParaRPr>
          </a:p>
          <a:p>
            <a:pPr marL="457200" lvl="0" indent="-298450" algn="l" rtl="0">
              <a:lnSpc>
                <a:spcPct val="115000"/>
              </a:lnSpc>
              <a:spcBef>
                <a:spcPts val="0"/>
              </a:spcBef>
              <a:spcAft>
                <a:spcPts val="0"/>
              </a:spcAft>
              <a:buClr>
                <a:srgbClr val="006426"/>
              </a:buClr>
              <a:buSzPts val="1100"/>
              <a:buFont typeface="Roboto"/>
              <a:buChar char=" "/>
            </a:pPr>
            <a:r>
              <a:rPr lang="en-US" sz="1600" dirty="0">
                <a:solidFill>
                  <a:schemeClr val="dk1"/>
                </a:solidFill>
                <a:latin typeface="Calibri" panose="020F0502020204030204" pitchFamily="34" charset="0"/>
                <a:ea typeface="Calibri" panose="020F0502020204030204" pitchFamily="34" charset="0"/>
                <a:cs typeface="Calibri" panose="020F0502020204030204" pitchFamily="34" charset="0"/>
                <a:sym typeface="Roboto"/>
              </a:rPr>
              <a:t>Vilnius University Library. (2018). </a:t>
            </a:r>
            <a:r>
              <a:rPr lang="en-US" sz="1600" i="1" dirty="0">
                <a:solidFill>
                  <a:schemeClr val="dk1"/>
                </a:solidFill>
                <a:latin typeface="Calibri" panose="020F0502020204030204" pitchFamily="34" charset="0"/>
                <a:ea typeface="Calibri" panose="020F0502020204030204" pitchFamily="34" charset="0"/>
                <a:cs typeface="Calibri" panose="020F0502020204030204" pitchFamily="34" charset="0"/>
                <a:sym typeface="Roboto"/>
              </a:rPr>
              <a:t>Open access databases</a:t>
            </a:r>
            <a:r>
              <a:rPr lang="en-US" sz="1600" dirty="0">
                <a:solidFill>
                  <a:schemeClr val="dk1"/>
                </a:solidFill>
                <a:latin typeface="Calibri" panose="020F0502020204030204" pitchFamily="34" charset="0"/>
                <a:ea typeface="Calibri" panose="020F0502020204030204" pitchFamily="34" charset="0"/>
                <a:cs typeface="Calibri" panose="020F0502020204030204" pitchFamily="34" charset="0"/>
                <a:sym typeface="Roboto"/>
              </a:rPr>
              <a:t>. www.vgtu.lt/library/e-resources/databases/open-access/287178</a:t>
            </a:r>
            <a:endParaRPr sz="1600" dirty="0">
              <a:solidFill>
                <a:schemeClr val="dk1"/>
              </a:solidFill>
              <a:latin typeface="Calibri" panose="020F0502020204030204" pitchFamily="34" charset="0"/>
              <a:ea typeface="Calibri" panose="020F0502020204030204" pitchFamily="34" charset="0"/>
              <a:cs typeface="Calibri" panose="020F0502020204030204" pitchFamily="34" charset="0"/>
              <a:sym typeface="Roboto"/>
            </a:endParaRPr>
          </a:p>
          <a:p>
            <a:pPr marL="406400" lvl="0" indent="-285750" algn="l" rtl="0">
              <a:lnSpc>
                <a:spcPct val="115000"/>
              </a:lnSpc>
              <a:spcBef>
                <a:spcPts val="0"/>
              </a:spcBef>
              <a:spcAft>
                <a:spcPts val="0"/>
              </a:spcAft>
              <a:buClr>
                <a:srgbClr val="006426"/>
              </a:buClr>
              <a:buSzPts val="1100"/>
              <a:buFont typeface="Roboto"/>
              <a:buChar char=" "/>
            </a:pPr>
            <a:endParaRPr sz="1600" u="sng" dirty="0">
              <a:solidFill>
                <a:srgbClr val="006426"/>
              </a:solidFill>
              <a:highlight>
                <a:srgbClr val="FFFFFF"/>
              </a:highlight>
              <a:latin typeface="Calibri" panose="020F0502020204030204" pitchFamily="34" charset="0"/>
              <a:ea typeface="Calibri" panose="020F0502020204030204" pitchFamily="34" charset="0"/>
              <a:cs typeface="Calibri" panose="020F0502020204030204" pitchFamily="34" charset="0"/>
              <a:sym typeface="Roboto"/>
            </a:endParaRPr>
          </a:p>
          <a:p>
            <a:pPr marL="406400" lvl="0" indent="-285750" algn="l" rtl="0">
              <a:lnSpc>
                <a:spcPct val="115000"/>
              </a:lnSpc>
              <a:spcBef>
                <a:spcPts val="0"/>
              </a:spcBef>
              <a:spcAft>
                <a:spcPts val="0"/>
              </a:spcAft>
              <a:buClr>
                <a:srgbClr val="006426"/>
              </a:buClr>
              <a:buSzPts val="1100"/>
              <a:buFont typeface="Roboto"/>
              <a:buChar char=" "/>
            </a:pPr>
            <a:endParaRPr sz="1600" u="sng" dirty="0">
              <a:solidFill>
                <a:srgbClr val="006426"/>
              </a:solidFill>
              <a:highlight>
                <a:srgbClr val="FFFFFF"/>
              </a:highlight>
              <a:latin typeface="Calibri" panose="020F0502020204030204" pitchFamily="34" charset="0"/>
              <a:ea typeface="Calibri" panose="020F0502020204030204" pitchFamily="34" charset="0"/>
              <a:cs typeface="Calibri" panose="020F0502020204030204" pitchFamily="34" charset="0"/>
              <a:sym typeface="Roboto"/>
            </a:endParaRPr>
          </a:p>
          <a:p>
            <a:pPr marL="406400" lvl="0" indent="-209550" algn="l" rtl="0">
              <a:lnSpc>
                <a:spcPct val="80000"/>
              </a:lnSpc>
              <a:spcBef>
                <a:spcPts val="300"/>
              </a:spcBef>
              <a:spcAft>
                <a:spcPts val="0"/>
              </a:spcAft>
              <a:buSzPts val="3100"/>
              <a:buNone/>
            </a:pPr>
            <a:endParaRPr sz="1600" dirty="0">
              <a:latin typeface="Calibri" panose="020F0502020204030204" pitchFamily="34" charset="0"/>
              <a:ea typeface="Calibri" panose="020F0502020204030204" pitchFamily="34" charset="0"/>
              <a:cs typeface="Calibri" panose="020F0502020204030204" pitchFamily="34" charset="0"/>
              <a:sym typeface="Roboto"/>
            </a:endParaRPr>
          </a:p>
        </p:txBody>
      </p:sp>
      <p:sp>
        <p:nvSpPr>
          <p:cNvPr id="1045" name="Google Shape;1045;g3d1162e6798_0_54"/>
          <p:cNvSpPr txBox="1">
            <a:spLocks noGrp="1"/>
          </p:cNvSpPr>
          <p:nvPr>
            <p:ph type="sldNum" idx="12"/>
          </p:nvPr>
        </p:nvSpPr>
        <p:spPr>
          <a:xfrm>
            <a:off x="10801722" y="4567535"/>
            <a:ext cx="303900" cy="328200"/>
          </a:xfrm>
          <a:prstGeom prst="rect">
            <a:avLst/>
          </a:prstGeom>
          <a:noFill/>
          <a:ln>
            <a:noFill/>
          </a:ln>
        </p:spPr>
        <p:txBody>
          <a:bodyPr spcFirstLastPara="1" wrap="square" lIns="55850" tIns="55850" rIns="55850" bIns="55850" anchor="t" anchorCtr="0">
            <a:spAutoFit/>
          </a:bodyPr>
          <a:lstStyle/>
          <a:p>
            <a:pPr marL="0" lvl="0" indent="0" algn="ctr" rtl="0">
              <a:lnSpc>
                <a:spcPct val="100000"/>
              </a:lnSpc>
              <a:spcBef>
                <a:spcPts val="0"/>
              </a:spcBef>
              <a:spcAft>
                <a:spcPts val="0"/>
              </a:spcAft>
              <a:buSzPts val="1400"/>
              <a:buNone/>
            </a:pPr>
            <a:fld id="{00000000-1234-1234-1234-123412341234}" type="slidenum">
              <a:rPr lang="en-US"/>
              <a:t>63</a:t>
            </a:fld>
            <a:endParaRPr sz="90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049"/>
        <p:cNvGrpSpPr/>
        <p:nvPr/>
      </p:nvGrpSpPr>
      <p:grpSpPr>
        <a:xfrm>
          <a:off x="0" y="0"/>
          <a:ext cx="0" cy="0"/>
          <a:chOff x="0" y="0"/>
          <a:chExt cx="0" cy="0"/>
        </a:xfrm>
      </p:grpSpPr>
      <p:sp>
        <p:nvSpPr>
          <p:cNvPr id="1050" name="Google Shape;1050;g3c3eaa8921b_0_124"/>
          <p:cNvSpPr txBox="1">
            <a:spLocks noGrp="1"/>
          </p:cNvSpPr>
          <p:nvPr>
            <p:ph type="sldNum" idx="12"/>
          </p:nvPr>
        </p:nvSpPr>
        <p:spPr>
          <a:xfrm>
            <a:off x="11684000" y="6496050"/>
            <a:ext cx="253200" cy="328200"/>
          </a:xfrm>
          <a:prstGeom prst="rect">
            <a:avLst/>
          </a:prstGeom>
          <a:noFill/>
          <a:ln>
            <a:noFill/>
          </a:ln>
        </p:spPr>
        <p:txBody>
          <a:bodyPr spcFirstLastPara="1" wrap="square" lIns="55850" tIns="55850" rIns="55850" bIns="55850" anchor="t" anchorCtr="0">
            <a:spAutoFit/>
          </a:bodyPr>
          <a:lstStyle/>
          <a:p>
            <a:pPr marL="0" lvl="0" indent="0" algn="ctr" rtl="0">
              <a:lnSpc>
                <a:spcPct val="100000"/>
              </a:lnSpc>
              <a:spcBef>
                <a:spcPts val="0"/>
              </a:spcBef>
              <a:spcAft>
                <a:spcPts val="0"/>
              </a:spcAft>
              <a:buClr>
                <a:srgbClr val="535353"/>
              </a:buClr>
              <a:buSzPts val="1400"/>
              <a:buFont typeface="Gill Sans"/>
              <a:buNone/>
            </a:pPr>
            <a:fld id="{00000000-1234-1234-1234-123412341234}" type="slidenum">
              <a:rPr lang="en-US"/>
              <a:t>64</a:t>
            </a:fld>
            <a:endParaRPr sz="900"/>
          </a:p>
        </p:txBody>
      </p:sp>
      <p:pic>
        <p:nvPicPr>
          <p:cNvPr id="1051" name="Google Shape;1051;g3c3eaa8921b_0_124" descr="Bild"/>
          <p:cNvPicPr preferRelativeResize="0"/>
          <p:nvPr/>
        </p:nvPicPr>
        <p:blipFill rotWithShape="1">
          <a:blip r:embed="rId3">
            <a:alphaModFix/>
          </a:blip>
          <a:srcRect/>
          <a:stretch/>
        </p:blipFill>
        <p:spPr>
          <a:xfrm>
            <a:off x="5452945" y="1594442"/>
            <a:ext cx="3036094" cy="4572001"/>
          </a:xfrm>
          <a:prstGeom prst="rect">
            <a:avLst/>
          </a:prstGeom>
          <a:noFill/>
          <a:ln>
            <a:noFill/>
          </a:ln>
        </p:spPr>
      </p:pic>
      <p:sp>
        <p:nvSpPr>
          <p:cNvPr id="1052" name="Google Shape;1052;g3c3eaa8921b_0_124"/>
          <p:cNvSpPr txBox="1"/>
          <p:nvPr/>
        </p:nvSpPr>
        <p:spPr>
          <a:xfrm>
            <a:off x="2018125" y="3121653"/>
            <a:ext cx="3690000" cy="436200"/>
          </a:xfrm>
          <a:prstGeom prst="rect">
            <a:avLst/>
          </a:prstGeom>
          <a:noFill/>
          <a:ln>
            <a:noFill/>
          </a:ln>
        </p:spPr>
        <p:txBody>
          <a:bodyPr spcFirstLastPara="1" wrap="square" lIns="55850" tIns="55850" rIns="55850" bIns="55850" anchor="t" anchorCtr="0">
            <a:spAutoFit/>
          </a:bodyPr>
          <a:lstStyle/>
          <a:p>
            <a:pPr marL="0" marR="0" lvl="0" indent="0" algn="l" rtl="0">
              <a:lnSpc>
                <a:spcPct val="100000"/>
              </a:lnSpc>
              <a:spcBef>
                <a:spcPts val="0"/>
              </a:spcBef>
              <a:spcAft>
                <a:spcPts val="0"/>
              </a:spcAft>
              <a:buClr>
                <a:srgbClr val="1016F4"/>
              </a:buClr>
              <a:buSzPts val="2100"/>
              <a:buFont typeface="Calibri"/>
              <a:buNone/>
            </a:pPr>
            <a:r>
              <a:rPr lang="en-US" sz="2100" b="0" i="0" u="sng" strike="noStrike" cap="none" dirty="0">
                <a:solidFill>
                  <a:srgbClr val="1016F4"/>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https://paywallthemovie.com/</a:t>
            </a:r>
            <a:endParaRPr sz="1200" b="0" i="0" u="none" strike="noStrike" cap="none" dirty="0">
              <a:solidFill>
                <a:srgbClr val="000000"/>
              </a:solidFill>
              <a:latin typeface="Arial"/>
              <a:ea typeface="Arial"/>
              <a:cs typeface="Arial"/>
              <a:sym typeface="Arial"/>
            </a:endParaRPr>
          </a:p>
        </p:txBody>
      </p:sp>
      <p:sp>
        <p:nvSpPr>
          <p:cNvPr id="1053" name="Google Shape;1053;g3c3eaa8921b_0_124"/>
          <p:cNvSpPr txBox="1">
            <a:spLocks noGrp="1"/>
          </p:cNvSpPr>
          <p:nvPr>
            <p:ph type="title"/>
          </p:nvPr>
        </p:nvSpPr>
        <p:spPr>
          <a:xfrm>
            <a:off x="515074" y="454272"/>
            <a:ext cx="9112800" cy="1047000"/>
          </a:xfrm>
          <a:prstGeom prst="rect">
            <a:avLst/>
          </a:prstGeom>
          <a:noFill/>
          <a:ln>
            <a:noFill/>
          </a:ln>
        </p:spPr>
        <p:txBody>
          <a:bodyPr spcFirstLastPara="1" wrap="square" lIns="55850" tIns="55850" rIns="55850" bIns="55850" anchor="ctr" anchorCtr="0">
            <a:normAutofit fontScale="90000"/>
          </a:bodyPr>
          <a:lstStyle/>
          <a:p>
            <a:pPr marL="0" marR="0" lvl="0" indent="0" algn="l" rtl="0">
              <a:lnSpc>
                <a:spcPct val="100000"/>
              </a:lnSpc>
              <a:spcBef>
                <a:spcPts val="0"/>
              </a:spcBef>
              <a:spcAft>
                <a:spcPts val="0"/>
              </a:spcAft>
              <a:buClr>
                <a:srgbClr val="000000"/>
              </a:buClr>
              <a:buSzPct val="100000"/>
              <a:buFont typeface="Arial"/>
              <a:buNone/>
            </a:pPr>
            <a:r>
              <a:rPr lang="en-US" sz="4000" b="0" dirty="0">
                <a:latin typeface="Calibri" panose="020F0502020204030204" pitchFamily="34" charset="0"/>
                <a:ea typeface="Calibri" panose="020F0502020204030204" pitchFamily="34" charset="0"/>
                <a:cs typeface="Calibri" panose="020F0502020204030204" pitchFamily="34" charset="0"/>
              </a:rPr>
              <a:t>Watch the movie (1h): </a:t>
            </a:r>
            <a:br>
              <a:rPr lang="en-US" sz="4000" b="0" dirty="0">
                <a:latin typeface="Calibri" panose="020F0502020204030204" pitchFamily="34" charset="0"/>
                <a:ea typeface="Calibri" panose="020F0502020204030204" pitchFamily="34" charset="0"/>
                <a:cs typeface="Calibri" panose="020F0502020204030204" pitchFamily="34" charset="0"/>
              </a:rPr>
            </a:br>
            <a:r>
              <a:rPr lang="en-US" sz="4000" b="0" dirty="0">
                <a:latin typeface="Calibri" panose="020F0502020204030204" pitchFamily="34" charset="0"/>
                <a:ea typeface="Calibri" panose="020F0502020204030204" pitchFamily="34" charset="0"/>
                <a:cs typeface="Calibri" panose="020F0502020204030204" pitchFamily="34" charset="0"/>
              </a:rPr>
              <a:t>“Paywall: The Business of Scholarship“ </a:t>
            </a:r>
            <a:endParaRPr b="0" dirty="0">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058"/>
        <p:cNvGrpSpPr/>
        <p:nvPr/>
      </p:nvGrpSpPr>
      <p:grpSpPr>
        <a:xfrm>
          <a:off x="0" y="0"/>
          <a:ext cx="0" cy="0"/>
          <a:chOff x="0" y="0"/>
          <a:chExt cx="0" cy="0"/>
        </a:xfrm>
      </p:grpSpPr>
      <p:pic>
        <p:nvPicPr>
          <p:cNvPr id="1059" name="Google Shape;1059;p34" descr="University of Munich (LMU)"/>
          <p:cNvPicPr preferRelativeResize="0"/>
          <p:nvPr/>
        </p:nvPicPr>
        <p:blipFill rotWithShape="1">
          <a:blip r:embed="rId3">
            <a:alphaModFix/>
          </a:blip>
          <a:srcRect/>
          <a:stretch/>
        </p:blipFill>
        <p:spPr>
          <a:xfrm>
            <a:off x="9347200" y="5492240"/>
            <a:ext cx="2678804" cy="1200330"/>
          </a:xfrm>
          <a:prstGeom prst="rect">
            <a:avLst/>
          </a:prstGeom>
          <a:noFill/>
          <a:ln>
            <a:noFill/>
          </a:ln>
        </p:spPr>
      </p:pic>
      <p:pic>
        <p:nvPicPr>
          <p:cNvPr id="1060" name="Google Shape;1060;p34"/>
          <p:cNvPicPr preferRelativeResize="0"/>
          <p:nvPr/>
        </p:nvPicPr>
        <p:blipFill rotWithShape="1">
          <a:blip r:embed="rId4">
            <a:alphaModFix/>
          </a:blip>
          <a:srcRect/>
          <a:stretch/>
        </p:blipFill>
        <p:spPr>
          <a:xfrm>
            <a:off x="1096877" y="1609726"/>
            <a:ext cx="10247398" cy="3211006"/>
          </a:xfrm>
          <a:prstGeom prst="rect">
            <a:avLst/>
          </a:prstGeom>
          <a:noFill/>
          <a:ln>
            <a:noFill/>
          </a:ln>
        </p:spPr>
      </p:pic>
      <p:sp>
        <p:nvSpPr>
          <p:cNvPr id="1061" name="Google Shape;1061;p34"/>
          <p:cNvSpPr/>
          <p:nvPr/>
        </p:nvSpPr>
        <p:spPr>
          <a:xfrm>
            <a:off x="165996" y="5578007"/>
            <a:ext cx="7126953" cy="12926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600" b="0" i="0" u="none" strike="noStrike" cap="none">
                <a:solidFill>
                  <a:schemeClr val="dk1"/>
                </a:solidFill>
                <a:latin typeface="Calibri"/>
                <a:ea typeface="Calibri"/>
                <a:cs typeface="Calibri"/>
                <a:sym typeface="Calibri"/>
              </a:rPr>
              <a:t>Visit us at</a:t>
            </a:r>
            <a:r>
              <a:rPr lang="en-US" sz="2600" b="0" i="0" u="none" strike="noStrike" cap="none">
                <a:solidFill>
                  <a:srgbClr val="000000"/>
                </a:solidFill>
                <a:latin typeface="Calibri"/>
                <a:ea typeface="Calibri"/>
                <a:cs typeface="Calibri"/>
                <a:sym typeface="Calibri"/>
              </a:rPr>
              <a:t> </a:t>
            </a:r>
            <a:r>
              <a:rPr lang="en-US" sz="2600" b="1" i="0" u="none" strike="noStrike" cap="none">
                <a:solidFill>
                  <a:srgbClr val="000000"/>
                </a:solidFill>
                <a:latin typeface="Calibri"/>
                <a:ea typeface="Calibri"/>
                <a:cs typeface="Calibri"/>
                <a:sym typeface="Calibri"/>
              </a:rPr>
              <a:t>www.osc.lmu.de </a:t>
            </a:r>
            <a:endParaRPr sz="26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600" b="0" i="0" u="none" strike="noStrike" cap="none">
                <a:solidFill>
                  <a:schemeClr val="dk1"/>
                </a:solidFill>
                <a:latin typeface="Calibri"/>
                <a:ea typeface="Calibri"/>
                <a:cs typeface="Calibri"/>
                <a:sym typeface="Calibri"/>
              </a:rPr>
              <a:t>Follow</a:t>
            </a:r>
            <a:r>
              <a:rPr lang="en-US" sz="2600" b="0" i="0" u="none" strike="noStrike" cap="none">
                <a:solidFill>
                  <a:srgbClr val="000000"/>
                </a:solidFill>
                <a:latin typeface="Calibri"/>
                <a:ea typeface="Calibri"/>
                <a:cs typeface="Calibri"/>
                <a:sym typeface="Calibri"/>
              </a:rPr>
              <a:t> </a:t>
            </a:r>
            <a:r>
              <a:rPr lang="en-US" sz="2600" b="1" i="0" u="none" strike="noStrike" cap="none">
                <a:solidFill>
                  <a:srgbClr val="000000"/>
                </a:solidFill>
                <a:latin typeface="Calibri"/>
                <a:ea typeface="Calibri"/>
                <a:cs typeface="Calibri"/>
                <a:sym typeface="Calibri"/>
              </a:rPr>
              <a:t>lmu_osc </a:t>
            </a:r>
            <a:r>
              <a:rPr lang="en-US" sz="2600" b="0" i="0" u="none" strike="noStrike" cap="none">
                <a:solidFill>
                  <a:srgbClr val="000000"/>
                </a:solidFill>
                <a:latin typeface="Calibri"/>
                <a:ea typeface="Calibri"/>
                <a:cs typeface="Calibri"/>
                <a:sym typeface="Calibri"/>
              </a:rPr>
              <a:t>on Bluesky, LinkedIn, Mastodon</a:t>
            </a:r>
            <a:endParaRPr sz="26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r>
              <a:rPr lang="en-US" sz="2600" b="0" i="0" u="none" strike="noStrike" cap="none">
                <a:solidFill>
                  <a:schemeClr val="lt1"/>
                </a:solidFill>
                <a:latin typeface="Calibri"/>
                <a:ea typeface="Calibri"/>
                <a:cs typeface="Calibri"/>
                <a:sym typeface="Calibri"/>
              </a:rPr>
              <a:t>Subscribe to our mailing list:  </a:t>
            </a:r>
            <a:r>
              <a:rPr lang="en-US" sz="2600" b="1" i="0" u="none" strike="noStrike" cap="none">
                <a:solidFill>
                  <a:schemeClr val="lt1"/>
                </a:solidFill>
                <a:latin typeface="Calibri"/>
                <a:ea typeface="Calibri"/>
                <a:cs typeface="Calibri"/>
                <a:sym typeface="Calibri"/>
              </a:rPr>
              <a:t>lmu-osc@lists.lrz.de</a:t>
            </a:r>
            <a:endParaRPr sz="2600" b="0" i="0" u="none" strike="noStrike" cap="none">
              <a:solidFill>
                <a:schemeClr val="lt1"/>
              </a:solidFill>
              <a:latin typeface="Calibri"/>
              <a:ea typeface="Calibri"/>
              <a:cs typeface="Calibri"/>
              <a:sym typeface="Calibri"/>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D2A734-5124-4475-A386-D8497FC40BE6}"/>
              </a:ext>
            </a:extLst>
          </p:cNvPr>
          <p:cNvSpPr>
            <a:spLocks noGrp="1"/>
          </p:cNvSpPr>
          <p:nvPr>
            <p:ph type="title"/>
          </p:nvPr>
        </p:nvSpPr>
        <p:spPr/>
        <p:txBody>
          <a:bodyPr>
            <a:normAutofit fontScale="90000"/>
          </a:bodyPr>
          <a:lstStyle/>
          <a:p>
            <a:r>
              <a:rPr lang="en-US" b="0" dirty="0">
                <a:latin typeface="Calibri" panose="020F0502020204030204" pitchFamily="34" charset="0"/>
                <a:ea typeface="Calibri" panose="020F0502020204030204" pitchFamily="34" charset="0"/>
                <a:cs typeface="Calibri" panose="020F0502020204030204" pitchFamily="34" charset="0"/>
              </a:rPr>
              <a:t>OSF Transition</a:t>
            </a:r>
            <a:endParaRPr lang="en-DE" b="0" dirty="0">
              <a:latin typeface="Calibri" panose="020F0502020204030204" pitchFamily="34" charset="0"/>
              <a:ea typeface="Calibri" panose="020F0502020204030204" pitchFamily="34" charset="0"/>
              <a:cs typeface="Calibri" panose="020F0502020204030204" pitchFamily="34" charset="0"/>
            </a:endParaRPr>
          </a:p>
        </p:txBody>
      </p:sp>
      <p:pic>
        <p:nvPicPr>
          <p:cNvPr id="4" name="Grafik 3">
            <a:extLst>
              <a:ext uri="{FF2B5EF4-FFF2-40B4-BE49-F238E27FC236}">
                <a16:creationId xmlns:a16="http://schemas.microsoft.com/office/drawing/2014/main" id="{3D14E1C8-5EBD-40E0-9663-5832B5B9361A}"/>
              </a:ext>
            </a:extLst>
          </p:cNvPr>
          <p:cNvPicPr>
            <a:picLocks noChangeAspect="1"/>
          </p:cNvPicPr>
          <p:nvPr/>
        </p:nvPicPr>
        <p:blipFill>
          <a:blip r:embed="rId2"/>
          <a:stretch>
            <a:fillRect/>
          </a:stretch>
        </p:blipFill>
        <p:spPr>
          <a:xfrm>
            <a:off x="1285203" y="3147973"/>
            <a:ext cx="9621593" cy="562053"/>
          </a:xfrm>
          <a:prstGeom prst="rect">
            <a:avLst/>
          </a:prstGeom>
        </p:spPr>
      </p:pic>
      <p:sp>
        <p:nvSpPr>
          <p:cNvPr id="3" name="Textplatzhalter 2">
            <a:extLst>
              <a:ext uri="{FF2B5EF4-FFF2-40B4-BE49-F238E27FC236}">
                <a16:creationId xmlns:a16="http://schemas.microsoft.com/office/drawing/2014/main" id="{9A45E1E4-D8BB-4DF6-AB69-E79C25772F94}"/>
              </a:ext>
            </a:extLst>
          </p:cNvPr>
          <p:cNvSpPr>
            <a:spLocks noGrp="1"/>
          </p:cNvSpPr>
          <p:nvPr>
            <p:ph type="body" idx="1"/>
          </p:nvPr>
        </p:nvSpPr>
        <p:spPr/>
        <p:txBody>
          <a:bodyPr/>
          <a:lstStyle/>
          <a:p>
            <a:r>
              <a:rPr lang="en-US" dirty="0">
                <a:hlinkClick r:id="rId3"/>
              </a:rPr>
              <a:t>https://help.osf.io/article/727-osf-projects-transition</a:t>
            </a:r>
            <a:endParaRPr lang="en-US" dirty="0"/>
          </a:p>
          <a:p>
            <a:endParaRPr lang="en-DE" dirty="0"/>
          </a:p>
        </p:txBody>
      </p:sp>
    </p:spTree>
    <p:extLst>
      <p:ext uri="{BB962C8B-B14F-4D97-AF65-F5344CB8AC3E}">
        <p14:creationId xmlns:p14="http://schemas.microsoft.com/office/powerpoint/2010/main" val="196128048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Shape 512"/>
        <p:cNvGrpSpPr/>
        <p:nvPr/>
      </p:nvGrpSpPr>
      <p:grpSpPr>
        <a:xfrm>
          <a:off x="0" y="0"/>
          <a:ext cx="0" cy="0"/>
          <a:chOff x="0" y="0"/>
          <a:chExt cx="0" cy="0"/>
        </a:xfrm>
      </p:grpSpPr>
      <p:sp>
        <p:nvSpPr>
          <p:cNvPr id="513" name="Google Shape;513;g3cfd27d4c35_0_101"/>
          <p:cNvSpPr txBox="1">
            <a:spLocks noGrp="1"/>
          </p:cNvSpPr>
          <p:nvPr>
            <p:ph type="title"/>
          </p:nvPr>
        </p:nvSpPr>
        <p:spPr>
          <a:xfrm>
            <a:off x="285441" y="164786"/>
            <a:ext cx="8840700" cy="1114500"/>
          </a:xfrm>
          <a:prstGeom prst="rect">
            <a:avLst/>
          </a:prstGeom>
          <a:noFill/>
          <a:ln>
            <a:noFill/>
          </a:ln>
        </p:spPr>
        <p:txBody>
          <a:bodyPr spcFirstLastPara="1" wrap="square" lIns="55850" tIns="55850" rIns="55850" bIns="55850" anchor="ctr" anchorCtr="0">
            <a:normAutofit/>
          </a:bodyPr>
          <a:lstStyle/>
          <a:p>
            <a:pPr marL="0" marR="0" lvl="0" indent="0" algn="l" rtl="0">
              <a:lnSpc>
                <a:spcPct val="100000"/>
              </a:lnSpc>
              <a:spcBef>
                <a:spcPts val="0"/>
              </a:spcBef>
              <a:spcAft>
                <a:spcPts val="0"/>
              </a:spcAft>
              <a:buClr>
                <a:srgbClr val="000000"/>
              </a:buClr>
              <a:buSzPts val="4500"/>
              <a:buFont typeface="Calibri"/>
              <a:buNone/>
            </a:pPr>
            <a:r>
              <a:rPr lang="en-US" sz="4500" b="0">
                <a:latin typeface="Calibri"/>
                <a:ea typeface="Calibri"/>
                <a:cs typeface="Calibri"/>
                <a:sym typeface="Calibri"/>
              </a:rPr>
              <a:t>What could you do?</a:t>
            </a:r>
            <a:endParaRPr/>
          </a:p>
        </p:txBody>
      </p:sp>
      <p:sp>
        <p:nvSpPr>
          <p:cNvPr id="514" name="Google Shape;514;g3cfd27d4c35_0_101"/>
          <p:cNvSpPr txBox="1">
            <a:spLocks noGrp="1"/>
          </p:cNvSpPr>
          <p:nvPr>
            <p:ph type="body" idx="1"/>
          </p:nvPr>
        </p:nvSpPr>
        <p:spPr>
          <a:xfrm>
            <a:off x="395250" y="765544"/>
            <a:ext cx="11401500" cy="5867231"/>
          </a:xfrm>
          <a:prstGeom prst="rect">
            <a:avLst/>
          </a:prstGeom>
          <a:noFill/>
          <a:ln>
            <a:noFill/>
          </a:ln>
        </p:spPr>
        <p:txBody>
          <a:bodyPr spcFirstLastPara="1" wrap="square" lIns="55850" tIns="55850" rIns="55850" bIns="55850" anchor="t" anchorCtr="0">
            <a:normAutofit/>
          </a:bodyPr>
          <a:lstStyle/>
          <a:p>
            <a:pPr marL="0" lvl="0" indent="0" algn="l" rtl="0">
              <a:spcBef>
                <a:spcPts val="1600"/>
              </a:spcBef>
              <a:spcAft>
                <a:spcPts val="0"/>
              </a:spcAft>
              <a:buNone/>
            </a:pPr>
            <a:r>
              <a:rPr lang="en-US" sz="2600" b="1" dirty="0">
                <a:solidFill>
                  <a:schemeClr val="dk1"/>
                </a:solidFill>
                <a:latin typeface="Calibri"/>
                <a:ea typeface="Calibri"/>
                <a:cs typeface="Calibri"/>
                <a:sym typeface="Calibri"/>
              </a:rPr>
              <a:t>For students/PhDs:</a:t>
            </a:r>
            <a:endParaRPr sz="2600" b="1" dirty="0">
              <a:solidFill>
                <a:schemeClr val="dk1"/>
              </a:solidFill>
              <a:latin typeface="Calibri"/>
              <a:ea typeface="Calibri"/>
              <a:cs typeface="Calibri"/>
              <a:sym typeface="Calibri"/>
            </a:endParaRPr>
          </a:p>
          <a:p>
            <a:pPr marL="457200" lvl="0" indent="-393700" algn="l" rtl="0">
              <a:spcBef>
                <a:spcPts val="1600"/>
              </a:spcBef>
              <a:spcAft>
                <a:spcPts val="0"/>
              </a:spcAft>
              <a:buClr>
                <a:schemeClr val="dk1"/>
              </a:buClr>
              <a:buSzPts val="2600"/>
              <a:buFont typeface="Calibri"/>
              <a:buChar char="●"/>
            </a:pPr>
            <a:r>
              <a:rPr lang="en-US" sz="2600" dirty="0">
                <a:solidFill>
                  <a:schemeClr val="dk1"/>
                </a:solidFill>
                <a:latin typeface="Calibri"/>
                <a:ea typeface="Calibri"/>
                <a:cs typeface="Calibri"/>
                <a:sym typeface="Calibri"/>
              </a:rPr>
              <a:t>Always publish your post-prints as Green OA</a:t>
            </a:r>
            <a:br>
              <a:rPr lang="en-US" sz="2600" dirty="0">
                <a:solidFill>
                  <a:schemeClr val="dk1"/>
                </a:solidFill>
                <a:latin typeface="Calibri"/>
                <a:ea typeface="Calibri"/>
                <a:cs typeface="Calibri"/>
                <a:sym typeface="Calibri"/>
              </a:rPr>
            </a:br>
            <a:r>
              <a:rPr lang="en-US" sz="2600" dirty="0">
                <a:solidFill>
                  <a:srgbClr val="888888"/>
                </a:solidFill>
                <a:latin typeface="Calibri"/>
                <a:ea typeface="Calibri"/>
                <a:cs typeface="Calibri"/>
                <a:sym typeface="Calibri"/>
              </a:rPr>
              <a:t>(unless impossible). Don’t pay unnecessary Gold OA fees!</a:t>
            </a:r>
            <a:endParaRPr sz="2600" dirty="0">
              <a:solidFill>
                <a:schemeClr val="dk1"/>
              </a:solidFill>
              <a:latin typeface="Calibri"/>
              <a:ea typeface="Calibri"/>
              <a:cs typeface="Calibri"/>
              <a:sym typeface="Calibri"/>
            </a:endParaRPr>
          </a:p>
          <a:p>
            <a:pPr marL="457200" lvl="0" indent="-393700" algn="l" rtl="0">
              <a:spcBef>
                <a:spcPts val="0"/>
              </a:spcBef>
              <a:spcAft>
                <a:spcPts val="0"/>
              </a:spcAft>
              <a:buClr>
                <a:schemeClr val="dk1"/>
              </a:buClr>
              <a:buSzPts val="2600"/>
              <a:buFont typeface="Calibri"/>
              <a:buChar char="●"/>
            </a:pPr>
            <a:r>
              <a:rPr lang="en-US" sz="2600" dirty="0">
                <a:solidFill>
                  <a:schemeClr val="dk1"/>
                </a:solidFill>
                <a:latin typeface="Calibri"/>
                <a:ea typeface="Calibri"/>
                <a:cs typeface="Calibri"/>
                <a:sym typeface="Calibri"/>
              </a:rPr>
              <a:t>Don’t play the game of glamour </a:t>
            </a:r>
            <a:r>
              <a:rPr lang="en-US" sz="2600" dirty="0" err="1">
                <a:solidFill>
                  <a:schemeClr val="dk1"/>
                </a:solidFill>
                <a:latin typeface="Calibri"/>
                <a:ea typeface="Calibri"/>
                <a:cs typeface="Calibri"/>
                <a:sym typeface="Calibri"/>
              </a:rPr>
              <a:t>magz</a:t>
            </a:r>
            <a:r>
              <a:rPr lang="en-US" sz="2600" dirty="0">
                <a:solidFill>
                  <a:schemeClr val="dk1"/>
                </a:solidFill>
                <a:latin typeface="Calibri"/>
                <a:ea typeface="Calibri"/>
                <a:cs typeface="Calibri"/>
                <a:sym typeface="Calibri"/>
              </a:rPr>
              <a:t> </a:t>
            </a:r>
            <a:br>
              <a:rPr lang="en-US" sz="2600" dirty="0">
                <a:solidFill>
                  <a:schemeClr val="dk1"/>
                </a:solidFill>
                <a:latin typeface="Calibri"/>
                <a:ea typeface="Calibri"/>
                <a:cs typeface="Calibri"/>
                <a:sym typeface="Calibri"/>
              </a:rPr>
            </a:br>
            <a:r>
              <a:rPr lang="en-US" sz="2600" dirty="0">
                <a:solidFill>
                  <a:srgbClr val="888888"/>
                </a:solidFill>
                <a:latin typeface="Calibri"/>
                <a:ea typeface="Calibri"/>
                <a:cs typeface="Calibri"/>
                <a:sym typeface="Calibri"/>
              </a:rPr>
              <a:t>(e.g., when you introduce external speakers, don’t mention the outlet)</a:t>
            </a:r>
            <a:endParaRPr sz="2600" dirty="0">
              <a:solidFill>
                <a:schemeClr val="dk1"/>
              </a:solidFill>
              <a:latin typeface="Calibri"/>
              <a:ea typeface="Calibri"/>
              <a:cs typeface="Calibri"/>
              <a:sym typeface="Calibri"/>
            </a:endParaRPr>
          </a:p>
          <a:p>
            <a:pPr marL="457200" lvl="0" indent="-393700" algn="l" rtl="0">
              <a:spcBef>
                <a:spcPts val="1600"/>
              </a:spcBef>
              <a:spcAft>
                <a:spcPts val="0"/>
              </a:spcAft>
              <a:buClr>
                <a:schemeClr val="dk1"/>
              </a:buClr>
              <a:buSzPts val="2600"/>
              <a:buFont typeface="Calibri"/>
              <a:buChar char="●"/>
            </a:pPr>
            <a:r>
              <a:rPr lang="en-US" sz="2600" dirty="0">
                <a:solidFill>
                  <a:schemeClr val="dk1"/>
                </a:solidFill>
                <a:latin typeface="Calibri"/>
                <a:ea typeface="Calibri"/>
                <a:cs typeface="Calibri"/>
                <a:sym typeface="Calibri"/>
              </a:rPr>
              <a:t>When you </a:t>
            </a:r>
            <a:r>
              <a:rPr lang="en-US" sz="2600" b="1" dirty="0">
                <a:solidFill>
                  <a:schemeClr val="dk1"/>
                </a:solidFill>
                <a:latin typeface="Calibri"/>
                <a:ea typeface="Calibri"/>
                <a:cs typeface="Calibri"/>
                <a:sym typeface="Calibri"/>
              </a:rPr>
              <a:t>apply </a:t>
            </a:r>
            <a:r>
              <a:rPr lang="en-US" sz="2600" dirty="0">
                <a:solidFill>
                  <a:schemeClr val="dk1"/>
                </a:solidFill>
                <a:latin typeface="Calibri"/>
                <a:ea typeface="Calibri"/>
                <a:cs typeface="Calibri"/>
                <a:sym typeface="Calibri"/>
              </a:rPr>
              <a:t>for a grant or a position, </a:t>
            </a:r>
            <a:r>
              <a:rPr lang="en-US" sz="2600" b="1" dirty="0">
                <a:solidFill>
                  <a:schemeClr val="dk1"/>
                </a:solidFill>
                <a:latin typeface="Calibri"/>
                <a:ea typeface="Calibri"/>
                <a:cs typeface="Calibri"/>
                <a:sym typeface="Calibri"/>
              </a:rPr>
              <a:t>make publishing strategy explicit:</a:t>
            </a:r>
            <a:r>
              <a:rPr lang="en-US" sz="2600" dirty="0">
                <a:solidFill>
                  <a:schemeClr val="dk1"/>
                </a:solidFill>
                <a:latin typeface="Calibri"/>
                <a:ea typeface="Calibri"/>
                <a:cs typeface="Calibri"/>
                <a:sym typeface="Calibri"/>
              </a:rPr>
              <a:t> </a:t>
            </a:r>
            <a:endParaRPr sz="2600" dirty="0">
              <a:solidFill>
                <a:schemeClr val="dk1"/>
              </a:solidFill>
              <a:latin typeface="Calibri"/>
              <a:ea typeface="Calibri"/>
              <a:cs typeface="Calibri"/>
              <a:sym typeface="Calibri"/>
            </a:endParaRPr>
          </a:p>
          <a:p>
            <a:pPr marL="0" lvl="0" indent="0" algn="ctr" rtl="0">
              <a:lnSpc>
                <a:spcPct val="100000"/>
              </a:lnSpc>
              <a:spcBef>
                <a:spcPts val="700"/>
              </a:spcBef>
              <a:spcAft>
                <a:spcPts val="0"/>
              </a:spcAft>
              <a:buNone/>
            </a:pPr>
            <a:r>
              <a:rPr lang="en-US" sz="2600" i="1" dirty="0">
                <a:solidFill>
                  <a:schemeClr val="dk1"/>
                </a:solidFill>
                <a:latin typeface="Calibri"/>
                <a:ea typeface="Calibri"/>
                <a:cs typeface="Calibri"/>
                <a:sym typeface="Calibri"/>
              </a:rPr>
              <a:t>“For the following reasons I decided to submit my scientific work mostly to diamond open access journals with quality assurance: …”</a:t>
            </a:r>
            <a:endParaRPr sz="2600" i="1" dirty="0">
              <a:solidFill>
                <a:schemeClr val="dk1"/>
              </a:solidFill>
              <a:latin typeface="Calibri"/>
              <a:ea typeface="Calibri"/>
              <a:cs typeface="Calibri"/>
              <a:sym typeface="Calibri"/>
            </a:endParaRPr>
          </a:p>
          <a:p>
            <a:pPr marL="0" lvl="0" indent="0" algn="l" rtl="0">
              <a:lnSpc>
                <a:spcPct val="100000"/>
              </a:lnSpc>
              <a:spcBef>
                <a:spcPts val="700"/>
              </a:spcBef>
              <a:spcAft>
                <a:spcPts val="0"/>
              </a:spcAft>
              <a:buNone/>
            </a:pPr>
            <a:r>
              <a:rPr lang="en-US" sz="2600" b="1" dirty="0">
                <a:solidFill>
                  <a:schemeClr val="dk1"/>
                </a:solidFill>
                <a:latin typeface="Calibri"/>
                <a:ea typeface="Calibri"/>
                <a:cs typeface="Calibri"/>
                <a:sym typeface="Calibri"/>
              </a:rPr>
              <a:t>For PIs/Supervisors:</a:t>
            </a:r>
            <a:endParaRPr sz="2600" i="1" dirty="0">
              <a:solidFill>
                <a:schemeClr val="dk1"/>
              </a:solidFill>
              <a:latin typeface="Calibri"/>
              <a:ea typeface="Calibri"/>
              <a:cs typeface="Calibri"/>
              <a:sym typeface="Calibri"/>
            </a:endParaRPr>
          </a:p>
          <a:p>
            <a:pPr marL="457200" lvl="0" indent="-393700" algn="l" rtl="0">
              <a:spcBef>
                <a:spcPts val="1900"/>
              </a:spcBef>
              <a:spcAft>
                <a:spcPts val="0"/>
              </a:spcAft>
              <a:buClr>
                <a:schemeClr val="dk1"/>
              </a:buClr>
              <a:buSzPts val="2600"/>
              <a:buFont typeface="Calibri"/>
              <a:buChar char="●"/>
            </a:pPr>
            <a:r>
              <a:rPr lang="en-US" sz="2600" dirty="0">
                <a:solidFill>
                  <a:schemeClr val="dk1"/>
                </a:solidFill>
                <a:latin typeface="Calibri"/>
                <a:ea typeface="Calibri"/>
                <a:cs typeface="Calibri"/>
                <a:sym typeface="Calibri"/>
              </a:rPr>
              <a:t>Publish (some of) your best work in Diamond OA journals; devote your service (editorial work) to open journals/platforms</a:t>
            </a:r>
            <a:endParaRPr sz="2600" i="1" dirty="0">
              <a:solidFill>
                <a:schemeClr val="dk1"/>
              </a:solidFill>
              <a:latin typeface="Calibri"/>
              <a:ea typeface="Calibri"/>
              <a:cs typeface="Calibri"/>
              <a:sym typeface="Calibri"/>
            </a:endParaRPr>
          </a:p>
        </p:txBody>
      </p:sp>
      <p:sp>
        <p:nvSpPr>
          <p:cNvPr id="515" name="Google Shape;515;g3cfd27d4c35_0_101"/>
          <p:cNvSpPr txBox="1">
            <a:spLocks noGrp="1"/>
          </p:cNvSpPr>
          <p:nvPr>
            <p:ph type="sldNum" idx="12"/>
          </p:nvPr>
        </p:nvSpPr>
        <p:spPr>
          <a:xfrm>
            <a:off x="10801722" y="4567535"/>
            <a:ext cx="303900" cy="328200"/>
          </a:xfrm>
          <a:prstGeom prst="rect">
            <a:avLst/>
          </a:prstGeom>
          <a:noFill/>
          <a:ln>
            <a:noFill/>
          </a:ln>
        </p:spPr>
        <p:txBody>
          <a:bodyPr spcFirstLastPara="1" wrap="square" lIns="55850" tIns="55850" rIns="55850" bIns="55850" anchor="t" anchorCtr="0">
            <a:spAutoFit/>
          </a:bodyPr>
          <a:lstStyle/>
          <a:p>
            <a:pPr marL="0" lvl="0" indent="0" algn="ctr" rtl="0">
              <a:lnSpc>
                <a:spcPct val="100000"/>
              </a:lnSpc>
              <a:spcBef>
                <a:spcPts val="0"/>
              </a:spcBef>
              <a:spcAft>
                <a:spcPts val="0"/>
              </a:spcAft>
              <a:buClr>
                <a:srgbClr val="535353"/>
              </a:buClr>
              <a:buSzPts val="1400"/>
              <a:buFont typeface="Gill Sans"/>
              <a:buNone/>
            </a:pPr>
            <a:fld id="{00000000-1234-1234-1234-123412341234}" type="slidenum">
              <a:rPr lang="en-US"/>
              <a:t>67</a:t>
            </a:fld>
            <a:endParaRPr sz="9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1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1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1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1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SLIDO_APP_VERSION" val="1.22.4.7921"/>
  <p:tag name="SLIDO_PRESENTATION_ID" val="5014ce5a-3466-4471-88b4-9155971b6f52"/>
  <p:tag name="SLIDO_EVENT_UUID" val="71d6ee0f-e196-4041-a72a-591f03d08d91"/>
  <p:tag name="SLIDO_EVENT_SECTION_UUID" val="6697687b-a9ea-4df5-a098-6da824363981"/>
</p:tagLst>
</file>

<file path=ppt/theme/theme1.xml><?xml version="1.0" encoding="utf-8"?>
<a:theme xmlns:a="http://schemas.openxmlformats.org/drawingml/2006/main" name="Rückblick">
  <a:themeElements>
    <a:clrScheme name="Rückblick">
      <a:dk1>
        <a:srgbClr val="000000"/>
      </a:dk1>
      <a:lt1>
        <a:srgbClr val="FFFFFF"/>
      </a:lt1>
      <a:dk2>
        <a:srgbClr val="344068"/>
      </a:dk2>
      <a:lt2>
        <a:srgbClr val="D9E0E6"/>
      </a:lt2>
      <a:accent1>
        <a:srgbClr val="006426"/>
      </a:accent1>
      <a:accent2>
        <a:srgbClr val="009145"/>
      </a:accent2>
      <a:accent3>
        <a:srgbClr val="28C4CC"/>
      </a:accent3>
      <a:accent4>
        <a:srgbClr val="42BA97"/>
      </a:accent4>
      <a:accent5>
        <a:srgbClr val="3E8853"/>
      </a:accent5>
      <a:accent6>
        <a:srgbClr val="62A39F"/>
      </a:accent6>
      <a:hlink>
        <a:srgbClr val="6EAC1C"/>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1371</TotalTime>
  <Words>15741</Words>
  <Application>Microsoft Office PowerPoint</Application>
  <PresentationFormat>Breitbild</PresentationFormat>
  <Paragraphs>804</Paragraphs>
  <Slides>67</Slides>
  <Notes>66</Notes>
  <HiddenSlides>10</HiddenSlides>
  <MMClips>0</MMClips>
  <ScaleCrop>false</ScaleCrop>
  <HeadingPairs>
    <vt:vector size="6" baseType="variant">
      <vt:variant>
        <vt:lpstr>Verwendete Schriftarten</vt:lpstr>
      </vt:variant>
      <vt:variant>
        <vt:i4>10</vt:i4>
      </vt:variant>
      <vt:variant>
        <vt:lpstr>Design</vt:lpstr>
      </vt:variant>
      <vt:variant>
        <vt:i4>1</vt:i4>
      </vt:variant>
      <vt:variant>
        <vt:lpstr>Folientitel</vt:lpstr>
      </vt:variant>
      <vt:variant>
        <vt:i4>67</vt:i4>
      </vt:variant>
    </vt:vector>
  </HeadingPairs>
  <TitlesOfParts>
    <vt:vector size="78" baseType="lpstr">
      <vt:lpstr>-apple-system</vt:lpstr>
      <vt:lpstr>Calibri</vt:lpstr>
      <vt:lpstr>Roboto</vt:lpstr>
      <vt:lpstr>Times New Roman</vt:lpstr>
      <vt:lpstr>text-font</vt:lpstr>
      <vt:lpstr>Helvetica Neue</vt:lpstr>
      <vt:lpstr>Jim Nightshade</vt:lpstr>
      <vt:lpstr>Inter</vt:lpstr>
      <vt:lpstr>Gill Sans</vt:lpstr>
      <vt:lpstr>Arial</vt:lpstr>
      <vt:lpstr>Rückblick</vt:lpstr>
      <vt:lpstr>PowerPoint-Präsentation</vt:lpstr>
      <vt:lpstr>Out in the open:  Open Access,  preprints and postprints</vt:lpstr>
      <vt:lpstr>About these materials</vt:lpstr>
      <vt:lpstr>PowerPoint-Präsentation</vt:lpstr>
      <vt:lpstr>Today we will cover…</vt:lpstr>
      <vt:lpstr>What you are getting out of today…</vt:lpstr>
      <vt:lpstr>What do you expect of today’s session?</vt:lpstr>
      <vt:lpstr>What do you connect with the term Open Access?</vt:lpstr>
      <vt:lpstr>A closed access story</vt:lpstr>
      <vt:lpstr>PowerPoint-Präsentation</vt:lpstr>
      <vt:lpstr>PowerPoint-Präsentation</vt:lpstr>
      <vt:lpstr>PowerPoint-Präsentation</vt:lpstr>
      <vt:lpstr>PowerPoint-Präsentation</vt:lpstr>
      <vt:lpstr>Status quo:  How publishers make $$$$$</vt:lpstr>
      <vt:lpstr>Have you ever paid private money to publish your manuscript?</vt:lpstr>
      <vt:lpstr>Status quo:  How publishers make $$$$$</vt:lpstr>
      <vt:lpstr>Publishing costs</vt:lpstr>
      <vt:lpstr>Profit margins</vt:lpstr>
      <vt:lpstr>Profit margins</vt:lpstr>
      <vt:lpstr>PowerPoint-Präsentation</vt:lpstr>
      <vt:lpstr>PowerPoint-Präsentation</vt:lpstr>
      <vt:lpstr>What is Open Access?</vt:lpstr>
      <vt:lpstr>What is Open Access?</vt:lpstr>
      <vt:lpstr>Why Open Access?</vt:lpstr>
      <vt:lpstr>Types of Open Access</vt:lpstr>
      <vt:lpstr>Types of Open Access</vt:lpstr>
      <vt:lpstr>PowerPoint-Präsentation</vt:lpstr>
      <vt:lpstr>Free your research!</vt:lpstr>
      <vt:lpstr>The Green OA publishing route</vt:lpstr>
      <vt:lpstr>The Green OA publishing route</vt:lpstr>
      <vt:lpstr>Example: Preprint</vt:lpstr>
      <vt:lpstr>The Green OA publishing route</vt:lpstr>
      <vt:lpstr>The Green OA publishing route</vt:lpstr>
      <vt:lpstr>Example: Postprint</vt:lpstr>
      <vt:lpstr>https://openpolicyfinder.jisc.ac.uk</vt:lpstr>
      <vt:lpstr>Pre- and postprint servers</vt:lpstr>
      <vt:lpstr>Pre- and postprint servers: OSF</vt:lpstr>
      <vt:lpstr>Pre- and postprint  servers: OSF</vt:lpstr>
      <vt:lpstr>Pre- and postprint servers: OSF</vt:lpstr>
      <vt:lpstr>Pros and cons</vt:lpstr>
      <vt:lpstr>I have a preprint  (or a postprint). So what..? </vt:lpstr>
      <vt:lpstr>Contributing to a new way of academic publishing</vt:lpstr>
      <vt:lpstr>Researcher life hack: Free your images!</vt:lpstr>
      <vt:lpstr>A vision for the future of academic publishing</vt:lpstr>
      <vt:lpstr>PowerPoint-Präsentation</vt:lpstr>
      <vt:lpstr>Scholarly-led and scholarly-owned publishing</vt:lpstr>
      <vt:lpstr>I get it, but if I want a career in academia, I have to play the game!</vt:lpstr>
      <vt:lpstr>What could everybody* do?</vt:lpstr>
      <vt:lpstr>What could PIs/supervisors* do?</vt:lpstr>
      <vt:lpstr>What could institutions do?</vt:lpstr>
      <vt:lpstr>How to … Diamond OA!</vt:lpstr>
      <vt:lpstr>PowerPoint-Präsentation</vt:lpstr>
      <vt:lpstr>Questions / comments / concerns?</vt:lpstr>
      <vt:lpstr>Thanks so much!</vt:lpstr>
      <vt:lpstr>Bonus slides</vt:lpstr>
      <vt:lpstr>Open Policy Finder - Example</vt:lpstr>
      <vt:lpstr>Predatory publishing</vt:lpstr>
      <vt:lpstr>Predatory publishing</vt:lpstr>
      <vt:lpstr>Diamond access and predatory publishing</vt:lpstr>
      <vt:lpstr>Predatory invites to “conferences”</vt:lpstr>
      <vt:lpstr>PowerPoint-Präsentation</vt:lpstr>
      <vt:lpstr>PowerPoint-Präsentation</vt:lpstr>
      <vt:lpstr>References</vt:lpstr>
      <vt:lpstr>Watch the movie (1h):  “Paywall: The Business of Scholarship“ </vt:lpstr>
      <vt:lpstr>PowerPoint-Präsentation</vt:lpstr>
      <vt:lpstr>OSF Transition</vt:lpstr>
      <vt:lpstr>What could you do?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Sarah von Grebmer</dc:creator>
  <cp:lastModifiedBy>Sarah von Grebmer</cp:lastModifiedBy>
  <cp:revision>114</cp:revision>
  <dcterms:created xsi:type="dcterms:W3CDTF">2025-08-13T13:03:45Z</dcterms:created>
  <dcterms:modified xsi:type="dcterms:W3CDTF">2026-09-28T14:58:50Z</dcterms:modified>
</cp:coreProperties>
</file>